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heme/theme3.xml" ContentType="application/vnd.openxmlformats-officedocument.theme+xml"/>
  <Override PartName="/ppt/tags/tag90.xml" ContentType="application/vnd.openxmlformats-officedocument.presentationml.tags+xml"/>
  <Override PartName="/ppt/notesSlides/notesSlide1.xml" ContentType="application/vnd.openxmlformats-officedocument.presentationml.notesSlide+xml"/>
  <Override PartName="/ppt/tags/tag91.xml" ContentType="application/vnd.openxmlformats-officedocument.presentationml.tags+xml"/>
  <Override PartName="/ppt/notesSlides/notesSlide2.xml" ContentType="application/vnd.openxmlformats-officedocument.presentationml.notesSlide+xml"/>
  <Override PartName="/ppt/tags/tag92.xml" ContentType="application/vnd.openxmlformats-officedocument.presentationml.tags+xml"/>
  <Override PartName="/ppt/notesSlides/notesSlide3.xml" ContentType="application/vnd.openxmlformats-officedocument.presentationml.notesSlide+xml"/>
  <Override PartName="/ppt/tags/tag93.xml" ContentType="application/vnd.openxmlformats-officedocument.presentationml.tags+xml"/>
  <Override PartName="/ppt/notesSlides/notesSlide4.xml" ContentType="application/vnd.openxmlformats-officedocument.presentationml.notesSlide+xml"/>
  <Override PartName="/ppt/tags/tag94.xml" ContentType="application/vnd.openxmlformats-officedocument.presentationml.tags+xml"/>
  <Override PartName="/ppt/notesSlides/notesSlide5.xml" ContentType="application/vnd.openxmlformats-officedocument.presentationml.notesSlide+xml"/>
  <Override PartName="/ppt/tags/tag95.xml" ContentType="application/vnd.openxmlformats-officedocument.presentationml.tags+xml"/>
  <Override PartName="/ppt/notesSlides/notesSlide6.xml" ContentType="application/vnd.openxmlformats-officedocument.presentationml.notesSlide+xml"/>
  <Override PartName="/ppt/tags/tag96.xml" ContentType="application/vnd.openxmlformats-officedocument.presentationml.tags+xml"/>
  <Override PartName="/ppt/notesSlides/notesSlide7.xml" ContentType="application/vnd.openxmlformats-officedocument.presentationml.notesSlide+xml"/>
  <Override PartName="/ppt/tags/tag97.xml" ContentType="application/vnd.openxmlformats-officedocument.presentationml.tags+xml"/>
  <Override PartName="/ppt/notesSlides/notesSlide8.xml" ContentType="application/vnd.openxmlformats-officedocument.presentationml.notesSlide+xml"/>
  <Override PartName="/ppt/tags/tag98.xml" ContentType="application/vnd.openxmlformats-officedocument.presentationml.tags+xml"/>
  <Override PartName="/ppt/notesSlides/notesSlide9.xml" ContentType="application/vnd.openxmlformats-officedocument.presentationml.notesSlide+xml"/>
  <Override PartName="/ppt/tags/tag99.xml" ContentType="application/vnd.openxmlformats-officedocument.presentationml.tags+xml"/>
  <Override PartName="/ppt/notesSlides/notesSlide10.xml" ContentType="application/vnd.openxmlformats-officedocument.presentationml.notesSlide+xml"/>
  <Override PartName="/ppt/tags/tag100.xml" ContentType="application/vnd.openxmlformats-officedocument.presentationml.tags+xml"/>
  <Override PartName="/ppt/notesSlides/notesSlide11.xml" ContentType="application/vnd.openxmlformats-officedocument.presentationml.notesSlide+xml"/>
  <Override PartName="/ppt/tags/tag101.xml" ContentType="application/vnd.openxmlformats-officedocument.presentationml.tags+xml"/>
  <Override PartName="/ppt/notesSlides/notesSlide12.xml" ContentType="application/vnd.openxmlformats-officedocument.presentationml.notesSlide+xml"/>
  <Override PartName="/ppt/tags/tag102.xml" ContentType="application/vnd.openxmlformats-officedocument.presentationml.tags+xml"/>
  <Override PartName="/ppt/notesSlides/notesSlide13.xml" ContentType="application/vnd.openxmlformats-officedocument.presentationml.notesSlide+xml"/>
  <Override PartName="/ppt/tags/tag103.xml" ContentType="application/vnd.openxmlformats-officedocument.presentationml.tags+xml"/>
  <Override PartName="/ppt/notesSlides/notesSlide14.xml" ContentType="application/vnd.openxmlformats-officedocument.presentationml.notesSlide+xml"/>
  <Override PartName="/ppt/tags/tag104.xml" ContentType="application/vnd.openxmlformats-officedocument.presentationml.tags+xml"/>
  <Override PartName="/ppt/notesSlides/notesSlide15.xml" ContentType="application/vnd.openxmlformats-officedocument.presentationml.notesSlide+xml"/>
  <Override PartName="/ppt/tags/tag105.xml" ContentType="application/vnd.openxmlformats-officedocument.presentationml.tags+xml"/>
  <Override PartName="/ppt/notesSlides/notesSlide16.xml" ContentType="application/vnd.openxmlformats-officedocument.presentationml.notesSlide+xml"/>
  <Override PartName="/ppt/tags/tag106.xml" ContentType="application/vnd.openxmlformats-officedocument.presentationml.tags+xml"/>
  <Override PartName="/ppt/notesSlides/notesSlide17.xml" ContentType="application/vnd.openxmlformats-officedocument.presentationml.notesSlide+xml"/>
  <Override PartName="/ppt/tags/tag107.xml" ContentType="application/vnd.openxmlformats-officedocument.presentationml.tags+xml"/>
  <Override PartName="/ppt/notesSlides/notesSlide18.xml" ContentType="application/vnd.openxmlformats-officedocument.presentationml.notesSlide+xml"/>
  <Override PartName="/ppt/tags/tag108.xml" ContentType="application/vnd.openxmlformats-officedocument.presentationml.tags+xml"/>
  <Override PartName="/ppt/notesSlides/notesSlide19.xml" ContentType="application/vnd.openxmlformats-officedocument.presentationml.notesSlide+xml"/>
  <Override PartName="/ppt/tags/tag109.xml" ContentType="application/vnd.openxmlformats-officedocument.presentationml.tags+xml"/>
  <Override PartName="/ppt/notesSlides/notesSlide20.xml" ContentType="application/vnd.openxmlformats-officedocument.presentationml.notesSlide+xml"/>
  <Override PartName="/ppt/tags/tag110.xml" ContentType="application/vnd.openxmlformats-officedocument.presentationml.tags+xml"/>
  <Override PartName="/ppt/notesSlides/notesSlide21.xml" ContentType="application/vnd.openxmlformats-officedocument.presentationml.notesSlide+xml"/>
  <Override PartName="/ppt/tags/tag111.xml" ContentType="application/vnd.openxmlformats-officedocument.presentationml.tags+xml"/>
  <Override PartName="/ppt/notesSlides/notesSlide22.xml" ContentType="application/vnd.openxmlformats-officedocument.presentationml.notesSlide+xml"/>
  <Override PartName="/ppt/tags/tag112.xml" ContentType="application/vnd.openxmlformats-officedocument.presentationml.tags+xml"/>
  <Override PartName="/ppt/notesSlides/notesSlide23.xml" ContentType="application/vnd.openxmlformats-officedocument.presentationml.notesSlide+xml"/>
  <Override PartName="/ppt/tags/tag113.xml" ContentType="application/vnd.openxmlformats-officedocument.presentationml.tags+xml"/>
  <Override PartName="/ppt/notesSlides/notesSlide24.xml" ContentType="application/vnd.openxmlformats-officedocument.presentationml.notesSlide+xml"/>
  <Override PartName="/ppt/tags/tag114.xml" ContentType="application/vnd.openxmlformats-officedocument.presentationml.tags+xml"/>
  <Override PartName="/ppt/notesSlides/notesSlide25.xml" ContentType="application/vnd.openxmlformats-officedocument.presentationml.notesSlide+xml"/>
  <Override PartName="/ppt/tags/tag115.xml" ContentType="application/vnd.openxmlformats-officedocument.presentationml.tags+xml"/>
  <Override PartName="/ppt/notesSlides/notesSlide26.xml" ContentType="application/vnd.openxmlformats-officedocument.presentationml.notesSlide+xml"/>
  <Override PartName="/ppt/tags/tag116.xml" ContentType="application/vnd.openxmlformats-officedocument.presentationml.tags+xml"/>
  <Override PartName="/ppt/notesSlides/notesSlide27.xml" ContentType="application/vnd.openxmlformats-officedocument.presentationml.notesSlide+xml"/>
  <Override PartName="/ppt/tags/tag117.xml" ContentType="application/vnd.openxmlformats-officedocument.presentationml.tags+xml"/>
  <Override PartName="/ppt/notesSlides/notesSlide28.xml" ContentType="application/vnd.openxmlformats-officedocument.presentationml.notesSlide+xml"/>
  <Override PartName="/ppt/tags/tag118.xml" ContentType="application/vnd.openxmlformats-officedocument.presentationml.tags+xml"/>
  <Override PartName="/ppt/notesSlides/notesSlide29.xml" ContentType="application/vnd.openxmlformats-officedocument.presentationml.notesSlide+xml"/>
  <Override PartName="/ppt/tags/tag119.xml" ContentType="application/vnd.openxmlformats-officedocument.presentationml.tags+xml"/>
  <Override PartName="/ppt/notesSlides/notesSlide30.xml" ContentType="application/vnd.openxmlformats-officedocument.presentationml.notesSlide+xml"/>
  <Override PartName="/ppt/tags/tag120.xml" ContentType="application/vnd.openxmlformats-officedocument.presentationml.tags+xml"/>
  <Override PartName="/ppt/notesSlides/notesSlide31.xml" ContentType="application/vnd.openxmlformats-officedocument.presentationml.notesSlide+xml"/>
  <Override PartName="/ppt/tags/tag121.xml" ContentType="application/vnd.openxmlformats-officedocument.presentationml.tags+xml"/>
  <Override PartName="/ppt/notesSlides/notesSlide32.xml" ContentType="application/vnd.openxmlformats-officedocument.presentationml.notesSlide+xml"/>
  <Override PartName="/ppt/tags/tag122.xml" ContentType="application/vnd.openxmlformats-officedocument.presentationml.tags+xml"/>
  <Override PartName="/ppt/notesSlides/notesSlide33.xml" ContentType="application/vnd.openxmlformats-officedocument.presentationml.notesSlide+xml"/>
  <Override PartName="/ppt/tags/tag123.xml" ContentType="application/vnd.openxmlformats-officedocument.presentationml.tags+xml"/>
  <Override PartName="/ppt/notesSlides/notesSlide34.xml" ContentType="application/vnd.openxmlformats-officedocument.presentationml.notesSlide+xml"/>
  <Override PartName="/ppt/tags/tag124.xml" ContentType="application/vnd.openxmlformats-officedocument.presentationml.tags+xml"/>
  <Override PartName="/ppt/notesSlides/notesSlide35.xml" ContentType="application/vnd.openxmlformats-officedocument.presentationml.notesSlide+xml"/>
  <Override PartName="/ppt/tags/tag125.xml" ContentType="application/vnd.openxmlformats-officedocument.presentationml.tags+xml"/>
  <Override PartName="/ppt/notesSlides/notesSlide36.xml" ContentType="application/vnd.openxmlformats-officedocument.presentationml.notesSlide+xml"/>
  <Override PartName="/ppt/tags/tag126.xml" ContentType="application/vnd.openxmlformats-officedocument.presentationml.tags+xml"/>
  <Override PartName="/ppt/notesSlides/notesSlide37.xml" ContentType="application/vnd.openxmlformats-officedocument.presentationml.notesSlide+xml"/>
  <Override PartName="/ppt/tags/tag127.xml" ContentType="application/vnd.openxmlformats-officedocument.presentationml.tags+xml"/>
  <Override PartName="/ppt/notesSlides/notesSlide38.xml" ContentType="application/vnd.openxmlformats-officedocument.presentationml.notesSlide+xml"/>
  <Override PartName="/ppt/tags/tag128.xml" ContentType="application/vnd.openxmlformats-officedocument.presentationml.tags+xml"/>
  <Override PartName="/ppt/notesSlides/notesSlide39.xml" ContentType="application/vnd.openxmlformats-officedocument.presentationml.notesSlide+xml"/>
  <Override PartName="/ppt/tags/tag129.xml" ContentType="application/vnd.openxmlformats-officedocument.presentationml.tags+xml"/>
  <Override PartName="/ppt/notesSlides/notesSlide40.xml" ContentType="application/vnd.openxmlformats-officedocument.presentationml.notesSlide+xml"/>
  <Override PartName="/ppt/tags/tag130.xml" ContentType="application/vnd.openxmlformats-officedocument.presentationml.tags+xml"/>
  <Override PartName="/ppt/notesSlides/notesSlide41.xml" ContentType="application/vnd.openxmlformats-officedocument.presentationml.notesSlide+xml"/>
  <Override PartName="/ppt/tags/tag131.xml" ContentType="application/vnd.openxmlformats-officedocument.presentationml.tags+xml"/>
  <Override PartName="/ppt/notesSlides/notesSlide42.xml" ContentType="application/vnd.openxmlformats-officedocument.presentationml.notesSlide+xml"/>
  <Override PartName="/ppt/tags/tag132.xml" ContentType="application/vnd.openxmlformats-officedocument.presentationml.tags+xml"/>
  <Override PartName="/ppt/notesSlides/notesSlide43.xml" ContentType="application/vnd.openxmlformats-officedocument.presentationml.notesSlide+xml"/>
  <Override PartName="/ppt/tags/tag133.xml" ContentType="application/vnd.openxmlformats-officedocument.presentationml.tags+xml"/>
  <Override PartName="/ppt/notesSlides/notesSlide44.xml" ContentType="application/vnd.openxmlformats-officedocument.presentationml.notesSlide+xml"/>
  <Override PartName="/ppt/tags/tag134.xml" ContentType="application/vnd.openxmlformats-officedocument.presentationml.tags+xml"/>
  <Override PartName="/ppt/notesSlides/notesSlide45.xml" ContentType="application/vnd.openxmlformats-officedocument.presentationml.notesSlide+xml"/>
  <Override PartName="/ppt/tags/tag135.xml" ContentType="application/vnd.openxmlformats-officedocument.presentationml.tags+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8" r:id="rId1"/>
    <p:sldMasterId id="2147484043" r:id="rId2"/>
  </p:sldMasterIdLst>
  <p:notesMasterIdLst>
    <p:notesMasterId r:id="rId49"/>
  </p:notesMasterIdLst>
  <p:sldIdLst>
    <p:sldId id="256" r:id="rId3"/>
    <p:sldId id="266" r:id="rId4"/>
    <p:sldId id="269" r:id="rId5"/>
    <p:sldId id="259" r:id="rId6"/>
    <p:sldId id="319" r:id="rId7"/>
    <p:sldId id="297" r:id="rId8"/>
    <p:sldId id="354" r:id="rId9"/>
    <p:sldId id="356" r:id="rId10"/>
    <p:sldId id="399" r:id="rId11"/>
    <p:sldId id="400" r:id="rId12"/>
    <p:sldId id="417" r:id="rId13"/>
    <p:sldId id="370" r:id="rId14"/>
    <p:sldId id="330" r:id="rId15"/>
    <p:sldId id="299" r:id="rId16"/>
    <p:sldId id="369" r:id="rId17"/>
    <p:sldId id="278" r:id="rId18"/>
    <p:sldId id="290" r:id="rId19"/>
    <p:sldId id="415" r:id="rId20"/>
    <p:sldId id="393" r:id="rId21"/>
    <p:sldId id="410" r:id="rId22"/>
    <p:sldId id="411" r:id="rId23"/>
    <p:sldId id="394" r:id="rId24"/>
    <p:sldId id="412" r:id="rId25"/>
    <p:sldId id="413" r:id="rId26"/>
    <p:sldId id="395" r:id="rId27"/>
    <p:sldId id="396" r:id="rId28"/>
    <p:sldId id="398" r:id="rId29"/>
    <p:sldId id="348" r:id="rId30"/>
    <p:sldId id="287" r:id="rId31"/>
    <p:sldId id="374" r:id="rId32"/>
    <p:sldId id="401" r:id="rId33"/>
    <p:sldId id="387" r:id="rId34"/>
    <p:sldId id="409" r:id="rId35"/>
    <p:sldId id="405" r:id="rId36"/>
    <p:sldId id="408" r:id="rId37"/>
    <p:sldId id="346" r:id="rId38"/>
    <p:sldId id="276" r:id="rId39"/>
    <p:sldId id="337" r:id="rId40"/>
    <p:sldId id="336" r:id="rId41"/>
    <p:sldId id="388" r:id="rId42"/>
    <p:sldId id="365" r:id="rId43"/>
    <p:sldId id="416" r:id="rId44"/>
    <p:sldId id="389" r:id="rId45"/>
    <p:sldId id="364" r:id="rId46"/>
    <p:sldId id="366" r:id="rId47"/>
    <p:sldId id="367" r:id="rId48"/>
  </p:sldIdLst>
  <p:sldSz cx="12192000" cy="6858000"/>
  <p:notesSz cx="7772400" cy="10058400"/>
  <p:defaultTex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90FAD6FB-44F2-4A7B-8C7E-11BBAE07E432}">
          <p14:sldIdLst>
            <p14:sldId id="256"/>
            <p14:sldId id="266"/>
            <p14:sldId id="269"/>
          </p14:sldIdLst>
        </p14:section>
        <p14:section name="Working with my data - bucket" id="{58263200-C246-467C-B03D-D2F1BB3AA7BB}">
          <p14:sldIdLst>
            <p14:sldId id="259"/>
            <p14:sldId id="319"/>
            <p14:sldId id="297"/>
            <p14:sldId id="354"/>
            <p14:sldId id="356"/>
            <p14:sldId id="399"/>
            <p14:sldId id="400"/>
            <p14:sldId id="417"/>
            <p14:sldId id="370"/>
            <p14:sldId id="330"/>
            <p14:sldId id="299"/>
            <p14:sldId id="369"/>
            <p14:sldId id="278"/>
            <p14:sldId id="290"/>
            <p14:sldId id="415"/>
            <p14:sldId id="393"/>
            <p14:sldId id="410"/>
            <p14:sldId id="411"/>
            <p14:sldId id="394"/>
            <p14:sldId id="412"/>
            <p14:sldId id="413"/>
          </p14:sldIdLst>
        </p14:section>
        <p14:section name="Grant temporary access to data" id="{BD600FD7-6120-4BD9-8E60-AFBBC58089AE}">
          <p14:sldIdLst>
            <p14:sldId id="395"/>
            <p14:sldId id="396"/>
            <p14:sldId id="398"/>
          </p14:sldIdLst>
        </p14:section>
        <p14:section name="Demo" id="{609052E2-C14C-4F11-8AB5-6E9E8C4DF647}">
          <p14:sldIdLst>
            <p14:sldId id="348"/>
            <p14:sldId id="287"/>
          </p14:sldIdLst>
        </p14:section>
        <p14:section name="Bulk operations" id="{94B1A56B-7903-43CF-8FAD-388FBB610E03}">
          <p14:sldIdLst>
            <p14:sldId id="374"/>
            <p14:sldId id="401"/>
            <p14:sldId id="387"/>
            <p14:sldId id="409"/>
            <p14:sldId id="405"/>
            <p14:sldId id="408"/>
          </p14:sldIdLst>
        </p14:section>
        <p14:section name="Configure for Website hosting" id="{140A8BAD-50F2-47AD-A1A5-10A7C8DEB3E2}">
          <p14:sldIdLst>
            <p14:sldId id="346"/>
            <p14:sldId id="276"/>
            <p14:sldId id="337"/>
            <p14:sldId id="336"/>
          </p14:sldIdLst>
        </p14:section>
        <p14:section name="Knowledge Check" id="{66852CB5-D230-44A0-A76B-32D6BAA94071}">
          <p14:sldIdLst>
            <p14:sldId id="388"/>
            <p14:sldId id="365"/>
          </p14:sldIdLst>
        </p14:section>
        <p14:section name="Lab" id="{8266082A-C869-43AE-A1B8-2085793F3D69}">
          <p14:sldIdLst>
            <p14:sldId id="416"/>
            <p14:sldId id="389"/>
          </p14:sldIdLst>
        </p14:section>
        <p14:section name="Wrap-up" id="{B747D38F-EDC9-466C-AE21-DAF11FA077B3}">
          <p14:sldIdLst>
            <p14:sldId id="364"/>
            <p14:sldId id="366"/>
            <p14:sldId id="367"/>
          </p14:sldIdLst>
        </p14:section>
        <p14:section name="Default Section" id="{B1E853CA-F041-4F1D-A7A2-D1C35E508B5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padakis Kantos, Yianna" initials="PKY" lastIdx="11" clrIdx="0">
    <p:extLst>
      <p:ext uri="{19B8F6BF-5375-455C-9EA6-DF929625EA0E}">
        <p15:presenceInfo xmlns:p15="http://schemas.microsoft.com/office/powerpoint/2012/main" userId="S-1-5-21-1407069837-2091007605-538272213-375400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3" autoAdjust="0"/>
    <p:restoredTop sz="68883" autoAdjust="0"/>
  </p:normalViewPr>
  <p:slideViewPr>
    <p:cSldViewPr snapToGrid="0">
      <p:cViewPr varScale="1">
        <p:scale>
          <a:sx n="75" d="100"/>
          <a:sy n="75" d="100"/>
        </p:scale>
        <p:origin x="1002" y="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7" d="100"/>
          <a:sy n="77" d="100"/>
        </p:scale>
        <p:origin x="2856"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587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ws.amazon.com/premiumsupport/knowledge-center/s3-multipart-upload-cli/"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aws.amazon.com/AmazonS3/latest/dev/ChgStoClsOfObj.htm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aws.amazon.com/AmazonS3/latest/dev/cors.html"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docs.aws.amazon.com/AmazonS3/latest/dev/ManageCorsUsing.htm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0862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.NET</a:t>
            </a:r>
            <a:r>
              <a:rPr lang="en-US" baseline="0" dirty="0"/>
              <a:t> code example in which a </a:t>
            </a:r>
            <a:r>
              <a:rPr lang="en-US" baseline="0" dirty="0" err="1"/>
              <a:t>HeadBucket</a:t>
            </a:r>
            <a:r>
              <a:rPr lang="en-US" baseline="0" dirty="0"/>
              <a:t> request is made on the specified bucket name. The results of the API call are captured and interpreted. </a:t>
            </a:r>
            <a:endParaRPr lang="en-US" dirty="0"/>
          </a:p>
        </p:txBody>
      </p:sp>
    </p:spTree>
    <p:extLst>
      <p:ext uri="{BB962C8B-B14F-4D97-AF65-F5344CB8AC3E}">
        <p14:creationId xmlns:p14="http://schemas.microsoft.com/office/powerpoint/2010/main" val="51556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SDKs have methods that use the </a:t>
            </a:r>
            <a:r>
              <a:rPr lang="en-US" dirty="0" err="1">
                <a:latin typeface="Lucida Console" panose="020B0609040504020204" pitchFamily="49" charset="0"/>
              </a:rPr>
              <a:t>HeadBucket</a:t>
            </a:r>
            <a:r>
              <a:rPr lang="en-US" dirty="0"/>
              <a:t> operation, but they provide limited</a:t>
            </a:r>
            <a:r>
              <a:rPr lang="en-US" baseline="0" dirty="0"/>
              <a:t> feedback. For example, if you are interested in </a:t>
            </a:r>
            <a:r>
              <a:rPr lang="en-US" dirty="0"/>
              <a:t>knowing only whether </a:t>
            </a:r>
            <a:r>
              <a:rPr lang="en-US" baseline="0" dirty="0"/>
              <a:t>a bucket exists and not whether you own the bucket, you can use </a:t>
            </a:r>
            <a:r>
              <a:rPr lang="en-US" baseline="0" dirty="0">
                <a:latin typeface="Lucida Console" panose="020B0609040504020204" pitchFamily="49" charset="0"/>
              </a:rPr>
              <a:t>doesBucketExistV2</a:t>
            </a:r>
            <a:r>
              <a:rPr lang="en-US" baseline="0" dirty="0"/>
              <a:t> in Java. </a:t>
            </a:r>
          </a:p>
          <a:p>
            <a:endParaRPr lang="en-US" baseline="0" dirty="0"/>
          </a:p>
          <a:p>
            <a:r>
              <a:rPr lang="en-US" baseline="0" dirty="0"/>
              <a:t>In the .NET example, some configurations are set programmatically when you construct the request. </a:t>
            </a:r>
          </a:p>
          <a:p>
            <a:endParaRPr lang="en-US" baseline="0" dirty="0"/>
          </a:p>
          <a:p>
            <a:r>
              <a:rPr lang="en-US" baseline="0" dirty="0"/>
              <a:t>*For Python, to create a bucket to us-east-1, do not include the location constraint property because it will cause an error. Not including the location constraint will create the bucket in us-east-1.</a:t>
            </a:r>
            <a:endParaRPr lang="en-US" dirty="0"/>
          </a:p>
        </p:txBody>
      </p:sp>
    </p:spTree>
    <p:extLst>
      <p:ext uri="{BB962C8B-B14F-4D97-AF65-F5344CB8AC3E}">
        <p14:creationId xmlns:p14="http://schemas.microsoft.com/office/powerpoint/2010/main" val="4098423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could continuously loop through with the </a:t>
            </a:r>
            <a:r>
              <a:rPr lang="en-US" dirty="0">
                <a:latin typeface="Lucida Console" panose="020B0609040504020204" pitchFamily="49" charset="0"/>
              </a:rPr>
              <a:t>headbucket</a:t>
            </a:r>
            <a:r>
              <a:rPr lang="en-US" dirty="0"/>
              <a:t> command until a bucket is created. Alternatively, you can use the waiters, which wait until the bucket exits. </a:t>
            </a:r>
          </a:p>
        </p:txBody>
      </p:sp>
    </p:spTree>
    <p:extLst>
      <p:ext uri="{BB962C8B-B14F-4D97-AF65-F5344CB8AC3E}">
        <p14:creationId xmlns:p14="http://schemas.microsoft.com/office/powerpoint/2010/main" val="2177148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dirty="0"/>
              <a:t>--generate-cli-skeleton parameter causes a command not to run, but instead to generate and display a parameter template with all of the parameters that the command supports.</a:t>
            </a:r>
          </a:p>
          <a:p>
            <a:endParaRPr lang="en-US" dirty="0"/>
          </a:p>
          <a:p>
            <a:r>
              <a:rPr lang="en-US" dirty="0"/>
              <a:t>You can </a:t>
            </a:r>
            <a:r>
              <a:rPr lang="en-US" baseline="0" dirty="0"/>
              <a:t>change a bucket’s configuration even after it is created. </a:t>
            </a:r>
          </a:p>
          <a:p>
            <a:r>
              <a:rPr lang="en-US" baseline="0" dirty="0"/>
              <a:t>In the example, the bucket’s versioning is enabled. </a:t>
            </a:r>
            <a:r>
              <a:rPr lang="en-US" dirty="0"/>
              <a:t>You can also prevent accidental or intentional deletion of objects in an S3 bucket by making the bucket MFA-protected. This provides an extra layer of protection by requiring a multi-factor authentication (MFA) token from an authorized user.</a:t>
            </a:r>
          </a:p>
        </p:txBody>
      </p:sp>
    </p:spTree>
    <p:extLst>
      <p:ext uri="{BB962C8B-B14F-4D97-AF65-F5344CB8AC3E}">
        <p14:creationId xmlns:p14="http://schemas.microsoft.com/office/powerpoint/2010/main" val="2458770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636928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perform the following operations on objects: Upload, List, Download, Copy, Move, Rename, Delete.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Bulk operations include: Copy, Sync and Batch.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 operations can be done one at a time or in batches.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ea typeface="Amazon Ember Light" panose="020B0403020204020204" pitchFamily="34" charset="0"/>
                <a:cs typeface="Amazon Ember Light" panose="020B0403020204020204" pitchFamily="34" charset="0"/>
              </a:rPr>
              <a:t>Be aware of bucket properties such as encryption, versioning, and lifecycle. They may require additional header or subresource information</a:t>
            </a:r>
            <a:r>
              <a:rPr lang="en-US" baseline="0" dirty="0">
                <a:solidFill>
                  <a:schemeClr val="tx1"/>
                </a:solidFill>
                <a:ea typeface="Amazon Ember Light" panose="020B0403020204020204" pitchFamily="34" charset="0"/>
                <a:cs typeface="Amazon Ember Light" panose="020B0403020204020204" pitchFamily="34" charset="0"/>
              </a:rPr>
              <a:t>. For example, </a:t>
            </a:r>
            <a:r>
              <a:rPr lang="en-US" dirty="0"/>
              <a:t>by default, the </a:t>
            </a:r>
            <a:r>
              <a:rPr lang="en-US" dirty="0">
                <a:latin typeface="Lucida Console" panose="020B0609040504020204" pitchFamily="49" charset="0"/>
              </a:rPr>
              <a:t>GET</a:t>
            </a:r>
            <a:r>
              <a:rPr lang="en-US" dirty="0"/>
              <a:t> action returns the current version of an object. To return a different version, use the versioned subresource.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118541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A53FA721-49A2-477E-90F8-0390850DDB25}"/>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B001E776-DC84-4974-BDE0-C714E31CEC7E}"/>
              </a:ext>
            </a:extLst>
          </p:cNvPr>
          <p:cNvSpPr>
            <a:spLocks noGrp="1"/>
          </p:cNvSpPr>
          <p:nvPr>
            <p:ph type="body" idx="1"/>
          </p:nvPr>
        </p:nvSpPr>
        <p:spPr>
          <a:xfrm>
            <a:off x="777875" y="4840288"/>
            <a:ext cx="6216650" cy="3051109"/>
          </a:xfrm>
        </p:spPr>
        <p:txBody>
          <a:bodyPr/>
          <a:lstStyle/>
          <a:p>
            <a:r>
              <a:rPr lang="en-US"/>
              <a:t>Amazon </a:t>
            </a:r>
            <a:r>
              <a:rPr lang="en-US" dirty="0"/>
              <a:t>S3 delivers strong read-after-write consistency. After a successful write of a new object or an overwrite of an existing object, any subsequent read request immediately receives the latest version of the object. Amazon S3 also provides strong consistency for list operations. Therefore, after a write, you can immediately perform a listing of the objects in a bucket with any changes reflected.</a:t>
            </a:r>
          </a:p>
          <a:p>
            <a:endParaRPr lang="en-US" dirty="0"/>
          </a:p>
          <a:p>
            <a:r>
              <a:rPr lang="en-US" dirty="0"/>
              <a:t>You can upload or copy objects of up to 5 GB in a single </a:t>
            </a:r>
            <a:r>
              <a:rPr lang="en-US" dirty="0">
                <a:latin typeface="Lucida Console" panose="020B0609040504020204" pitchFamily="49" charset="0"/>
              </a:rPr>
              <a:t>PUT</a:t>
            </a:r>
            <a:r>
              <a:rPr lang="en-US" dirty="0"/>
              <a:t> operation. For larger objects up to 5 TB, you must use the </a:t>
            </a:r>
            <a:r>
              <a:rPr lang="en-US" dirty="0">
                <a:solidFill>
                  <a:srgbClr val="000000"/>
                </a:solidFill>
              </a:rPr>
              <a:t>multipart upload</a:t>
            </a:r>
            <a:r>
              <a:rPr lang="en-US" dirty="0"/>
              <a:t> API. </a:t>
            </a:r>
          </a:p>
          <a:p>
            <a:endParaRPr lang="en-US" dirty="0"/>
          </a:p>
          <a:p>
            <a:r>
              <a:rPr lang="en-US" b="1" dirty="0"/>
              <a:t>Multipart uploads</a:t>
            </a:r>
          </a:p>
          <a:p>
            <a:pPr lvl="0">
              <a:defRPr/>
            </a:pPr>
            <a:r>
              <a:rPr lang="en-US" dirty="0"/>
              <a:t>It is a best practice to use </a:t>
            </a:r>
            <a:r>
              <a:rPr lang="en-US" dirty="0" err="1">
                <a:latin typeface="Lucida Console" panose="020B0609040504020204" pitchFamily="49" charset="0"/>
              </a:rPr>
              <a:t>aws</a:t>
            </a:r>
            <a:r>
              <a:rPr lang="en-US" dirty="0"/>
              <a:t> </a:t>
            </a:r>
            <a:r>
              <a:rPr lang="en-US" dirty="0">
                <a:latin typeface="Lucida Console" panose="020B0609040504020204" pitchFamily="49" charset="0"/>
              </a:rPr>
              <a:t>s3</a:t>
            </a:r>
            <a:r>
              <a:rPr lang="en-US" dirty="0"/>
              <a:t> commands (such as </a:t>
            </a:r>
            <a:r>
              <a:rPr lang="en-US" dirty="0" err="1">
                <a:latin typeface="Lucida Console" panose="020B0609040504020204" pitchFamily="49" charset="0"/>
              </a:rPr>
              <a:t>aws</a:t>
            </a:r>
            <a:r>
              <a:rPr lang="en-US" dirty="0"/>
              <a:t> </a:t>
            </a:r>
            <a:r>
              <a:rPr lang="en-US" dirty="0">
                <a:latin typeface="Lucida Console" panose="020B0609040504020204" pitchFamily="49" charset="0"/>
              </a:rPr>
              <a:t>s3</a:t>
            </a:r>
            <a:r>
              <a:rPr lang="en-US" dirty="0"/>
              <a:t> </a:t>
            </a:r>
            <a:r>
              <a:rPr lang="en-US" dirty="0">
                <a:latin typeface="Lucida Console" panose="020B0609040504020204" pitchFamily="49" charset="0"/>
              </a:rPr>
              <a:t>cp</a:t>
            </a:r>
            <a:r>
              <a:rPr lang="en-US" dirty="0"/>
              <a:t>) for multipart uploads and downloads. They automatically perform multipart uploading and downloading based on the file size. </a:t>
            </a:r>
          </a:p>
          <a:p>
            <a:endParaRPr lang="en-US" dirty="0"/>
          </a:p>
          <a:p>
            <a:r>
              <a:rPr lang="en-US" dirty="0"/>
              <a:t>You can also use </a:t>
            </a:r>
            <a:r>
              <a:rPr lang="en-US" dirty="0" err="1">
                <a:latin typeface="Lucida Console" panose="020B0609040504020204" pitchFamily="49" charset="0"/>
              </a:rPr>
              <a:t>aws</a:t>
            </a:r>
            <a:r>
              <a:rPr lang="en-US" dirty="0"/>
              <a:t> </a:t>
            </a:r>
            <a:r>
              <a:rPr lang="en-US" dirty="0">
                <a:latin typeface="Lucida Console" panose="020B0609040504020204" pitchFamily="49" charset="0"/>
              </a:rPr>
              <a:t>s3api</a:t>
            </a:r>
            <a:r>
              <a:rPr lang="en-US" dirty="0"/>
              <a:t> commands to create a multipart upload. Using the </a:t>
            </a:r>
            <a:r>
              <a:rPr lang="en-US" dirty="0" err="1">
                <a:latin typeface="Lucida Console" panose="020B0609040504020204" pitchFamily="49" charset="0"/>
              </a:rPr>
              <a:t>aws</a:t>
            </a:r>
            <a:r>
              <a:rPr lang="en-US" dirty="0"/>
              <a:t> </a:t>
            </a:r>
            <a:r>
              <a:rPr lang="en-US" dirty="0">
                <a:latin typeface="Lucida Console" panose="020B0609040504020204" pitchFamily="49" charset="0"/>
              </a:rPr>
              <a:t>s3api</a:t>
            </a:r>
            <a:r>
              <a:rPr lang="en-US" dirty="0"/>
              <a:t> commands for multipart upload gives you more flexibility because you can upload a single object as a set of parts. For example, you might be uploading from multiple servers to one or more buckets. If one of the parts fails to upload, you can retransmit that particular part without retransmitting the remaining parts. Or you might need to stop or resume a large multipart upload manually. When you stop an upload, Amazon S3 deletes all the parts that were already uploaded and frees up storage. </a:t>
            </a:r>
          </a:p>
          <a:p>
            <a:br>
              <a:rPr lang="en-US" dirty="0"/>
            </a:br>
            <a:r>
              <a:rPr lang="en-US" b="1" dirty="0"/>
              <a:t>Stopping uploads</a:t>
            </a:r>
          </a:p>
          <a:p>
            <a:r>
              <a:rPr lang="en-US" dirty="0"/>
              <a:t>Amazon S3 retains all the parts on the server until you complete or stop the upload. </a:t>
            </a:r>
            <a:r>
              <a:rPr lang="en-US" dirty="0">
                <a:solidFill>
                  <a:srgbClr val="000000"/>
                </a:solidFill>
              </a:rPr>
              <a:t>To</a:t>
            </a:r>
            <a:r>
              <a:rPr lang="en-US" dirty="0"/>
              <a:t> avoid unnecessary storage costs related to incomplete uploads, complete or stop an upload. We recommend that you enable the </a:t>
            </a:r>
            <a:r>
              <a:rPr lang="en-US" dirty="0" err="1">
                <a:latin typeface="Lucida Console" panose="020B0609040504020204" pitchFamily="49" charset="0"/>
              </a:rPr>
              <a:t>AbortIncompleteMultipartUpload</a:t>
            </a:r>
            <a:r>
              <a:rPr lang="en-US" dirty="0"/>
              <a:t> lifecycle rule on your Amazon S3 buckets. This rule directs Amazon S3 to stop multipart uploads that do not complete within a specified number of days after being initiated. When the set time limit is exceeded, Amazon S3 stops the upload and then deletes the incomplete upload data.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951659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C3E2A8BE-96E7-46B2-94D3-B5C1172D4C3F}"/>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FFE5325D-3BE9-47F8-9D0D-9D50918BF169}"/>
              </a:ext>
            </a:extLst>
          </p:cNvPr>
          <p:cNvSpPr>
            <a:spLocks noGrp="1"/>
          </p:cNvSpPr>
          <p:nvPr>
            <p:ph type="body" idx="1"/>
          </p:nvPr>
        </p:nvSpPr>
        <p:spPr>
          <a:xfrm>
            <a:off x="777875" y="4840289"/>
            <a:ext cx="6216650" cy="2559318"/>
          </a:xfrm>
        </p:spPr>
        <p:txBody>
          <a:bodyPr/>
          <a:lstStyle/>
          <a:p>
            <a:r>
              <a:rPr lang="en-US"/>
              <a:t>Consider </a:t>
            </a:r>
            <a:r>
              <a:rPr lang="en-US" dirty="0"/>
              <a:t>using multipart upload for objects larger than 100 MB. </a:t>
            </a:r>
            <a:r>
              <a:rPr lang="en-US" dirty="0">
                <a:solidFill>
                  <a:srgbClr val="000000"/>
                </a:solidFill>
              </a:rPr>
              <a:t>With</a:t>
            </a:r>
            <a:r>
              <a:rPr lang="en-US" dirty="0"/>
              <a:t> multipart uploads, you can perform the following tasks: </a:t>
            </a:r>
          </a:p>
          <a:p>
            <a:pPr marL="171450" indent="-171450">
              <a:buFont typeface="Arial" panose="020B0604020202020204" pitchFamily="34" charset="0"/>
              <a:buChar char="•"/>
            </a:pPr>
            <a:r>
              <a:rPr lang="en-US" dirty="0"/>
              <a:t>Upload parts in parallel to improve throughput</a:t>
            </a:r>
          </a:p>
          <a:p>
            <a:pPr marL="171450" indent="-171450">
              <a:buFont typeface="Arial" panose="020B0604020202020204" pitchFamily="34" charset="0"/>
              <a:buChar char="•"/>
            </a:pPr>
            <a:r>
              <a:rPr lang="en-US" dirty="0"/>
              <a:t>Recover quickly from network issues</a:t>
            </a:r>
          </a:p>
          <a:p>
            <a:pPr marL="171450" indent="-171450">
              <a:buFont typeface="Arial" panose="020B0604020202020204" pitchFamily="34" charset="0"/>
              <a:buChar char="•"/>
            </a:pPr>
            <a:r>
              <a:rPr lang="en-US" dirty="0"/>
              <a:t>Pause and resume object uploads</a:t>
            </a:r>
          </a:p>
          <a:p>
            <a:pPr marL="171450" indent="-171450">
              <a:buFont typeface="Arial" panose="020B0604020202020204" pitchFamily="34" charset="0"/>
              <a:buChar char="•"/>
            </a:pPr>
            <a:r>
              <a:rPr lang="en-US" dirty="0"/>
              <a:t>Begin an upload before you know the final size of an </a:t>
            </a:r>
            <a:r>
              <a:rPr lang="en-US" dirty="0">
                <a:solidFill>
                  <a:srgbClr val="000000"/>
                </a:solidFill>
              </a:rPr>
              <a:t>object</a:t>
            </a:r>
            <a:endParaRPr lang="en-US" dirty="0"/>
          </a:p>
          <a:p>
            <a:pPr lvl="0">
              <a:defRPr/>
            </a:pPr>
            <a:endParaRPr lang="en-US" dirty="0"/>
          </a:p>
          <a:p>
            <a:pPr lvl="0">
              <a:defRPr/>
            </a:pPr>
            <a:r>
              <a:rPr lang="en-US" b="1" dirty="0"/>
              <a:t>Commands for multipart uploads</a:t>
            </a:r>
          </a:p>
          <a:p>
            <a:pPr lvl="0">
              <a:defRPr/>
            </a:pPr>
            <a:r>
              <a:rPr lang="en-US" dirty="0"/>
              <a:t>There are special commands for multipart uploads that rely on </a:t>
            </a:r>
            <a:r>
              <a:rPr lang="en-US" dirty="0" err="1">
                <a:latin typeface="Lucida Console" panose="020B0609040504020204" pitchFamily="49" charset="0"/>
              </a:rPr>
              <a:t>ETag</a:t>
            </a:r>
            <a:r>
              <a:rPr lang="en-US" dirty="0"/>
              <a:t> and </a:t>
            </a:r>
            <a:r>
              <a:rPr lang="en-US" dirty="0" err="1">
                <a:latin typeface="Lucida Console" panose="020B0609040504020204" pitchFamily="49" charset="0"/>
              </a:rPr>
              <a:t>UploadID</a:t>
            </a:r>
            <a:r>
              <a:rPr lang="en-US" dirty="0"/>
              <a:t> values. You send a special command to initialize the multipart upload. After all the parts of your object are uploaded to the server, you must send a </a:t>
            </a:r>
            <a:r>
              <a:rPr lang="en-US" dirty="0">
                <a:cs typeface="Courier New" panose="02070309020205020404" pitchFamily="49" charset="0"/>
              </a:rPr>
              <a:t>complete multipart upload</a:t>
            </a:r>
            <a:r>
              <a:rPr lang="en-US" dirty="0"/>
              <a:t> request which indicates that multipart upload has been completed. Amazon S3 then assembles these parts and creates the complete object. </a:t>
            </a:r>
          </a:p>
          <a:p>
            <a:pPr lvl="0">
              <a:defRPr/>
            </a:pPr>
            <a:endParaRPr lang="en-US" dirty="0"/>
          </a:p>
          <a:p>
            <a:pPr lvl="0">
              <a:defRPr/>
            </a:pPr>
            <a:r>
              <a:rPr lang="en-US" dirty="0"/>
              <a:t>If the upload is successful, you get a success message similar to this:</a:t>
            </a:r>
          </a:p>
          <a:p>
            <a:r>
              <a:rPr lang="en-US" dirty="0">
                <a:latin typeface="Lucida Console" panose="020B0609040504020204" pitchFamily="49" charset="0"/>
              </a:rPr>
              <a:t>{</a:t>
            </a:r>
          </a:p>
          <a:p>
            <a:r>
              <a:rPr lang="en-US" dirty="0">
                <a:latin typeface="Lucida Console" panose="020B0609040504020204" pitchFamily="49" charset="0"/>
              </a:rPr>
              <a:t>    "</a:t>
            </a:r>
            <a:r>
              <a:rPr lang="en-US" dirty="0" err="1">
                <a:latin typeface="Lucida Console" panose="020B0609040504020204" pitchFamily="49" charset="0"/>
              </a:rPr>
              <a:t>ETag</a:t>
            </a:r>
            <a:r>
              <a:rPr lang="en-US" dirty="0">
                <a:latin typeface="Lucida Console" panose="020B0609040504020204" pitchFamily="49" charset="0"/>
              </a:rPr>
              <a:t>": "\\“anEtagForCompletedUpload\\"",</a:t>
            </a:r>
          </a:p>
          <a:p>
            <a:r>
              <a:rPr lang="en-US" dirty="0">
                <a:latin typeface="Lucida Console" panose="020B0609040504020204" pitchFamily="49" charset="0"/>
              </a:rPr>
              <a:t>    "Bucket": “notes-bucket",</a:t>
            </a:r>
          </a:p>
          <a:p>
            <a:r>
              <a:rPr lang="en-US" dirty="0">
                <a:latin typeface="Lucida Console" panose="020B0609040504020204" pitchFamily="49" charset="0"/>
              </a:rPr>
              <a:t>    "Location": "https://notes-bucket.s3.amazonaws.com/</a:t>
            </a:r>
            <a:r>
              <a:rPr lang="en-US" dirty="0" err="1">
                <a:latin typeface="Lucida Console" panose="020B0609040504020204" pitchFamily="49" charset="0"/>
              </a:rPr>
              <a:t>large_file</a:t>
            </a:r>
            <a:r>
              <a:rPr lang="en-US" dirty="0">
                <a:latin typeface="Lucida Console" panose="020B0609040504020204" pitchFamily="49" charset="0"/>
              </a:rPr>
              <a:t>",</a:t>
            </a:r>
          </a:p>
          <a:p>
            <a:r>
              <a:rPr lang="en-US" dirty="0">
                <a:latin typeface="Lucida Console" panose="020B0609040504020204" pitchFamily="49" charset="0"/>
              </a:rPr>
              <a:t>   </a:t>
            </a:r>
          </a:p>
          <a:p>
            <a:r>
              <a:rPr lang="en-US" dirty="0">
                <a:latin typeface="Lucida Console" panose="020B0609040504020204" pitchFamily="49" charset="0"/>
              </a:rPr>
              <a:t>    "Key": "</a:t>
            </a:r>
            <a:r>
              <a:rPr lang="en-US" dirty="0" err="1">
                <a:latin typeface="Lucida Console" panose="020B0609040504020204" pitchFamily="49" charset="0"/>
              </a:rPr>
              <a:t>large_file</a:t>
            </a:r>
            <a:r>
              <a:rPr lang="en-US" dirty="0">
                <a:latin typeface="Lucida Console" panose="020B0609040504020204" pitchFamily="49" charset="0"/>
              </a:rPr>
              <a:t>"</a:t>
            </a:r>
          </a:p>
          <a:p>
            <a:r>
              <a:rPr lang="en-US" dirty="0">
                <a:latin typeface="Lucida Console" panose="020B0609040504020204" pitchFamily="49" charset="0"/>
              </a:rPr>
              <a:t>   }</a:t>
            </a:r>
          </a:p>
          <a:p>
            <a:pPr lvl="0">
              <a:defRPr/>
            </a:pPr>
            <a:endParaRPr lang="en-US" dirty="0"/>
          </a:p>
          <a:p>
            <a:pPr lvl="0">
              <a:defRPr/>
            </a:pPr>
            <a:r>
              <a:rPr lang="en-US" dirty="0"/>
              <a:t>If the upload was not successful, some cleanup is required to avoid being charged. You can set a lifecycle rule to delete incomplete multipart uploads.</a:t>
            </a:r>
          </a:p>
          <a:p>
            <a:pPr lvl="0">
              <a:defRPr/>
            </a:pPr>
            <a:endParaRPr lang="en-US" dirty="0"/>
          </a:p>
          <a:p>
            <a:pPr lvl="0">
              <a:defRPr/>
            </a:pPr>
            <a:r>
              <a:rPr lang="en-US" dirty="0"/>
              <a:t>For more information, see “How do I use the AWS CLI to perform a multipart upload of a file to Amazon S3?” in the Amazon S3 Knowledge Center (</a:t>
            </a:r>
            <a:r>
              <a:rPr lang="en-US" dirty="0">
                <a:hlinkClick r:id="rId3"/>
              </a:rPr>
              <a:t>https://aws.amazon.com/premiumsupport/knowledge-center/s3-multipart-upload-cli/</a:t>
            </a:r>
            <a:r>
              <a:rPr lang="en-US" dirty="0"/>
              <a:t>).</a:t>
            </a:r>
          </a:p>
        </p:txBody>
      </p:sp>
    </p:spTree>
    <p:extLst>
      <p:ext uri="{BB962C8B-B14F-4D97-AF65-F5344CB8AC3E}">
        <p14:creationId xmlns:p14="http://schemas.microsoft.com/office/powerpoint/2010/main" val="551136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retrieve a</a:t>
            </a:r>
            <a:r>
              <a:rPr lang="en-US" baseline="0" dirty="0"/>
              <a:t> complete object in a single </a:t>
            </a:r>
            <a:r>
              <a:rPr lang="en-US" baseline="0" dirty="0">
                <a:latin typeface="Lucida Console" panose="020B0609040504020204" pitchFamily="49" charset="0"/>
              </a:rPr>
              <a:t>GET</a:t>
            </a:r>
            <a:r>
              <a:rPr lang="en-US" baseline="0" dirty="0"/>
              <a:t> request. You can also retrieve an object in parts by specifying the range of bytes needed. This is useful in scenarios in which </a:t>
            </a:r>
            <a:r>
              <a:rPr lang="en-US" baseline="0" dirty="0">
                <a:solidFill>
                  <a:srgbClr val="000000"/>
                </a:solidFill>
              </a:rPr>
              <a:t>network connectivity</a:t>
            </a:r>
            <a:r>
              <a:rPr lang="en-US" baseline="0" dirty="0"/>
              <a:t> is poor or your </a:t>
            </a:r>
            <a:r>
              <a:rPr lang="en-US" baseline="0" dirty="0">
                <a:solidFill>
                  <a:srgbClr val="000000"/>
                </a:solidFill>
              </a:rPr>
              <a:t>application</a:t>
            </a:r>
            <a:r>
              <a:rPr lang="en-US" baseline="0" dirty="0"/>
              <a:t> can or must process only subsets of object data.</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By default, the </a:t>
            </a:r>
            <a:r>
              <a:rPr lang="en-US" altLang="en-US" sz="1200" dirty="0">
                <a:latin typeface="Lucida Console" panose="020B0609040504020204" pitchFamily="49" charset="0"/>
              </a:rPr>
              <a:t>GET</a:t>
            </a:r>
            <a:r>
              <a:rPr lang="en-US" altLang="en-US" sz="1200" dirty="0"/>
              <a:t> action returns the current version of an object. To return a different version, use the </a:t>
            </a:r>
            <a:r>
              <a:rPr lang="en-US" altLang="en-US" sz="1200" dirty="0">
                <a:latin typeface="Lucida Console" panose="020B0609040504020204" pitchFamily="49" charset="0"/>
              </a:rPr>
              <a:t>versionId</a:t>
            </a:r>
            <a:r>
              <a:rPr lang="en-US" altLang="en-US" sz="1200" dirty="0"/>
              <a:t> subresource.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p>
          <a:p>
            <a:pPr lvl="0">
              <a:defRPr/>
            </a:pPr>
            <a:r>
              <a:rPr lang="en-US" altLang="en-US" sz="1200" dirty="0"/>
              <a:t>Sometimes you might be interested in </a:t>
            </a:r>
            <a:r>
              <a:rPr lang="en-US" altLang="en-US" dirty="0"/>
              <a:t>only the </a:t>
            </a:r>
            <a:r>
              <a:rPr lang="en-US" altLang="en-US" sz="1200" dirty="0"/>
              <a:t>metadata of an object</a:t>
            </a:r>
            <a:r>
              <a:rPr lang="en-US" altLang="en-US" sz="1200" baseline="0" dirty="0"/>
              <a:t> and not the content of the object. </a:t>
            </a:r>
            <a:r>
              <a:rPr lang="en-US" altLang="en-US" sz="1200" dirty="0"/>
              <a:t>A </a:t>
            </a:r>
            <a:r>
              <a:rPr lang="en-US" altLang="en-US" sz="1200" baseline="0" dirty="0">
                <a:latin typeface="Lucida Console" panose="020B0609040504020204" pitchFamily="49" charset="0"/>
              </a:rPr>
              <a:t>HEAD</a:t>
            </a:r>
            <a:r>
              <a:rPr lang="en-US" altLang="en-US" sz="1200" baseline="0" dirty="0"/>
              <a:t> request returns the headers that contain the metadata information of an object in the </a:t>
            </a:r>
            <a:r>
              <a:rPr lang="en-US" altLang="en-US" dirty="0"/>
              <a:t>same way as </a:t>
            </a:r>
            <a:r>
              <a:rPr lang="en-US" altLang="en-US" sz="1200" baseline="0" dirty="0"/>
              <a:t>the </a:t>
            </a:r>
            <a:r>
              <a:rPr lang="en-US" altLang="en-US" sz="1200" baseline="0" dirty="0">
                <a:latin typeface="Lucida Console" panose="020B0609040504020204" pitchFamily="49" charset="0"/>
              </a:rPr>
              <a:t>GET</a:t>
            </a:r>
            <a:r>
              <a:rPr lang="en-US" altLang="en-US" sz="1200" baseline="0" dirty="0"/>
              <a:t> request. However, the </a:t>
            </a:r>
            <a:r>
              <a:rPr lang="en-US" altLang="en-US" sz="1200" baseline="0" dirty="0">
                <a:latin typeface="Lucida Console" panose="020B0609040504020204" pitchFamily="49" charset="0"/>
              </a:rPr>
              <a:t>HEAD</a:t>
            </a:r>
            <a:r>
              <a:rPr lang="en-US" altLang="en-US" sz="1200" baseline="0" dirty="0"/>
              <a:t> does not return the body of the object.</a:t>
            </a:r>
            <a:endParaRPr lang="en-US" altLang="en-US" sz="1200" dirty="0"/>
          </a:p>
          <a:p>
            <a:endParaRPr lang="en-US" baseline="0" dirty="0"/>
          </a:p>
        </p:txBody>
      </p:sp>
    </p:spTree>
    <p:extLst>
      <p:ext uri="{BB962C8B-B14F-4D97-AF65-F5344CB8AC3E}">
        <p14:creationId xmlns:p14="http://schemas.microsoft.com/office/powerpoint/2010/main" val="963285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solidFill>
                  <a:schemeClr val="tx1"/>
                </a:solidFill>
              </a:rPr>
              <a:t>When downloading</a:t>
            </a:r>
            <a:r>
              <a:rPr lang="en-US" altLang="en-US" sz="1200" baseline="0" dirty="0">
                <a:solidFill>
                  <a:schemeClr val="tx1"/>
                </a:solidFill>
              </a:rPr>
              <a:t> an object from an S3 bucket, </a:t>
            </a:r>
            <a:r>
              <a:rPr lang="en-US" altLang="en-US" sz="1200" dirty="0">
                <a:solidFill>
                  <a:schemeClr val="tx1"/>
                </a:solidFill>
              </a:rPr>
              <a:t>use the </a:t>
            </a:r>
            <a:r>
              <a:rPr lang="en-US" altLang="en-US" sz="1200" dirty="0">
                <a:solidFill>
                  <a:schemeClr val="tx1"/>
                </a:solidFill>
                <a:latin typeface="Lucida Console" panose="020B0609040504020204" pitchFamily="49" charset="0"/>
              </a:rPr>
              <a:t>GetObject</a:t>
            </a:r>
            <a:r>
              <a:rPr lang="en-US" altLang="en-US" sz="1200" dirty="0">
                <a:solidFill>
                  <a:schemeClr val="tx1"/>
                </a:solidFill>
              </a:rPr>
              <a:t> method to get an object from a bucket. Then use one of the </a:t>
            </a:r>
            <a:r>
              <a:rPr lang="en-US" altLang="en-US" sz="1200" dirty="0">
                <a:solidFill>
                  <a:schemeClr val="tx1"/>
                </a:solidFill>
                <a:latin typeface="Lucida Console" panose="020B0609040504020204" pitchFamily="49" charset="0"/>
              </a:rPr>
              <a:t>GetObjectResponse</a:t>
            </a:r>
            <a:r>
              <a:rPr lang="en-US" altLang="en-US" sz="1200" dirty="0">
                <a:solidFill>
                  <a:schemeClr val="tx1"/>
                </a:solidFill>
              </a:rPr>
              <a:t> methods to process the data stream. </a:t>
            </a:r>
            <a:r>
              <a:rPr lang="en-US" sz="1200" dirty="0">
                <a:solidFill>
                  <a:schemeClr val="dk1"/>
                </a:solidFill>
              </a:rPr>
              <a:t>The object is streamed directly from Amazon S3. This means your network connection will remain open until you read all the data or close the input stream.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dk1"/>
              </a:solidFill>
            </a:endParaRPr>
          </a:p>
        </p:txBody>
      </p:sp>
    </p:spTree>
    <p:extLst>
      <p:ext uri="{BB962C8B-B14F-4D97-AF65-F5344CB8AC3E}">
        <p14:creationId xmlns:p14="http://schemas.microsoft.com/office/powerpoint/2010/main" val="2084705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7684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Create an object resource with the command: </a:t>
            </a:r>
            <a:br>
              <a:rPr lang="en-US" altLang="en-US" dirty="0"/>
            </a:br>
            <a:r>
              <a:rPr lang="en-US" dirty="0">
                <a:latin typeface="Lucida Console" panose="020B0609040504020204" pitchFamily="49" charset="0"/>
              </a:rPr>
              <a:t>object = s3.Object('</a:t>
            </a:r>
            <a:r>
              <a:rPr lang="en-US" dirty="0" err="1">
                <a:latin typeface="Lucida Console" panose="020B0609040504020204" pitchFamily="49" charset="0"/>
              </a:rPr>
              <a:t>bucket_name','key</a:t>
            </a:r>
            <a:r>
              <a:rPr lang="en-US" dirty="0">
                <a:latin typeface="Lucida Console" panose="020B0609040504020204" pitchFamily="49" charset="0"/>
              </a:rPr>
              <a:t>’) </a:t>
            </a:r>
          </a:p>
          <a:p>
            <a:r>
              <a:rPr lang="en-US" dirty="0"/>
              <a:t>Where the parameters are the Object's </a:t>
            </a:r>
            <a:r>
              <a:rPr lang="en-US" dirty="0" err="1"/>
              <a:t>bucket_name</a:t>
            </a:r>
            <a:r>
              <a:rPr lang="en-US" dirty="0"/>
              <a:t> identifier, and the Object's key identifier. </a:t>
            </a:r>
          </a:p>
          <a:p>
            <a:endParaRPr lang="en-US" dirty="0"/>
          </a:p>
          <a:p>
            <a:r>
              <a:rPr lang="en-US" dirty="0"/>
              <a:t>The command returns an object resource.</a:t>
            </a:r>
          </a:p>
          <a:p>
            <a:endParaRPr lang="en-US" dirty="0"/>
          </a:p>
          <a:p>
            <a:r>
              <a:rPr lang="en-US" dirty="0"/>
              <a:t>The get() command retrieves the object from Amazon S3. The return type is a dictionary which contains information such as the object data, the delete marker and more. </a:t>
            </a:r>
            <a:r>
              <a:rPr lang="en-US" dirty="0">
                <a:solidFill>
                  <a:schemeClr val="dk1"/>
                </a:solidFill>
              </a:rPr>
              <a:t>The object is streamed directly from Amazon S3. This means your network connection will remain open until you read all the data or close the input stream.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dk1"/>
              </a:solidFill>
            </a:endParaRPr>
          </a:p>
          <a:p>
            <a:endParaRPr lang="en-US" dirty="0"/>
          </a:p>
        </p:txBody>
      </p:sp>
    </p:spTree>
    <p:extLst>
      <p:ext uri="{BB962C8B-B14F-4D97-AF65-F5344CB8AC3E}">
        <p14:creationId xmlns:p14="http://schemas.microsoft.com/office/powerpoint/2010/main" val="2630025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solidFill>
                  <a:schemeClr val="dk1"/>
                </a:solidFill>
              </a:rPr>
              <a:t>When downloading an object from an S3 bucket, use the </a:t>
            </a:r>
            <a:r>
              <a:rPr lang="en-US" altLang="en-US" dirty="0">
                <a:solidFill>
                  <a:schemeClr val="dk1"/>
                </a:solidFill>
                <a:latin typeface="Lucida Console" panose="020B0609040504020204" pitchFamily="49" charset="0"/>
              </a:rPr>
              <a:t>GetObject</a:t>
            </a:r>
            <a:r>
              <a:rPr lang="en-US" altLang="en-US" dirty="0">
                <a:solidFill>
                  <a:schemeClr val="dk1"/>
                </a:solidFill>
              </a:rPr>
              <a:t> method to get an object from a bucket. </a:t>
            </a:r>
            <a:r>
              <a:rPr lang="en-US" altLang="en-US" sz="1200" dirty="0">
                <a:solidFill>
                  <a:schemeClr val="tx1"/>
                </a:solidFill>
              </a:rPr>
              <a:t>Then use one of the </a:t>
            </a:r>
            <a:r>
              <a:rPr lang="en-US" altLang="en-US" sz="1200" dirty="0">
                <a:solidFill>
                  <a:schemeClr val="tx1"/>
                </a:solidFill>
                <a:latin typeface="Lucida Console" panose="020B0609040504020204" pitchFamily="49" charset="0"/>
              </a:rPr>
              <a:t>GetObjectResponse</a:t>
            </a:r>
            <a:r>
              <a:rPr lang="en-US" altLang="en-US" sz="1200" dirty="0">
                <a:solidFill>
                  <a:schemeClr val="tx1"/>
                </a:solidFill>
              </a:rPr>
              <a:t> methods to process the data stream. </a:t>
            </a:r>
            <a:r>
              <a:rPr lang="en-US" sz="1200" dirty="0">
                <a:solidFill>
                  <a:schemeClr val="dk1"/>
                </a:solidFill>
              </a:rPr>
              <a:t>The object is streamed directly from Amazon S3. This means your network connection will remain open until you read all the data or close the input stream.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dk1"/>
              </a:solidFill>
            </a:endParaRPr>
          </a:p>
          <a:p>
            <a:r>
              <a:rPr lang="en-US" sz="1200" dirty="0">
                <a:solidFill>
                  <a:schemeClr val="dk1"/>
                </a:solidFill>
              </a:rPr>
              <a:t>It is possible, when getting an object, to override aspects of a response header. </a:t>
            </a:r>
            <a:r>
              <a:rPr lang="en-US" dirty="0"/>
              <a:t>For example, a client could dynamically change the Content-Disposition header of a single object, so that it appears to have a different file name for different callers. One client could be configured to return the object with </a:t>
            </a:r>
          </a:p>
          <a:p>
            <a:r>
              <a:rPr lang="en-US" dirty="0"/>
              <a:t>Content-Disposition: attachment; filename=FileName1.exe while another could return that same object with headers Content-Disposition: attachment; filename=FileName2.pdf </a:t>
            </a:r>
            <a:endParaRPr lang="en-US" sz="1200"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dk1"/>
              </a:solidFill>
            </a:endParaRPr>
          </a:p>
        </p:txBody>
      </p:sp>
    </p:spTree>
    <p:extLst>
      <p:ext uri="{BB962C8B-B14F-4D97-AF65-F5344CB8AC3E}">
        <p14:creationId xmlns:p14="http://schemas.microsoft.com/office/powerpoint/2010/main" val="314938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80144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Amazon S3 </a:t>
            </a:r>
            <a:r>
              <a:rPr lang="en-US" sz="1200" b="0" i="0" kern="1200" dirty="0">
                <a:solidFill>
                  <a:srgbClr val="000000"/>
                </a:solidFill>
                <a:effectLst/>
                <a:latin typeface="+mn-lt"/>
                <a:ea typeface="+mn-ea"/>
                <a:cs typeface="+mn-cs"/>
              </a:rPr>
              <a:t>Select</a:t>
            </a:r>
            <a:r>
              <a:rPr lang="en-US" sz="1200" b="0" i="0" kern="1200" dirty="0">
                <a:solidFill>
                  <a:schemeClr val="tx1"/>
                </a:solidFill>
                <a:effectLst/>
                <a:latin typeface="+mn-lt"/>
                <a:ea typeface="+mn-ea"/>
                <a:cs typeface="+mn-cs"/>
              </a:rPr>
              <a:t> analyzes and processes data in an object in Amazon S3 buckets faster and cheaper than</a:t>
            </a:r>
            <a:r>
              <a:rPr lang="en-US" sz="1200" b="0" i="0" kern="1200" baseline="0" dirty="0">
                <a:solidFill>
                  <a:schemeClr val="tx1"/>
                </a:solidFill>
                <a:effectLst/>
                <a:latin typeface="+mn-lt"/>
                <a:ea typeface="+mn-ea"/>
                <a:cs typeface="+mn-cs"/>
              </a:rPr>
              <a:t> the </a:t>
            </a:r>
            <a:r>
              <a:rPr lang="en-US" sz="1200" b="0" i="0" kern="1200" baseline="0" dirty="0">
                <a:solidFill>
                  <a:schemeClr val="tx1"/>
                </a:solidFill>
                <a:effectLst/>
                <a:latin typeface="Lucida Console" panose="020B0609040504020204" pitchFamily="49" charset="0"/>
              </a:rPr>
              <a:t>GET</a:t>
            </a:r>
            <a:r>
              <a:rPr lang="en-US" sz="1200" b="0" i="0" kern="1200" baseline="0" dirty="0">
                <a:solidFill>
                  <a:schemeClr val="tx1"/>
                </a:solidFill>
                <a:effectLst/>
              </a:rPr>
              <a:t> method</a:t>
            </a:r>
            <a:r>
              <a:rPr lang="en-US" sz="1200" b="0" i="0" kern="1200" dirty="0">
                <a:solidFill>
                  <a:schemeClr val="tx1"/>
                </a:solidFill>
                <a:effectLst/>
                <a:latin typeface="+mn-lt"/>
                <a:ea typeface="+mn-ea"/>
                <a:cs typeface="+mn-cs"/>
              </a:rPr>
              <a:t>. With GET, you retrieve the whole object in an Amazon S3 bucket. With SELECT,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you can retrieve a subset of data from an object by using </a:t>
            </a:r>
            <a:r>
              <a:rPr lang="en-US" sz="1200" b="0" i="0" kern="1200" dirty="0">
                <a:solidFill>
                  <a:srgbClr val="000000"/>
                </a:solidFill>
                <a:effectLst/>
                <a:latin typeface="+mn-lt"/>
                <a:ea typeface="+mn-ea"/>
                <a:cs typeface="+mn-cs"/>
              </a:rPr>
              <a:t>simple</a:t>
            </a:r>
            <a:r>
              <a:rPr lang="en-US" sz="1200" b="0" i="0" kern="1200" dirty="0">
                <a:solidFill>
                  <a:schemeClr val="tx1"/>
                </a:solidFill>
                <a:effectLst/>
                <a:latin typeface="+mn-lt"/>
                <a:ea typeface="+mn-ea"/>
                <a:cs typeface="+mn-cs"/>
              </a:rPr>
              <a:t> SQL expressions. </a:t>
            </a:r>
            <a:r>
              <a:rPr lang="en-US" sz="1200" b="0" i="0" kern="1200" dirty="0">
                <a:solidFill>
                  <a:srgbClr val="000000"/>
                </a:solidFill>
                <a:effectLst/>
                <a:latin typeface="+mn-lt"/>
                <a:ea typeface="+mn-ea"/>
                <a:cs typeface="+mn-cs"/>
              </a:rPr>
              <a:t>Your</a:t>
            </a:r>
            <a:r>
              <a:rPr lang="en-US" sz="1200" b="0" i="0" kern="1200" dirty="0">
                <a:solidFill>
                  <a:schemeClr val="tx1"/>
                </a:solidFill>
                <a:effectLst/>
                <a:latin typeface="+mn-lt"/>
                <a:ea typeface="+mn-ea"/>
                <a:cs typeface="+mn-cs"/>
              </a:rPr>
              <a:t> </a:t>
            </a:r>
            <a:r>
              <a:rPr lang="en-US" sz="1200" b="0" i="0" kern="1200" dirty="0">
                <a:solidFill>
                  <a:srgbClr val="000000"/>
                </a:solidFill>
                <a:effectLst/>
                <a:latin typeface="+mn-lt"/>
                <a:ea typeface="+mn-ea"/>
                <a:cs typeface="+mn-cs"/>
              </a:rPr>
              <a:t>applications</a:t>
            </a:r>
            <a:r>
              <a:rPr lang="en-US" sz="1200" b="0" i="0" kern="1200" dirty="0">
                <a:solidFill>
                  <a:schemeClr val="tx1"/>
                </a:solidFill>
                <a:effectLst/>
                <a:latin typeface="+mn-lt"/>
                <a:ea typeface="+mn-ea"/>
                <a:cs typeface="+mn-cs"/>
              </a:rPr>
              <a:t> do not have to use compute resources to scan and filter </a:t>
            </a:r>
            <a:r>
              <a:rPr lang="en-US" sz="1200" b="0" i="0" kern="1200" dirty="0">
                <a:solidFill>
                  <a:srgbClr val="000000"/>
                </a:solidFill>
                <a:effectLst/>
                <a:latin typeface="+mn-lt"/>
                <a:ea typeface="+mn-ea"/>
                <a:cs typeface="+mn-cs"/>
              </a:rPr>
              <a:t>the data from an object. Not using compute resources to scan or filter potentially increases query performance and reduces cost.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To use Amazon </a:t>
            </a:r>
            <a:r>
              <a:rPr lang="en-US" dirty="0">
                <a:solidFill>
                  <a:srgbClr val="000000"/>
                </a:solidFill>
              </a:rPr>
              <a:t>S3</a:t>
            </a:r>
            <a:r>
              <a:rPr lang="en-US" dirty="0"/>
              <a:t> </a:t>
            </a:r>
            <a:r>
              <a:rPr lang="en-US" dirty="0">
                <a:solidFill>
                  <a:srgbClr val="000000"/>
                </a:solidFill>
              </a:rPr>
              <a:t>Select, c</a:t>
            </a:r>
            <a:r>
              <a:rPr lang="en-US" sz="1200" b="0" i="0" kern="1200" dirty="0">
                <a:solidFill>
                  <a:schemeClr val="tx1"/>
                </a:solidFill>
                <a:effectLst/>
                <a:latin typeface="+mn-lt"/>
                <a:ea typeface="+mn-ea"/>
                <a:cs typeface="+mn-cs"/>
              </a:rPr>
              <a:t>hange your </a:t>
            </a:r>
            <a:r>
              <a:rPr lang="en-US" sz="1200" b="0" i="0" kern="1200" dirty="0">
                <a:solidFill>
                  <a:srgbClr val="000000"/>
                </a:solidFill>
                <a:effectLst/>
                <a:latin typeface="+mn-lt"/>
                <a:ea typeface="+mn-ea"/>
                <a:cs typeface="+mn-cs"/>
              </a:rPr>
              <a:t>application</a:t>
            </a:r>
            <a:r>
              <a:rPr lang="en-US" sz="1200" b="0" i="0" kern="1200" dirty="0">
                <a:solidFill>
                  <a:schemeClr val="tx1"/>
                </a:solidFill>
                <a:effectLst/>
                <a:latin typeface="+mn-lt"/>
                <a:ea typeface="+mn-ea"/>
                <a:cs typeface="+mn-cs"/>
              </a:rPr>
              <a:t> code to use </a:t>
            </a:r>
            <a:r>
              <a:rPr lang="en-US" sz="1200" b="0" i="0" kern="1200" dirty="0">
                <a:solidFill>
                  <a:srgbClr val="000000"/>
                </a:solidFill>
                <a:effectLst/>
                <a:latin typeface="Lucida Console" panose="020B0609040504020204" pitchFamily="49" charset="0"/>
                <a:ea typeface="Amazon Ember" panose="020B0703020204020204" pitchFamily="34" charset="0"/>
                <a:cs typeface="Amazon Ember" panose="020B0703020204020204" pitchFamily="34" charset="0"/>
              </a:rPr>
              <a:t>SELECT</a:t>
            </a:r>
            <a:r>
              <a:rPr lang="en-US" sz="1200" b="0" i="0" kern="1200" dirty="0">
                <a:solidFill>
                  <a:schemeClr val="tx1"/>
                </a:solidFill>
                <a:effectLst/>
                <a:latin typeface="+mn-lt"/>
                <a:ea typeface="+mn-ea"/>
                <a:cs typeface="+mn-cs"/>
              </a:rPr>
              <a:t> instead of </a:t>
            </a:r>
            <a:r>
              <a:rPr lang="en-US" sz="1200" b="0" i="0" kern="1200" dirty="0">
                <a:solidFill>
                  <a:schemeClr val="tx1"/>
                </a:solidFill>
                <a:effectLst/>
                <a:latin typeface="Lucida Console" panose="020B0609040504020204" pitchFamily="49" charset="0"/>
              </a:rPr>
              <a:t>GET</a:t>
            </a:r>
            <a:r>
              <a:rPr lang="en-US" sz="1200" b="0" i="0" kern="1200" dirty="0">
                <a:solidFill>
                  <a:schemeClr val="tx1"/>
                </a:solidFill>
                <a:effectLst/>
                <a:latin typeface="+mn-lt"/>
                <a:ea typeface="+mn-ea"/>
                <a:cs typeface="+mn-cs"/>
              </a:rPr>
              <a:t>.</a:t>
            </a:r>
            <a:endParaRPr lang="en-US" baseline="0" dirty="0"/>
          </a:p>
          <a:p>
            <a:endParaRPr lang="en-US" dirty="0"/>
          </a:p>
        </p:txBody>
      </p:sp>
    </p:spTree>
    <p:extLst>
      <p:ext uri="{BB962C8B-B14F-4D97-AF65-F5344CB8AC3E}">
        <p14:creationId xmlns:p14="http://schemas.microsoft.com/office/powerpoint/2010/main" val="252502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Python example shows how to retrieve data from an object in the first column in CSV format.</a:t>
            </a:r>
          </a:p>
          <a:p>
            <a:endParaRPr lang="en-US" dirty="0"/>
          </a:p>
          <a:p>
            <a:r>
              <a:rPr lang="en-US" dirty="0"/>
              <a:t>Without S3 Select, you must download, decompress, and process the entire CSV file so you can get the data</a:t>
            </a:r>
            <a:r>
              <a:rPr lang="en-US" baseline="0" dirty="0"/>
              <a:t> you need. </a:t>
            </a:r>
            <a:r>
              <a:rPr lang="en-US" dirty="0"/>
              <a:t>With S3 Select, you can use a SQL expression to return only the data you’re interested in.</a:t>
            </a:r>
            <a:r>
              <a:rPr lang="en-US" baseline="0" dirty="0"/>
              <a:t> </a:t>
            </a:r>
            <a:r>
              <a:rPr lang="en-US" dirty="0"/>
              <a:t>This means you’re dealing with an order of magnitude of less data, which improves the performance of your underlying applications.</a:t>
            </a:r>
          </a:p>
        </p:txBody>
      </p:sp>
    </p:spTree>
    <p:extLst>
      <p:ext uri="{BB962C8B-B14F-4D97-AF65-F5344CB8AC3E}">
        <p14:creationId xmlns:p14="http://schemas.microsoft.com/office/powerpoint/2010/main" val="2963589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58064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112A02ED-B88F-442C-86E0-1DF00047D83F}"/>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B5B0E90D-E920-4ADC-9E6C-6FBA6EC5B43F}"/>
              </a:ext>
            </a:extLst>
          </p:cNvPr>
          <p:cNvSpPr>
            <a:spLocks noGrp="1"/>
          </p:cNvSpPr>
          <p:nvPr>
            <p:ph type="body" idx="1"/>
          </p:nvPr>
        </p:nvSpPr>
        <p:spPr/>
        <p:txBody>
          <a:bodyPr/>
          <a:lstStyle/>
          <a:p>
            <a:r>
              <a:rPr lang="en-US"/>
              <a:t>All </a:t>
            </a:r>
            <a:r>
              <a:rPr lang="en-US" dirty="0"/>
              <a:t>objects and buckets are private by default. </a:t>
            </a:r>
            <a:r>
              <a:rPr lang="en-US" dirty="0" err="1">
                <a:solidFill>
                  <a:srgbClr val="000000"/>
                </a:solidFill>
              </a:rPr>
              <a:t>Presigned</a:t>
            </a:r>
            <a:r>
              <a:rPr lang="en-US" dirty="0">
                <a:solidFill>
                  <a:srgbClr val="000000"/>
                </a:solidFill>
              </a:rPr>
              <a:t> URLs</a:t>
            </a:r>
            <a:r>
              <a:rPr lang="en-US" dirty="0"/>
              <a:t> are useful if you want your </a:t>
            </a:r>
            <a:r>
              <a:rPr lang="en-US" dirty="0">
                <a:solidFill>
                  <a:srgbClr val="000000"/>
                </a:solidFill>
              </a:rPr>
              <a:t>user</a:t>
            </a:r>
            <a:r>
              <a:rPr lang="en-US" dirty="0"/>
              <a:t> to retrieve (</a:t>
            </a:r>
            <a:r>
              <a:rPr lang="en-US" dirty="0">
                <a:latin typeface="Lucida Console" panose="020B0609040504020204" pitchFamily="49" charset="0"/>
              </a:rPr>
              <a:t>GET</a:t>
            </a:r>
            <a:r>
              <a:rPr lang="en-US" dirty="0"/>
              <a:t>) or upload (</a:t>
            </a:r>
            <a:r>
              <a:rPr lang="en-US" dirty="0">
                <a:latin typeface="Lucida Console" panose="020B0609040504020204" pitchFamily="49" charset="0"/>
              </a:rPr>
              <a:t>PUT</a:t>
            </a:r>
            <a:r>
              <a:rPr lang="en-US" dirty="0"/>
              <a:t>) a specific object to your bucket without requiring AWS security credentials or permissions. </a:t>
            </a:r>
            <a:r>
              <a:rPr lang="en-US" dirty="0">
                <a:solidFill>
                  <a:srgbClr val="000000"/>
                </a:solidFill>
              </a:rPr>
              <a:t>When</a:t>
            </a:r>
            <a:r>
              <a:rPr lang="en-US" dirty="0"/>
              <a:t> you create a </a:t>
            </a:r>
            <a:r>
              <a:rPr lang="en-US" dirty="0" err="1">
                <a:solidFill>
                  <a:srgbClr val="000000"/>
                </a:solidFill>
              </a:rPr>
              <a:t>presigned</a:t>
            </a:r>
            <a:r>
              <a:rPr lang="en-US" dirty="0">
                <a:solidFill>
                  <a:srgbClr val="000000"/>
                </a:solidFill>
              </a:rPr>
              <a:t> URL</a:t>
            </a:r>
            <a:r>
              <a:rPr lang="en-US" dirty="0"/>
              <a:t>, you must provide the following information:</a:t>
            </a:r>
          </a:p>
          <a:p>
            <a:pPr marL="171450" indent="-171450">
              <a:buFont typeface="Arial" panose="020B0604020202020204" pitchFamily="34" charset="0"/>
              <a:buChar char="•"/>
            </a:pPr>
            <a:r>
              <a:rPr lang="en-US" dirty="0"/>
              <a:t>Your security credentials, including:</a:t>
            </a:r>
          </a:p>
          <a:p>
            <a:pPr marL="628650" lvl="1" indent="-171450">
              <a:buFont typeface="Arial" panose="020B0604020202020204" pitchFamily="34" charset="0"/>
              <a:buChar char="•"/>
            </a:pPr>
            <a:r>
              <a:rPr lang="en-US" dirty="0"/>
              <a:t>AWS Identity and Access Management (IAM) user</a:t>
            </a:r>
          </a:p>
          <a:p>
            <a:pPr marL="628650" lvl="1" indent="-171450">
              <a:buFont typeface="Arial" panose="020B0604020202020204" pitchFamily="34" charset="0"/>
              <a:buChar char="•"/>
            </a:pPr>
            <a:r>
              <a:rPr lang="en-US" dirty="0"/>
              <a:t>IAM instance profile</a:t>
            </a:r>
          </a:p>
          <a:p>
            <a:pPr marL="628650" lvl="1" indent="-171450">
              <a:buFont typeface="Arial" panose="020B0604020202020204" pitchFamily="34" charset="0"/>
              <a:buChar char="•"/>
            </a:pPr>
            <a:r>
              <a:rPr lang="en-US" dirty="0"/>
              <a:t>AWS Security Token Service (AWS STS)</a:t>
            </a:r>
          </a:p>
          <a:p>
            <a:pPr marL="171450" indent="-171450">
              <a:buFont typeface="Arial" panose="020B0604020202020204" pitchFamily="34" charset="0"/>
              <a:buChar char="•"/>
            </a:pPr>
            <a:r>
              <a:rPr lang="en-US" dirty="0"/>
              <a:t>Bucket name</a:t>
            </a:r>
          </a:p>
          <a:p>
            <a:pPr marL="171450" indent="-171450">
              <a:buFont typeface="Arial" panose="020B0604020202020204" pitchFamily="34" charset="0"/>
              <a:buChar char="•"/>
            </a:pPr>
            <a:r>
              <a:rPr lang="en-US" dirty="0"/>
              <a:t>Object key</a:t>
            </a:r>
          </a:p>
          <a:p>
            <a:pPr marL="171450" indent="-171450">
              <a:buFont typeface="Arial" panose="020B0604020202020204" pitchFamily="34" charset="0"/>
              <a:buChar char="•"/>
            </a:pPr>
            <a:r>
              <a:rPr lang="en-US" dirty="0"/>
              <a:t>HTTP </a:t>
            </a:r>
            <a:r>
              <a:rPr lang="en-US" dirty="0">
                <a:solidFill>
                  <a:srgbClr val="000000"/>
                </a:solidFill>
              </a:rPr>
              <a:t>method</a:t>
            </a:r>
            <a:r>
              <a:rPr lang="en-US" dirty="0"/>
              <a:t> (</a:t>
            </a:r>
            <a:r>
              <a:rPr lang="en-US" dirty="0">
                <a:latin typeface="Lucida Console" panose="020B0609040504020204" pitchFamily="49" charset="0"/>
              </a:rPr>
              <a:t>PUT</a:t>
            </a:r>
            <a:r>
              <a:rPr lang="en-US" dirty="0"/>
              <a:t> for uploading objects, </a:t>
            </a:r>
            <a:r>
              <a:rPr lang="en-US" dirty="0">
                <a:latin typeface="Lucida Console" panose="020B0609040504020204" pitchFamily="49" charset="0"/>
              </a:rPr>
              <a:t>GET</a:t>
            </a:r>
            <a:r>
              <a:rPr lang="en-US" dirty="0"/>
              <a:t> for retrieving objects)</a:t>
            </a:r>
          </a:p>
          <a:p>
            <a:pPr marL="171450" indent="-171450">
              <a:buFont typeface="Arial" panose="020B0604020202020204" pitchFamily="34" charset="0"/>
              <a:buChar char="•"/>
            </a:pPr>
            <a:r>
              <a:rPr lang="en-US" dirty="0"/>
              <a:t>Expiration date and </a:t>
            </a:r>
            <a:r>
              <a:rPr lang="en-US" dirty="0">
                <a:solidFill>
                  <a:srgbClr val="000000"/>
                </a:solidFill>
              </a:rPr>
              <a:t>time</a:t>
            </a:r>
            <a:r>
              <a:rPr lang="en-US" dirty="0"/>
              <a:t> </a:t>
            </a:r>
          </a:p>
          <a:p>
            <a:pPr lvl="0">
              <a:defRPr/>
            </a:pPr>
            <a:r>
              <a:rPr lang="en-US" dirty="0"/>
              <a:t>The </a:t>
            </a:r>
            <a:r>
              <a:rPr lang="en-US" dirty="0" err="1">
                <a:solidFill>
                  <a:srgbClr val="000000"/>
                </a:solidFill>
              </a:rPr>
              <a:t>presigned</a:t>
            </a:r>
            <a:r>
              <a:rPr lang="en-US" dirty="0">
                <a:solidFill>
                  <a:srgbClr val="000000"/>
                </a:solidFill>
              </a:rPr>
              <a:t> URLs</a:t>
            </a:r>
            <a:r>
              <a:rPr lang="en-US" dirty="0"/>
              <a:t> are valid only for the specified duration. The time-limited URL is v</a:t>
            </a:r>
            <a:r>
              <a:rPr lang="en-US" dirty="0">
                <a:solidFill>
                  <a:schemeClr val="dk1"/>
                </a:solidFill>
              </a:rPr>
              <a:t>alid to anyone who has the URL.</a:t>
            </a:r>
            <a:r>
              <a:rPr lang="en-US" dirty="0"/>
              <a:t> </a:t>
            </a:r>
          </a:p>
          <a:p>
            <a:pPr lvl="0">
              <a:defRPr/>
            </a:pPr>
            <a:endParaRPr lang="en-US" dirty="0"/>
          </a:p>
          <a:p>
            <a:r>
              <a:rPr lang="en-US" b="1" dirty="0"/>
              <a:t>Note:</a:t>
            </a:r>
            <a:r>
              <a:rPr lang="en-US" dirty="0"/>
              <a:t> Do not share your AWS security credentials (secret </a:t>
            </a:r>
            <a:r>
              <a:rPr lang="en-US" dirty="0">
                <a:solidFill>
                  <a:srgbClr val="000000"/>
                </a:solidFill>
              </a:rPr>
              <a:t>access key ID</a:t>
            </a:r>
            <a:r>
              <a:rPr lang="en-US" dirty="0"/>
              <a:t>) with others.</a:t>
            </a:r>
          </a:p>
          <a:p>
            <a:endParaRPr lang="en-US" dirty="0"/>
          </a:p>
          <a:p>
            <a:r>
              <a:rPr lang="en-US" b="1" dirty="0"/>
              <a:t>Use case</a:t>
            </a:r>
          </a:p>
          <a:p>
            <a:r>
              <a:rPr lang="en-US" dirty="0"/>
              <a:t>Suppose that in the application you are developing, you used </a:t>
            </a:r>
            <a:r>
              <a:rPr lang="en-US" dirty="0" err="1"/>
              <a:t>presigned</a:t>
            </a:r>
            <a:r>
              <a:rPr lang="en-US" dirty="0"/>
              <a:t> URLs so users could share their favorite list of MP3 files with each other. This feature is not one you are building in the course, but it is a relevant use case. </a:t>
            </a:r>
          </a:p>
          <a:p>
            <a:br>
              <a:rPr lang="en-US" dirty="0"/>
            </a:br>
            <a:r>
              <a:rPr lang="en-US" b="1" dirty="0"/>
              <a:t>Example</a:t>
            </a:r>
          </a:p>
          <a:p>
            <a:r>
              <a:rPr lang="en-US" dirty="0"/>
              <a:t>The following is an AWS CLI command that generates a </a:t>
            </a:r>
            <a:r>
              <a:rPr lang="en-US" dirty="0" err="1"/>
              <a:t>presigned</a:t>
            </a:r>
            <a:r>
              <a:rPr lang="en-US" dirty="0"/>
              <a:t> URL for the </a:t>
            </a:r>
            <a:r>
              <a:rPr lang="en-US" dirty="0">
                <a:latin typeface="Lucida Console" panose="020B0609040504020204" pitchFamily="49" charset="0"/>
                <a:ea typeface="Amazon Ember Medium" panose="020B0603020204030204" pitchFamily="34" charset="0"/>
                <a:cs typeface="Amazon Ember Medium" panose="020B0603020204030204" pitchFamily="34" charset="0"/>
              </a:rPr>
              <a:t>readme.txt</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a:t>object in the S3 bucket named </a:t>
            </a:r>
            <a:r>
              <a:rPr lang="en-US" dirty="0">
                <a:latin typeface="Lucida Console" panose="020B0609040504020204" pitchFamily="49" charset="0"/>
                <a:ea typeface="Amazon Ember Medium" panose="020B0603020204030204" pitchFamily="34" charset="0"/>
                <a:cs typeface="Amazon Ember Medium" panose="020B0603020204030204" pitchFamily="34" charset="0"/>
              </a:rPr>
              <a:t>notes-bucket</a:t>
            </a:r>
            <a:r>
              <a:rPr lang="en-US" dirty="0"/>
              <a:t>. The </a:t>
            </a:r>
            <a:r>
              <a:rPr lang="en-US" dirty="0" err="1"/>
              <a:t>presigned</a:t>
            </a:r>
            <a:r>
              <a:rPr lang="en-US" dirty="0"/>
              <a:t> URL expires in one hour</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endParaRPr lang="en-US" dirty="0">
              <a:solidFill>
                <a:schemeClr val="accent2">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lvl="0" eaLnBrk="0" fontAlgn="base" hangingPunct="0">
              <a:spcBef>
                <a:spcPct val="0"/>
              </a:spcBef>
              <a:spcAft>
                <a:spcPct val="0"/>
              </a:spcAft>
            </a:pPr>
            <a:r>
              <a:rPr lang="en-US" altLang="en-US" dirty="0">
                <a:solidFill>
                  <a:schemeClr val="accent2">
                    <a:lumMod val="10000"/>
                  </a:schemeClr>
                </a:solidFill>
                <a:latin typeface="Lucida Console" panose="020B0609040504020204" pitchFamily="49" charset="0"/>
              </a:rPr>
              <a:t>&gt;&gt; </a:t>
            </a:r>
            <a:r>
              <a:rPr lang="en-US" altLang="en-US" dirty="0" err="1">
                <a:solidFill>
                  <a:schemeClr val="accent2">
                    <a:lumMod val="10000"/>
                  </a:schemeClr>
                </a:solidFill>
                <a:latin typeface="Lucida Console" panose="020B0609040504020204" pitchFamily="49" charset="0"/>
              </a:rPr>
              <a:t>aws</a:t>
            </a:r>
            <a:r>
              <a:rPr lang="en-US" altLang="en-US" dirty="0">
                <a:solidFill>
                  <a:schemeClr val="accent2">
                    <a:lumMod val="10000"/>
                  </a:schemeClr>
                </a:solidFill>
                <a:latin typeface="Lucida Console" panose="020B0609040504020204" pitchFamily="49" charset="0"/>
              </a:rPr>
              <a:t> s3 </a:t>
            </a:r>
            <a:r>
              <a:rPr lang="en-US" altLang="en-US" dirty="0" err="1">
                <a:solidFill>
                  <a:schemeClr val="accent2">
                    <a:lumMod val="10000"/>
                  </a:schemeClr>
                </a:solidFill>
                <a:latin typeface="Lucida Console" panose="020B0609040504020204" pitchFamily="49" charset="0"/>
              </a:rPr>
              <a:t>presign</a:t>
            </a:r>
            <a:r>
              <a:rPr lang="en-US" altLang="en-US" dirty="0">
                <a:solidFill>
                  <a:schemeClr val="accent2">
                    <a:lumMod val="10000"/>
                  </a:schemeClr>
                </a:solidFill>
                <a:latin typeface="Lucida Console" panose="020B0609040504020204" pitchFamily="49" charset="0"/>
              </a:rPr>
              <a:t> s3://notes-bucket/readme.txt --expires-in 3600 </a:t>
            </a:r>
          </a:p>
          <a:p>
            <a:pPr lvl="0" eaLnBrk="0" fontAlgn="base" hangingPunct="0">
              <a:spcBef>
                <a:spcPct val="0"/>
              </a:spcBef>
              <a:spcAft>
                <a:spcPct val="0"/>
              </a:spcAft>
            </a:pPr>
            <a:endParaRPr lang="en-US" altLang="en-US" dirty="0">
              <a:solidFill>
                <a:schemeClr val="accent2">
                  <a:lumMod val="10000"/>
                </a:schemeClr>
              </a:solidFill>
              <a:latin typeface="Lucida Console" panose="020B0609040504020204" pitchFamily="49" charset="0"/>
            </a:endParaRPr>
          </a:p>
          <a:p>
            <a:pPr lvl="0" eaLnBrk="0" fontAlgn="base" hangingPunct="0">
              <a:spcBef>
                <a:spcPct val="0"/>
              </a:spcBef>
              <a:spcAft>
                <a:spcPct val="0"/>
              </a:spcAft>
            </a:pPr>
            <a:r>
              <a:rPr lang="en-US" dirty="0"/>
              <a:t>The returned URL looks like this:</a:t>
            </a:r>
            <a:endParaRPr lang="en-US" altLang="en-US" dirty="0"/>
          </a:p>
          <a:p>
            <a:pPr>
              <a:spcBef>
                <a:spcPct val="0"/>
              </a:spcBef>
            </a:pPr>
            <a:r>
              <a:rPr lang="en-US" altLang="en-US" dirty="0">
                <a:solidFill>
                  <a:schemeClr val="accent2">
                    <a:lumMod val="10000"/>
                  </a:schemeClr>
                </a:solidFill>
                <a:latin typeface="Lucida Console" panose="020B0609040504020204" pitchFamily="49" charset="0"/>
              </a:rPr>
              <a:t>https://notes-bucket.s3.amazonaws.com/test2.txt?AWSAccessKeyId=AKIAEXAMPLEACCESSKEY&amp;</a:t>
            </a:r>
            <a:br>
              <a:rPr lang="en-US" altLang="en-US" dirty="0">
                <a:solidFill>
                  <a:schemeClr val="accent2">
                    <a:lumMod val="10000"/>
                  </a:schemeClr>
                </a:solidFill>
                <a:latin typeface="Lucida Console" panose="020B0609040504020204" pitchFamily="49" charset="0"/>
              </a:rPr>
            </a:br>
            <a:r>
              <a:rPr lang="en-US" altLang="en-US" dirty="0">
                <a:solidFill>
                  <a:schemeClr val="accent2">
                    <a:lumMod val="10000"/>
                  </a:schemeClr>
                </a:solidFill>
                <a:latin typeface="Lucida Console" panose="020B0609040504020204" pitchFamily="49" charset="0"/>
              </a:rPr>
              <a:t>Signature=EXHCcBe%EXAMPLEKnz3r8O0AgEXAMPLE&amp;Expires=1556132848 </a:t>
            </a:r>
          </a:p>
          <a:p>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dirty="0"/>
          </a:p>
          <a:p>
            <a:endParaRPr lang="en-US" dirty="0"/>
          </a:p>
        </p:txBody>
      </p:sp>
    </p:spTree>
    <p:extLst>
      <p:ext uri="{BB962C8B-B14F-4D97-AF65-F5344CB8AC3E}">
        <p14:creationId xmlns:p14="http://schemas.microsoft.com/office/powerpoint/2010/main" val="2105265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2930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57943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a:p>
            <a:pPr lvl="0"/>
            <a:endParaRPr lang="en-US" dirty="0"/>
          </a:p>
        </p:txBody>
      </p:sp>
      <p:sp>
        <p:nvSpPr>
          <p:cNvPr id="5" name="Slide Image Placeholder 4">
            <a:extLst>
              <a:ext uri="{FF2B5EF4-FFF2-40B4-BE49-F238E27FC236}">
                <a16:creationId xmlns:a16="http://schemas.microsoft.com/office/drawing/2014/main" id="{F72762FA-4108-4136-98EA-C7078050C8C3}"/>
              </a:ext>
            </a:extLst>
          </p:cNvPr>
          <p:cNvSpPr>
            <a:spLocks noGrp="1" noRot="1" noChangeAspect="1"/>
          </p:cNvSpPr>
          <p:nvPr>
            <p:ph type="sldImg"/>
          </p:nvPr>
        </p:nvSpPr>
        <p:spPr/>
      </p:sp>
    </p:spTree>
    <p:extLst>
      <p:ext uri="{BB962C8B-B14F-4D97-AF65-F5344CB8AC3E}">
        <p14:creationId xmlns:p14="http://schemas.microsoft.com/office/powerpoint/2010/main" val="2554185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en-US" dirty="0">
                <a:latin typeface="+mn-lt"/>
              </a:rPr>
              <a:t>In</a:t>
            </a:r>
            <a:r>
              <a:rPr lang="en-US" baseline="0" dirty="0">
                <a:latin typeface="+mn-lt"/>
              </a:rPr>
              <a:t> the previous module, you learned about configuring the SDK and creating the service client for accessing </a:t>
            </a:r>
            <a:r>
              <a:rPr lang="en-US" dirty="0">
                <a:latin typeface="+mn-lt"/>
              </a:rPr>
              <a:t>Amazon Simple Storage Service (Amazon S3)</a:t>
            </a:r>
            <a:r>
              <a:rPr lang="en-US" baseline="0" dirty="0">
                <a:latin typeface="+mn-lt"/>
              </a:rPr>
              <a:t>. This module focuses on working with the data. You will learn how to create a bucket programmatically and perform </a:t>
            </a:r>
            <a:r>
              <a:rPr lang="en-US" dirty="0">
                <a:latin typeface="+mn-lt"/>
              </a:rPr>
              <a:t>CRUD (</a:t>
            </a:r>
            <a:r>
              <a:rPr lang="en-US" dirty="0">
                <a:latin typeface="+mn-lt"/>
                <a:ea typeface="Amazon Ember Medium" panose="020B0603020204030204" pitchFamily="34" charset="0"/>
                <a:cs typeface="Amazon Ember Medium" panose="020B0603020204030204" pitchFamily="34" charset="0"/>
              </a:rPr>
              <a:t>c</a:t>
            </a:r>
            <a:r>
              <a:rPr lang="en-US" dirty="0">
                <a:latin typeface="+mn-lt"/>
              </a:rPr>
              <a:t>reate, </a:t>
            </a:r>
            <a:r>
              <a:rPr lang="en-US" dirty="0">
                <a:latin typeface="+mn-lt"/>
                <a:ea typeface="Amazon Ember Medium" panose="020B0603020204030204" pitchFamily="34" charset="0"/>
                <a:cs typeface="Amazon Ember Medium" panose="020B0603020204030204" pitchFamily="34" charset="0"/>
              </a:rPr>
              <a:t>r</a:t>
            </a:r>
            <a:r>
              <a:rPr lang="en-US" dirty="0">
                <a:latin typeface="+mn-lt"/>
              </a:rPr>
              <a:t>ead, </a:t>
            </a:r>
            <a:r>
              <a:rPr lang="en-US" dirty="0">
                <a:latin typeface="+mn-lt"/>
                <a:ea typeface="Amazon Ember Medium" panose="020B0603020204030204" pitchFamily="34" charset="0"/>
                <a:cs typeface="Amazon Ember Medium" panose="020B0603020204030204" pitchFamily="34" charset="0"/>
              </a:rPr>
              <a:t>u</a:t>
            </a:r>
            <a:r>
              <a:rPr lang="en-US" dirty="0">
                <a:latin typeface="+mn-lt"/>
              </a:rPr>
              <a:t>pdate, and </a:t>
            </a:r>
            <a:r>
              <a:rPr lang="en-US" dirty="0">
                <a:latin typeface="+mn-lt"/>
                <a:ea typeface="Amazon Ember Medium" panose="020B0603020204030204" pitchFamily="34" charset="0"/>
                <a:cs typeface="Amazon Ember Medium" panose="020B0603020204030204" pitchFamily="34" charset="0"/>
              </a:rPr>
              <a:t>d</a:t>
            </a:r>
            <a:r>
              <a:rPr lang="en-US" dirty="0">
                <a:latin typeface="+mn-lt"/>
              </a:rPr>
              <a:t>elete) operations on</a:t>
            </a:r>
            <a:r>
              <a:rPr lang="en-US" baseline="0" dirty="0">
                <a:latin typeface="+mn-lt"/>
              </a:rPr>
              <a:t> Amazon S3 objects. You will look at batch operations to manage the </a:t>
            </a:r>
            <a:r>
              <a:rPr lang="en-US" dirty="0">
                <a:latin typeface="+mn-lt"/>
              </a:rPr>
              <a:t>S3 </a:t>
            </a:r>
            <a:r>
              <a:rPr lang="en-US" baseline="0" dirty="0">
                <a:latin typeface="+mn-lt"/>
              </a:rPr>
              <a:t>objects at scale.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latin typeface="+mn-lt"/>
              </a:rPr>
              <a:t>When working with S3 objects, you will be working with others in your organization. In the last module, you learned how you can grant access to buckets and objects through bucket policies and access control lists (ACLs). In this module, you will learn how to provide temporary access to your objects with presigned URLs. You will learn how to do the following: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lt"/>
              </a:rPr>
              <a:t>C</a:t>
            </a:r>
            <a:r>
              <a:rPr lang="en-US" baseline="0" dirty="0">
                <a:latin typeface="+mn-lt"/>
              </a:rPr>
              <a:t>onfigure a bucket for hosting a website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mn-lt"/>
              </a:rPr>
              <a:t>S</a:t>
            </a:r>
            <a:r>
              <a:rPr lang="en-US" baseline="0" dirty="0">
                <a:latin typeface="+mn-lt"/>
              </a:rPr>
              <a:t>et up </a:t>
            </a:r>
            <a:r>
              <a:rPr lang="en-US" dirty="0">
                <a:latin typeface="+mn-lt"/>
              </a:rPr>
              <a:t>cross-origin resource sharing (CORS) to allow selective cross-origin access to your Amazon S3 resources</a:t>
            </a:r>
          </a:p>
          <a:p>
            <a:endParaRPr lang="en-US" dirty="0"/>
          </a:p>
        </p:txBody>
      </p:sp>
    </p:spTree>
    <p:extLst>
      <p:ext uri="{BB962C8B-B14F-4D97-AF65-F5344CB8AC3E}">
        <p14:creationId xmlns:p14="http://schemas.microsoft.com/office/powerpoint/2010/main" val="1229950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627278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77875" y="4840288"/>
            <a:ext cx="6216650" cy="3539624"/>
          </a:xfrm>
        </p:spPr>
        <p:txBody>
          <a:bodyPr/>
          <a:lstStyle/>
          <a:p>
            <a:r>
              <a:rPr lang="en-US"/>
              <a:t>Use </a:t>
            </a:r>
            <a:r>
              <a:rPr lang="en-US" dirty="0"/>
              <a:t>the </a:t>
            </a:r>
            <a:r>
              <a:rPr lang="en-US" dirty="0">
                <a:latin typeface="Lucida Console" panose="020B0609040504020204" pitchFamily="49" charset="0"/>
              </a:rPr>
              <a:t>copy</a:t>
            </a:r>
            <a:r>
              <a:rPr lang="en-US" dirty="0"/>
              <a:t> operation</a:t>
            </a:r>
            <a:r>
              <a:rPr lang="en-US" baseline="0" dirty="0"/>
              <a:t> </a:t>
            </a:r>
            <a:r>
              <a:rPr lang="en-US" dirty="0"/>
              <a:t>for the following actions: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Copy a local object or Amazon S3 object to another location</a:t>
            </a:r>
          </a:p>
          <a:p>
            <a:pPr marL="171450" indent="-171450">
              <a:buFont typeface="Arial" panose="020B0604020202020204" pitchFamily="34" charset="0"/>
              <a:buChar char="•"/>
            </a:pPr>
            <a:r>
              <a:rPr lang="en-US" baseline="0" dirty="0"/>
              <a:t>Create copies of an object</a:t>
            </a:r>
          </a:p>
          <a:p>
            <a:pPr marL="171450" indent="-171450">
              <a:buFont typeface="Arial" panose="020B0604020202020204" pitchFamily="34" charset="0"/>
              <a:buChar char="•"/>
            </a:pPr>
            <a:r>
              <a:rPr lang="en-US" baseline="0" dirty="0"/>
              <a:t>Rename an object</a:t>
            </a:r>
          </a:p>
          <a:p>
            <a:pPr marL="171450" indent="-171450">
              <a:buFont typeface="Arial" panose="020B0604020202020204" pitchFamily="34" charset="0"/>
              <a:buChar char="•"/>
            </a:pPr>
            <a:r>
              <a:rPr lang="en-US" baseline="0" dirty="0"/>
              <a:t>Move an object to a different Amazon </a:t>
            </a:r>
            <a:r>
              <a:rPr lang="en-US" baseline="0" dirty="0">
                <a:solidFill>
                  <a:srgbClr val="000000"/>
                </a:solidFill>
              </a:rPr>
              <a:t>S3</a:t>
            </a:r>
            <a:r>
              <a:rPr lang="en-US" baseline="0" dirty="0"/>
              <a:t> location</a:t>
            </a:r>
          </a:p>
          <a:p>
            <a:pPr marL="171450" indent="-171450">
              <a:buFont typeface="Arial" panose="020B0604020202020204" pitchFamily="34" charset="0"/>
              <a:buChar char="•"/>
            </a:pPr>
            <a:r>
              <a:rPr lang="en-US" baseline="0" dirty="0"/>
              <a:t>Update an object’s metadata </a:t>
            </a:r>
          </a:p>
          <a:p>
            <a:endParaRPr lang="en-US" sz="700" baseline="0" dirty="0"/>
          </a:p>
          <a:p>
            <a:r>
              <a:rPr lang="en-US" b="1" dirty="0"/>
              <a:t>Copy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Lucida Console" panose="020B0609040504020204" pitchFamily="49" charset="0"/>
              </a:rPr>
              <a:t>&gt;&gt; </a:t>
            </a:r>
            <a:r>
              <a:rPr lang="en-US" sz="1200" dirty="0" err="1">
                <a:latin typeface="Lucida Console" panose="020B0609040504020204" pitchFamily="49" charset="0"/>
              </a:rPr>
              <a:t>aws</a:t>
            </a:r>
            <a:r>
              <a:rPr lang="en-US" sz="1200" dirty="0">
                <a:latin typeface="Lucida Console" panose="020B0609040504020204" pitchFamily="49" charset="0"/>
              </a:rPr>
              <a:t> s3 cp ./aFile.txt s3://notes-bucket/docs/ </a:t>
            </a:r>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first example copies a file (aFile.txt) from the local directory to the S3 bucket (notes-bucket) and into the prefix </a:t>
            </a:r>
            <a:r>
              <a:rPr lang="en-US" baseline="0" dirty="0">
                <a:latin typeface="Lucida Console" panose="020B0609040504020204" pitchFamily="49" charset="0"/>
              </a:rPr>
              <a:t>docs</a:t>
            </a:r>
            <a:r>
              <a:rPr lang="en-US" baseline="0" dirty="0"/>
              <a:t>. The last backslash (/) is required. If it is missing, the file will be renamed to </a:t>
            </a:r>
            <a:r>
              <a:rPr lang="en-US" baseline="0" dirty="0">
                <a:latin typeface="Lucida Console" panose="020B0609040504020204" pitchFamily="49" charset="0"/>
              </a:rPr>
              <a:t>docs</a:t>
            </a:r>
            <a:r>
              <a:rPr lang="en-US" baseline="0" dirty="0"/>
              <a:t>. If you need to copy multiple files, the </a:t>
            </a:r>
            <a:r>
              <a:rPr lang="en-US" baseline="0" dirty="0">
                <a:latin typeface="Lucida Console" panose="020B0609040504020204" pitchFamily="49" charset="0"/>
              </a:rPr>
              <a:t>aws</a:t>
            </a:r>
            <a:r>
              <a:rPr lang="en-US" baseline="0" dirty="0"/>
              <a:t> </a:t>
            </a:r>
            <a:r>
              <a:rPr lang="en-US" baseline="0" dirty="0">
                <a:latin typeface="Lucida Console" panose="020B0609040504020204" pitchFamily="49" charset="0"/>
              </a:rPr>
              <a:t>s3</a:t>
            </a:r>
            <a:r>
              <a:rPr lang="en-US" baseline="0" dirty="0"/>
              <a:t> </a:t>
            </a:r>
            <a:r>
              <a:rPr lang="en-US" baseline="0" dirty="0">
                <a:latin typeface="Lucida Console" panose="020B0609040504020204" pitchFamily="49" charset="0"/>
              </a:rPr>
              <a:t>cp</a:t>
            </a:r>
            <a:r>
              <a:rPr lang="en-US" baseline="0" dirty="0"/>
              <a:t> command requires the </a:t>
            </a:r>
            <a:r>
              <a:rPr lang="en-US" baseline="0" dirty="0">
                <a:latin typeface="Lucida Console" panose="020B0609040504020204" pitchFamily="49" charset="0"/>
              </a:rPr>
              <a:t>--recursive</a:t>
            </a:r>
            <a:r>
              <a:rPr lang="en-US" baseline="0" dirty="0"/>
              <a:t> parameter.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Lucida Console" panose="020B06090405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Lucida Console" panose="020B0609040504020204" pitchFamily="49" charset="0"/>
              </a:rPr>
              <a:t>&gt;&gt; </a:t>
            </a:r>
            <a:r>
              <a:rPr lang="en-US" sz="1200" dirty="0" err="1">
                <a:solidFill>
                  <a:schemeClr val="tx1"/>
                </a:solidFill>
                <a:latin typeface="Lucida Console" panose="020B0609040504020204" pitchFamily="49" charset="0"/>
              </a:rPr>
              <a:t>aws</a:t>
            </a:r>
            <a:r>
              <a:rPr lang="en-US" sz="1200" dirty="0">
                <a:solidFill>
                  <a:schemeClr val="tx1"/>
                </a:solidFill>
                <a:latin typeface="Lucida Console" panose="020B0609040504020204" pitchFamily="49" charset="0"/>
              </a:rPr>
              <a:t> s3 cp ./ s3://notes-bucket/ --recursive --exclude "*" --include "*.jpg" --include "*.txt“</a:t>
            </a:r>
          </a:p>
          <a:p>
            <a:pPr lvl="0">
              <a:defRPr/>
            </a:pPr>
            <a:r>
              <a:rPr lang="en-US" sz="1200" dirty="0">
                <a:solidFill>
                  <a:schemeClr val="tx1"/>
                </a:solidFill>
              </a:rPr>
              <a:t>This example </a:t>
            </a:r>
            <a:r>
              <a:rPr lang="en-US" baseline="0" dirty="0"/>
              <a:t>copies all files ending in .jpg or .</a:t>
            </a:r>
            <a:r>
              <a:rPr lang="en-US" dirty="0"/>
              <a:t>txt recursively, </a:t>
            </a:r>
            <a:r>
              <a:rPr lang="en-US" baseline="0" dirty="0"/>
              <a:t>from the current local directory to the S3 bucket named notes-bucket. Because the command includes all files, if you want </a:t>
            </a:r>
            <a:r>
              <a:rPr lang="en-US" dirty="0"/>
              <a:t>only a </a:t>
            </a:r>
            <a:r>
              <a:rPr lang="en-US" baseline="0" dirty="0"/>
              <a:t>subset, exclude all files and then use the </a:t>
            </a:r>
            <a:r>
              <a:rPr lang="en-US" baseline="0" dirty="0">
                <a:latin typeface="Lucida Console" panose="020B0609040504020204" pitchFamily="49" charset="0"/>
              </a:rPr>
              <a:t>include</a:t>
            </a:r>
            <a:r>
              <a:rPr lang="en-US" baseline="0" dirty="0"/>
              <a:t> option. </a:t>
            </a:r>
          </a:p>
          <a:p>
            <a:endParaRPr lang="en-US" sz="1200" dirty="0">
              <a:solidFill>
                <a:schemeClr val="tx1"/>
              </a:solidFill>
            </a:endParaRPr>
          </a:p>
          <a:p>
            <a:r>
              <a:rPr lang="en-US" b="1" dirty="0"/>
              <a:t>Sync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Lucida Console" panose="020B0609040504020204" pitchFamily="49" charset="0"/>
              </a:rPr>
              <a:t>&gt;&gt; </a:t>
            </a:r>
            <a:r>
              <a:rPr lang="en-US" sz="1200" dirty="0" err="1">
                <a:latin typeface="Lucida Console" panose="020B0609040504020204" pitchFamily="49" charset="0"/>
              </a:rPr>
              <a:t>aws</a:t>
            </a:r>
            <a:r>
              <a:rPr lang="en-US" sz="1200" dirty="0">
                <a:latin typeface="Lucida Console" panose="020B0609040504020204" pitchFamily="49" charset="0"/>
              </a:rPr>
              <a:t> s3 sync s3://notes-bucket s3://other-bucket --exclude "*another/*"</a:t>
            </a:r>
            <a:endParaRPr lang="en-US" sz="1200" b="1" dirty="0">
              <a:solidFill>
                <a:schemeClr val="tx1"/>
              </a:solidFill>
            </a:endParaRPr>
          </a:p>
          <a:p>
            <a:r>
              <a:rPr lang="en-US" baseline="0" dirty="0"/>
              <a:t>The second example illustrates the </a:t>
            </a:r>
            <a:r>
              <a:rPr lang="en-US" baseline="0" dirty="0">
                <a:latin typeface="Lucida Console" panose="020B0609040504020204" pitchFamily="49" charset="0"/>
              </a:rPr>
              <a:t>sync</a:t>
            </a:r>
            <a:r>
              <a:rPr lang="en-US" baseline="0" dirty="0"/>
              <a:t> command. When using the </a:t>
            </a:r>
            <a:r>
              <a:rPr lang="en-US" baseline="0" dirty="0">
                <a:latin typeface="Lucida Console" panose="020B0609040504020204" pitchFamily="49" charset="0"/>
              </a:rPr>
              <a:t>aws</a:t>
            </a:r>
            <a:r>
              <a:rPr lang="en-US" baseline="0" dirty="0"/>
              <a:t> </a:t>
            </a:r>
            <a:r>
              <a:rPr lang="en-US" baseline="0" dirty="0">
                <a:latin typeface="Lucida Console" panose="020B0609040504020204" pitchFamily="49" charset="0"/>
              </a:rPr>
              <a:t>s3</a:t>
            </a:r>
            <a:r>
              <a:rPr lang="en-US" baseline="0" dirty="0"/>
              <a:t> </a:t>
            </a:r>
            <a:r>
              <a:rPr lang="en-US" baseline="0" dirty="0">
                <a:latin typeface="Lucida Console" panose="020B0609040504020204" pitchFamily="49" charset="0"/>
              </a:rPr>
              <a:t>sync </a:t>
            </a:r>
            <a:r>
              <a:rPr lang="en-US" baseline="0" dirty="0"/>
              <a:t>command, it copies an entire directory by default. Subsequent use of the </a:t>
            </a:r>
            <a:r>
              <a:rPr lang="en-US" baseline="0" dirty="0">
                <a:latin typeface="Lucida Console" panose="020B0609040504020204" pitchFamily="49" charset="0"/>
              </a:rPr>
              <a:t>sync</a:t>
            </a:r>
            <a:r>
              <a:rPr lang="en-US" baseline="0" dirty="0"/>
              <a:t> command copies new or modified files.</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also use the </a:t>
            </a:r>
            <a:r>
              <a:rPr lang="en-US" baseline="0" dirty="0">
                <a:latin typeface="Lucida Console" panose="020B0609040504020204" pitchFamily="49" charset="0"/>
              </a:rPr>
              <a:t>copy</a:t>
            </a:r>
            <a:r>
              <a:rPr lang="en-US" baseline="0" dirty="0"/>
              <a:t> operation to change the storage class of an object from standard to </a:t>
            </a:r>
            <a:r>
              <a:rPr lang="en-US" baseline="0" dirty="0">
                <a:solidFill>
                  <a:srgbClr val="000000"/>
                </a:solidFill>
              </a:rPr>
              <a:t>reduced redundancy</a:t>
            </a:r>
            <a:r>
              <a:rPr lang="en-US" baseline="0" dirty="0"/>
              <a:t> or vice versa.</a:t>
            </a:r>
            <a:r>
              <a:rPr lang="en-US" dirty="0"/>
              <a:t> </a:t>
            </a:r>
            <a:r>
              <a:rPr lang="en-US" baseline="0" dirty="0"/>
              <a:t>F</a:t>
            </a:r>
            <a:r>
              <a:rPr lang="en-US" dirty="0"/>
              <a:t>or information about </a:t>
            </a:r>
            <a:r>
              <a:rPr lang="en-US" dirty="0">
                <a:solidFill>
                  <a:srgbClr val="000000"/>
                </a:solidFill>
              </a:rPr>
              <a:t>storage classes</a:t>
            </a:r>
            <a:r>
              <a:rPr lang="en-US" dirty="0"/>
              <a:t>, see “Using Amazon S3 storage classes” in the </a:t>
            </a:r>
            <a:r>
              <a:rPr lang="en-US" i="1" dirty="0"/>
              <a:t>Amazon Simple Storage Service (S3) User Guide</a:t>
            </a:r>
            <a:r>
              <a:rPr lang="en-US" dirty="0"/>
              <a:t> (</a:t>
            </a:r>
            <a:r>
              <a:rPr lang="en-US" dirty="0">
                <a:hlinkClick r:id="rId3"/>
              </a:rPr>
              <a:t>https://docs.aws.amazon.com/AmazonS3/latest/dev/ChgStoClsOfObj.html</a:t>
            </a:r>
            <a:r>
              <a:rPr lang="en-US" dirty="0"/>
              <a:t>).</a:t>
            </a:r>
          </a:p>
          <a:p>
            <a:endParaRPr lang="en-US" baseline="0" dirty="0"/>
          </a:p>
          <a:p>
            <a:endParaRPr lang="en-US" baseline="0" dirty="0"/>
          </a:p>
          <a:p>
            <a:endParaRPr lang="en-US" baseline="0" dirty="0"/>
          </a:p>
          <a:p>
            <a:endParaRPr lang="en-US" dirty="0"/>
          </a:p>
          <a:p>
            <a:endParaRPr lang="en-US" dirty="0"/>
          </a:p>
        </p:txBody>
      </p:sp>
    </p:spTree>
    <p:extLst>
      <p:ext uri="{BB962C8B-B14F-4D97-AF65-F5344CB8AC3E}">
        <p14:creationId xmlns:p14="http://schemas.microsoft.com/office/powerpoint/2010/main" val="4032984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a:t>
            </a:r>
            <a:r>
              <a:rPr lang="en-US" sz="1200" b="0" i="0" kern="1200" baseline="0" dirty="0">
                <a:solidFill>
                  <a:schemeClr val="tx1"/>
                </a:solidFill>
                <a:effectLst/>
                <a:latin typeface="+mn-lt"/>
                <a:ea typeface="+mn-ea"/>
                <a:cs typeface="+mn-cs"/>
              </a:rPr>
              <a:t> these examples, </a:t>
            </a:r>
            <a:r>
              <a:rPr lang="en-US" sz="1200" b="0" i="0" kern="1200" dirty="0">
                <a:solidFill>
                  <a:schemeClr val="tx1"/>
                </a:solidFill>
                <a:effectLst/>
                <a:latin typeface="Lucida Console" panose="020B0609040504020204" pitchFamily="49" charset="0"/>
              </a:rPr>
              <a:t>ListBucket</a:t>
            </a:r>
            <a:r>
              <a:rPr lang="en-US" sz="1200" b="0" i="0" kern="1200" dirty="0">
                <a:solidFill>
                  <a:schemeClr val="tx1"/>
                </a:solidFill>
                <a:effectLst/>
                <a:latin typeface="+mn-lt"/>
                <a:ea typeface="+mn-ea"/>
                <a:cs typeface="+mn-cs"/>
              </a:rPr>
              <a:t> </a:t>
            </a:r>
            <a:r>
              <a:rPr lang="en-US" sz="1200" b="0" i="0" kern="1200" baseline="0" dirty="0">
                <a:solidFill>
                  <a:schemeClr val="tx1"/>
                </a:solidFill>
                <a:effectLst/>
                <a:latin typeface="+mn-lt"/>
                <a:ea typeface="+mn-ea"/>
                <a:cs typeface="+mn-cs"/>
              </a:rPr>
              <a:t>r</a:t>
            </a:r>
            <a:r>
              <a:rPr lang="en-US" sz="1200" b="0" i="0" kern="1200" dirty="0">
                <a:solidFill>
                  <a:schemeClr val="tx1"/>
                </a:solidFill>
                <a:effectLst/>
                <a:latin typeface="+mn-lt"/>
                <a:ea typeface="+mn-ea"/>
                <a:cs typeface="+mn-cs"/>
              </a:rPr>
              <a:t>eturns a list of all buckets owned by the authenticated sender of the request.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Notice the use of iterators to loop through the result set.</a:t>
            </a:r>
          </a:p>
          <a:p>
            <a:endParaRPr lang="en-US" dirty="0"/>
          </a:p>
        </p:txBody>
      </p:sp>
    </p:spTree>
    <p:extLst>
      <p:ext uri="{BB962C8B-B14F-4D97-AF65-F5344CB8AC3E}">
        <p14:creationId xmlns:p14="http://schemas.microsoft.com/office/powerpoint/2010/main" val="42899847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85B0DBAA-1183-44BF-A153-ED90B6420212}"/>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3F9DA5A5-060B-442D-A0DF-2E412BE42EC9}"/>
              </a:ext>
            </a:extLst>
          </p:cNvPr>
          <p:cNvSpPr>
            <a:spLocks noGrp="1"/>
          </p:cNvSpPr>
          <p:nvPr>
            <p:ph type="body" idx="1"/>
          </p:nvPr>
        </p:nvSpPr>
        <p:spPr>
          <a:xfrm>
            <a:off x="777875" y="4840288"/>
            <a:ext cx="6216650" cy="3777619"/>
          </a:xfrm>
        </p:spPr>
        <p:txBody>
          <a:bodyPr/>
          <a:lstStyle/>
          <a:p>
            <a:pPr lvl="0">
              <a:defRPr/>
            </a:pPr>
            <a:r>
              <a:rPr lang="en-US" dirty="0"/>
              <a:t>Some AWS operations return results that are paginated, meaning the results are listed one page at a time. Using a continuation token, you can process the next set of paginated results. For example, listing the contents of your Amazon S3 bucket returns paginated results, up to 1000 objects at a time. This means if you have 1001 objects, you get a page of results listing the first 1000. Therefore, to retrieve the next </a:t>
            </a:r>
            <a:r>
              <a:rPr lang="en-US" i="1" dirty="0"/>
              <a:t>page</a:t>
            </a:r>
            <a:r>
              <a:rPr lang="en-US" dirty="0"/>
              <a:t> of results, you must send subsequent requests with a continuation token. You then repeat this process until you’ve read the complete dataset.</a:t>
            </a:r>
          </a:p>
          <a:p>
            <a:pPr lvl="0">
              <a:defRPr/>
            </a:pPr>
            <a:endParaRPr lang="en-US" dirty="0"/>
          </a:p>
          <a:p>
            <a:r>
              <a:rPr lang="en-US" dirty="0"/>
              <a:t>The example code illustrates the use of the </a:t>
            </a:r>
            <a:r>
              <a:rPr lang="en-US" dirty="0">
                <a:latin typeface="Lucida Console" panose="020B0609040504020204" pitchFamily="49" charset="0"/>
              </a:rPr>
              <a:t>ListObjectV2</a:t>
            </a:r>
            <a:r>
              <a:rPr lang="en-US" dirty="0"/>
              <a:t> command, which lists objects contained in a bucket. With </a:t>
            </a:r>
            <a:r>
              <a:rPr lang="en-US" dirty="0">
                <a:latin typeface="Lucida Console" panose="020B0609040504020204" pitchFamily="49" charset="0"/>
              </a:rPr>
              <a:t>ListObjectsV2</a:t>
            </a:r>
            <a:r>
              <a:rPr lang="en-US" dirty="0"/>
              <a:t>, you can list up to 1000 objects in a bucket. Notice that the value of the </a:t>
            </a:r>
            <a:r>
              <a:rPr lang="en-US" dirty="0" err="1">
                <a:latin typeface="Lucida Console" panose="020B0609040504020204" pitchFamily="49" charset="0"/>
              </a:rPr>
              <a:t>MaxKeys</a:t>
            </a:r>
            <a:r>
              <a:rPr lang="en-US" dirty="0"/>
              <a:t> parameter is set to 1000, but you can use this parameter to further adjust the number of objects returned.</a:t>
            </a:r>
          </a:p>
          <a:p>
            <a:endParaRPr lang="en-US" dirty="0"/>
          </a:p>
          <a:p>
            <a:r>
              <a:rPr lang="en-US" dirty="0"/>
              <a:t>In the response, pay attention to this value: </a:t>
            </a:r>
          </a:p>
          <a:p>
            <a:pPr marL="171450" indent="-171450">
              <a:buFont typeface="Arial" panose="020B0604020202020204" pitchFamily="34" charset="0"/>
              <a:buChar char="•"/>
            </a:pPr>
            <a:r>
              <a:rPr lang="en-US" b="1" dirty="0" err="1">
                <a:latin typeface="Lucida Console" panose="020B0609040504020204" pitchFamily="49" charset="0"/>
              </a:rPr>
              <a:t>IsTruncated</a:t>
            </a:r>
            <a:r>
              <a:rPr lang="en-US" dirty="0"/>
              <a:t> </a:t>
            </a:r>
            <a:r>
              <a:rPr lang="en-US" dirty="0">
                <a:latin typeface="Lucida Console" panose="020B0609040504020204" pitchFamily="49" charset="0"/>
              </a:rPr>
              <a:t>–</a:t>
            </a:r>
            <a:r>
              <a:rPr lang="en-US" dirty="0"/>
              <a:t> A value of true indicates that the response is incomplete, and it was truncated to the number of objects specified by </a:t>
            </a:r>
            <a:r>
              <a:rPr lang="en-US" dirty="0" err="1">
                <a:latin typeface="Lucida Console" panose="020B0609040504020204" pitchFamily="49" charset="0"/>
              </a:rPr>
              <a:t>MaxKeys</a:t>
            </a:r>
            <a:r>
              <a:rPr lang="en-US" dirty="0"/>
              <a:t>. </a:t>
            </a:r>
          </a:p>
          <a:p>
            <a:pPr marL="171450" indent="-171450">
              <a:buFont typeface="Arial" panose="020B0604020202020204" pitchFamily="34" charset="0"/>
              <a:buChar char="•"/>
            </a:pPr>
            <a:r>
              <a:rPr lang="en-US" b="1" dirty="0" err="1">
                <a:latin typeface="Lucida Console" panose="020B0609040504020204" pitchFamily="49" charset="0"/>
              </a:rPr>
              <a:t>ContinuationToken</a:t>
            </a:r>
            <a:r>
              <a:rPr lang="en-US" dirty="0"/>
              <a:t> </a:t>
            </a:r>
            <a:r>
              <a:rPr lang="en-US" dirty="0">
                <a:latin typeface="Lucida Console" panose="020B0609040504020204" pitchFamily="49" charset="0"/>
              </a:rPr>
              <a:t>–</a:t>
            </a:r>
            <a:r>
              <a:rPr lang="en-US" dirty="0"/>
              <a:t> If sent with the request, it is included in the response.</a:t>
            </a:r>
          </a:p>
          <a:p>
            <a:pPr marL="171450" indent="-171450">
              <a:buFont typeface="Arial" panose="020B0604020202020204" pitchFamily="34" charset="0"/>
              <a:buChar char="•"/>
            </a:pPr>
            <a:r>
              <a:rPr lang="en-US" b="1" dirty="0" err="1">
                <a:latin typeface="Lucida Console" panose="020B0609040504020204" pitchFamily="49" charset="0"/>
              </a:rPr>
              <a:t>NextContinuationToken</a:t>
            </a:r>
            <a:r>
              <a:rPr lang="en-US" dirty="0"/>
              <a:t> – Sent when </a:t>
            </a:r>
            <a:r>
              <a:rPr lang="en-US" dirty="0" err="1">
                <a:latin typeface="Lucida Console" panose="020B0609040504020204" pitchFamily="49" charset="0"/>
              </a:rPr>
              <a:t>IsTruncated</a:t>
            </a:r>
            <a:r>
              <a:rPr lang="en-US" dirty="0"/>
              <a:t> is true, which means that the bucket contains more keys that can be listed. In the request, use the value of the </a:t>
            </a:r>
            <a:r>
              <a:rPr lang="en-US" b="1" dirty="0" err="1">
                <a:latin typeface="Lucida Console" panose="020B0609040504020204" pitchFamily="49" charset="0"/>
              </a:rPr>
              <a:t>NextContinuationToken</a:t>
            </a:r>
            <a:r>
              <a:rPr lang="en-US" dirty="0"/>
              <a:t> as the value for new continuation-token, to continue the next list requests to Amazon S3.</a:t>
            </a:r>
          </a:p>
          <a:p>
            <a:endParaRPr lang="en-US" dirty="0"/>
          </a:p>
          <a:p>
            <a:r>
              <a:rPr lang="en-US" dirty="0"/>
              <a:t>When making the request, you can use the continuation token, </a:t>
            </a:r>
            <a:r>
              <a:rPr lang="en-US" dirty="0">
                <a:latin typeface="Lucida Console" panose="020B0609040504020204" pitchFamily="49" charset="0"/>
              </a:rPr>
              <a:t>prefix</a:t>
            </a:r>
            <a:r>
              <a:rPr lang="en-US" dirty="0"/>
              <a:t>, </a:t>
            </a:r>
            <a:r>
              <a:rPr lang="en-US" dirty="0">
                <a:latin typeface="Lucida Console" panose="020B0609040504020204" pitchFamily="49" charset="0"/>
              </a:rPr>
              <a:t>Delimiter</a:t>
            </a:r>
            <a:r>
              <a:rPr lang="en-US" dirty="0"/>
              <a:t>, and </a:t>
            </a:r>
            <a:r>
              <a:rPr lang="en-US" dirty="0">
                <a:latin typeface="Lucida Console" panose="020B0609040504020204" pitchFamily="49" charset="0"/>
              </a:rPr>
              <a:t>start-after</a:t>
            </a:r>
            <a:r>
              <a:rPr lang="en-US" dirty="0"/>
              <a:t> token parameters to control which objects to return. </a:t>
            </a:r>
          </a:p>
          <a:p>
            <a:pPr marL="171450" lvl="0" indent="-171450">
              <a:buFont typeface="Arial" panose="020B0604020202020204" pitchFamily="34" charset="0"/>
              <a:buChar char="•"/>
              <a:defRPr/>
            </a:pPr>
            <a:r>
              <a:rPr lang="en-US" b="1" dirty="0">
                <a:latin typeface="Lucida Console" panose="020B0609040504020204" pitchFamily="49" charset="0"/>
              </a:rPr>
              <a:t>start-after</a:t>
            </a:r>
            <a:r>
              <a:rPr lang="en-US" dirty="0"/>
              <a:t> </a:t>
            </a:r>
            <a:r>
              <a:rPr lang="en-US" dirty="0">
                <a:latin typeface="Lucida Console" panose="020B0609040504020204" pitchFamily="49" charset="0"/>
              </a:rPr>
              <a:t>–</a:t>
            </a:r>
            <a:r>
              <a:rPr lang="en-US" dirty="0"/>
              <a:t> Indicates lexicographically starting after a string. </a:t>
            </a:r>
          </a:p>
          <a:p>
            <a:pPr marL="171450" indent="-171450">
              <a:buFont typeface="Arial" panose="020B0604020202020204"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23576880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a:t>
            </a:r>
            <a:r>
              <a:rPr lang="en-US" dirty="0"/>
              <a:t>retrieve all the data of</a:t>
            </a:r>
            <a:r>
              <a:rPr lang="en-US" baseline="0" dirty="0"/>
              <a:t> a paginated response, you can </a:t>
            </a:r>
            <a:r>
              <a:rPr lang="en-US" dirty="0"/>
              <a:t>create a loop that makes multiple requests. The operation replaces the next token in each iteration. However, when using paginators, this extra loop isn’t necessary. AWS SDKs include the paginator </a:t>
            </a:r>
            <a:r>
              <a:rPr lang="en-US" sz="1200" b="0" i="0" kern="1200" dirty="0">
                <a:solidFill>
                  <a:schemeClr val="tx1"/>
                </a:solidFill>
                <a:effectLst/>
                <a:latin typeface="+mn-lt"/>
                <a:ea typeface="+mn-ea"/>
                <a:cs typeface="+mn-cs"/>
              </a:rPr>
              <a:t>feature to abstract the process of iterating over a complete result set of a truncated API operation.</a:t>
            </a:r>
          </a:p>
          <a:p>
            <a:endParaRPr lang="en-US" sz="1200" b="0" i="0" kern="1200" dirty="0">
              <a:solidFill>
                <a:schemeClr val="tx1"/>
              </a:solidFill>
              <a:effectLst/>
              <a:latin typeface="+mn-lt"/>
              <a:ea typeface="+mn-ea"/>
              <a:cs typeface="+mn-cs"/>
            </a:endParaRPr>
          </a:p>
          <a:p>
            <a:r>
              <a:rPr lang="en-US" dirty="0"/>
              <a:t>Paginators can access the </a:t>
            </a:r>
            <a:r>
              <a:rPr lang="en-US" b="1" dirty="0"/>
              <a:t>full responses</a:t>
            </a:r>
            <a:r>
              <a:rPr lang="en-US" dirty="0"/>
              <a:t> or only the</a:t>
            </a:r>
            <a:r>
              <a:rPr lang="en-US" b="1" dirty="0"/>
              <a:t> key results</a:t>
            </a:r>
            <a:r>
              <a:rPr lang="en-US" dirty="0"/>
              <a:t> for the AWS resource. </a:t>
            </a:r>
          </a:p>
          <a:p>
            <a:pPr marL="171450" indent="-171450">
              <a:buFont typeface="Arial" panose="020B0604020202020204" pitchFamily="34" charset="0"/>
              <a:buChar char="•"/>
            </a:pPr>
            <a:r>
              <a:rPr lang="en-US" b="1" dirty="0"/>
              <a:t>Responses</a:t>
            </a:r>
            <a:r>
              <a:rPr lang="en-US" dirty="0"/>
              <a:t> is a property on the paginator that you can use to iterate through full responses from AWS for the operation. You can access any properties contained in the response.</a:t>
            </a:r>
          </a:p>
          <a:p>
            <a:pPr marL="171450" indent="-171450">
              <a:buFont typeface="Arial" panose="020B0604020202020204" pitchFamily="34" charset="0"/>
              <a:buChar char="•"/>
            </a:pPr>
            <a:r>
              <a:rPr lang="en-US" b="1" dirty="0"/>
              <a:t>Key results</a:t>
            </a:r>
            <a:r>
              <a:rPr lang="en-US" dirty="0"/>
              <a:t> are unique to each operation and represent the properties in the response whose data is most likely to be truncated because of length. For the </a:t>
            </a:r>
            <a:r>
              <a:rPr lang="en-US" dirty="0">
                <a:latin typeface="Lucida Console" panose="020B0609040504020204" pitchFamily="49" charset="0"/>
              </a:rPr>
              <a:t>ListObjectsV2</a:t>
            </a:r>
            <a:r>
              <a:rPr lang="en-US" dirty="0"/>
              <a:t> paginator, the key results are </a:t>
            </a:r>
            <a:r>
              <a:rPr lang="en-US" dirty="0">
                <a:latin typeface="Lucida Console" panose="020B0609040504020204" pitchFamily="49" charset="0"/>
              </a:rPr>
              <a:t>S3Objects</a:t>
            </a:r>
            <a:r>
              <a:rPr lang="en-US" dirty="0"/>
              <a:t> and </a:t>
            </a:r>
            <a:r>
              <a:rPr lang="en-US" dirty="0">
                <a:latin typeface="Lucida Console" panose="020B0609040504020204" pitchFamily="49" charset="0"/>
              </a:rPr>
              <a:t>CommonPrefixes</a:t>
            </a:r>
            <a:r>
              <a:rPr lang="en-US" dirty="0"/>
              <a:t>.</a:t>
            </a:r>
          </a:p>
          <a:p>
            <a:endParaRPr lang="en-US" sz="1200" b="0" i="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20153852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S3 Batch Operations performs large-scale operations on Amazon S3 objects. Batch operations are performed from the AWS Management Console or though the API. You can label and control access to your S3 Batch Operations jobs. </a:t>
            </a:r>
          </a:p>
          <a:p>
            <a:endParaRPr lang="en-US" dirty="0"/>
          </a:p>
          <a:p>
            <a:r>
              <a:rPr lang="en-US" dirty="0"/>
              <a:t>The objects for the batch operations are specified through an Amazon S3 inventory report or a custom CSV file. These files, known as manifest files, contain a list of object keys that you want Amazon S3 to act on. Each row in the file includes the bucket name, object key, and (optionally) the object version. Version IDs must be included for all objects or omitted for all objects. Object keys must be URL-encoded. </a:t>
            </a:r>
          </a:p>
          <a:p>
            <a:endParaRPr lang="en-US" dirty="0"/>
          </a:p>
          <a:p>
            <a:r>
              <a:rPr lang="en-US" dirty="0"/>
              <a:t>S3 Batch Operations supports the following operations:</a:t>
            </a:r>
          </a:p>
          <a:p>
            <a:pPr marL="171450" indent="-171450">
              <a:buFont typeface="Arial" panose="020B0604020202020204" pitchFamily="34" charset="0"/>
              <a:buChar char="•"/>
            </a:pPr>
            <a:r>
              <a:rPr lang="en-US" dirty="0"/>
              <a:t>Put object copy</a:t>
            </a:r>
          </a:p>
          <a:p>
            <a:pPr marL="171450" indent="-171450">
              <a:buFont typeface="Arial" panose="020B0604020202020204" pitchFamily="34" charset="0"/>
              <a:buChar char="•"/>
            </a:pPr>
            <a:r>
              <a:rPr lang="en-US" dirty="0"/>
              <a:t>Initiate restore object</a:t>
            </a:r>
          </a:p>
          <a:p>
            <a:pPr marL="171450" indent="-171450">
              <a:buFont typeface="Arial" panose="020B0604020202020204" pitchFamily="34" charset="0"/>
              <a:buChar char="•"/>
            </a:pPr>
            <a:r>
              <a:rPr lang="en-US" dirty="0"/>
              <a:t>Put object ACL</a:t>
            </a:r>
          </a:p>
          <a:p>
            <a:pPr marL="171450" indent="-171450">
              <a:buFont typeface="Arial" panose="020B0604020202020204" pitchFamily="34" charset="0"/>
              <a:buChar char="•"/>
            </a:pPr>
            <a:r>
              <a:rPr lang="en-US" dirty="0"/>
              <a:t>Put object tagging</a:t>
            </a:r>
          </a:p>
          <a:p>
            <a:pPr marL="171450" indent="-171450">
              <a:buFont typeface="Arial" panose="020B0604020202020204" pitchFamily="34" charset="0"/>
              <a:buChar char="•"/>
            </a:pPr>
            <a:r>
              <a:rPr lang="en-US" dirty="0"/>
              <a:t>Manage Object Lock retention dates</a:t>
            </a:r>
          </a:p>
          <a:p>
            <a:pPr marL="171450" indent="-171450">
              <a:buFont typeface="Arial" panose="020B0604020202020204" pitchFamily="34" charset="0"/>
              <a:buChar char="•"/>
            </a:pPr>
            <a:r>
              <a:rPr lang="en-US" dirty="0"/>
              <a:t>Manage Object Lock legal hold</a:t>
            </a:r>
          </a:p>
          <a:p>
            <a:pPr marL="171450" indent="-171450">
              <a:buFont typeface="Arial" panose="020B0604020202020204" pitchFamily="34" charset="0"/>
              <a:buChar char="•"/>
            </a:pPr>
            <a:r>
              <a:rPr lang="en-US" dirty="0"/>
              <a:t>Run a custom Lambda operation </a:t>
            </a:r>
          </a:p>
          <a:p>
            <a:endParaRPr lang="en-US" dirty="0"/>
          </a:p>
          <a:p>
            <a:endParaRPr lang="en-US" dirty="0"/>
          </a:p>
          <a:p>
            <a:endParaRPr lang="en-US" dirty="0"/>
          </a:p>
          <a:p>
            <a:endParaRPr lang="en-US" dirty="0"/>
          </a:p>
          <a:p>
            <a:endParaRPr lang="en-US" dirty="0"/>
          </a:p>
        </p:txBody>
      </p:sp>
      <p:sp>
        <p:nvSpPr>
          <p:cNvPr id="5" name="Slide Image Placeholder 4">
            <a:extLst>
              <a:ext uri="{FF2B5EF4-FFF2-40B4-BE49-F238E27FC236}">
                <a16:creationId xmlns:a16="http://schemas.microsoft.com/office/drawing/2014/main" id="{59AFCC0A-AD7A-4DF7-828F-AC888D83B4E5}"/>
              </a:ext>
            </a:extLst>
          </p:cNvPr>
          <p:cNvSpPr>
            <a:spLocks noGrp="1" noRot="1" noChangeAspect="1"/>
          </p:cNvSpPr>
          <p:nvPr>
            <p:ph type="sldImg"/>
          </p:nvPr>
        </p:nvSpPr>
        <p:spPr/>
      </p:sp>
    </p:spTree>
    <p:extLst>
      <p:ext uri="{BB962C8B-B14F-4D97-AF65-F5344CB8AC3E}">
        <p14:creationId xmlns:p14="http://schemas.microsoft.com/office/powerpoint/2010/main" val="1225068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609515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You </a:t>
            </a:r>
            <a:r>
              <a:rPr lang="en-US" dirty="0"/>
              <a:t>can configure an S3 bucket as </a:t>
            </a:r>
            <a:r>
              <a:rPr lang="en-US" baseline="0" dirty="0"/>
              <a:t>a static website. A static website contains static resources such as HTML or images, but </a:t>
            </a:r>
            <a:r>
              <a:rPr lang="en-US" dirty="0"/>
              <a:t>it does not </a:t>
            </a:r>
            <a:r>
              <a:rPr lang="en-US" baseline="0" dirty="0"/>
              <a:t>contain server-side processing or scripting. </a:t>
            </a:r>
          </a:p>
          <a:p>
            <a:pPr>
              <a:defRPr/>
            </a:pPr>
            <a:endParaRPr lang="en-US" baseline="0" dirty="0"/>
          </a:p>
          <a:p>
            <a:pPr>
              <a:defRPr/>
            </a:pPr>
            <a:r>
              <a:rPr lang="en-US" dirty="0"/>
              <a:t>The website is available at the AWS Region-specific website endpoint of the bucket. </a:t>
            </a:r>
          </a:p>
          <a:p>
            <a:pPr>
              <a:defRPr/>
            </a:pPr>
            <a:endParaRPr lang="en-US" dirty="0"/>
          </a:p>
          <a:p>
            <a:pPr>
              <a:defRPr/>
            </a:pPr>
            <a:r>
              <a:rPr lang="en-US" dirty="0"/>
              <a:t>For </a:t>
            </a:r>
            <a:r>
              <a:rPr lang="en-US" baseline="0" dirty="0"/>
              <a:t>the website to be publicly accessible, the bucket must have public read access. </a:t>
            </a:r>
            <a:endParaRPr lang="en-US" dirty="0"/>
          </a:p>
        </p:txBody>
      </p:sp>
    </p:spTree>
    <p:extLst>
      <p:ext uri="{BB962C8B-B14F-4D97-AF65-F5344CB8AC3E}">
        <p14:creationId xmlns:p14="http://schemas.microsoft.com/office/powerpoint/2010/main" val="19306312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en-US" dirty="0"/>
              <a:t>The API-level </a:t>
            </a:r>
            <a:r>
              <a:rPr lang="en-US" dirty="0">
                <a:latin typeface="Lucida Console" panose="020B0609040504020204" pitchFamily="49" charset="0"/>
              </a:rPr>
              <a:t>s3api</a:t>
            </a:r>
            <a:r>
              <a:rPr lang="en-US" dirty="0"/>
              <a:t> command </a:t>
            </a:r>
            <a:r>
              <a:rPr lang="en-US" dirty="0">
                <a:latin typeface="Lucida Console" panose="020B0609040504020204" pitchFamily="49" charset="0"/>
              </a:rPr>
              <a:t>website</a:t>
            </a:r>
            <a:r>
              <a:rPr lang="en-US" dirty="0"/>
              <a:t> is used to configure the S3 bucket as a static website. </a:t>
            </a:r>
          </a:p>
          <a:p>
            <a:pPr lvl="0">
              <a:defRPr/>
            </a:pPr>
            <a:endParaRPr lang="en-US" dirty="0"/>
          </a:p>
          <a:p>
            <a:pPr lvl="0"/>
            <a:r>
              <a:rPr lang="en-US" dirty="0"/>
              <a:t>Use </a:t>
            </a:r>
            <a:r>
              <a:rPr lang="en-US" dirty="0">
                <a:latin typeface="Lucida Console" panose="020B0609040504020204" pitchFamily="49" charset="0"/>
              </a:rPr>
              <a:t>website</a:t>
            </a:r>
            <a:r>
              <a:rPr lang="en-US" baseline="0" dirty="0"/>
              <a:t> </a:t>
            </a:r>
            <a:r>
              <a:rPr lang="en-US" dirty="0"/>
              <a:t>to set the website configuration for a bucket. The website is available at the AWS Region-specific website endpoint of the bucket. An Amazon S3 website endpoint is optimized for access from a web browser. The index-document options indicate the landing page where visitors will be directed</a:t>
            </a:r>
            <a:r>
              <a:rPr lang="en-US" baseline="0" dirty="0"/>
              <a:t>. </a:t>
            </a:r>
            <a:endParaRPr lang="en-US" dirty="0"/>
          </a:p>
        </p:txBody>
      </p:sp>
    </p:spTree>
    <p:extLst>
      <p:ext uri="{BB962C8B-B14F-4D97-AF65-F5344CB8AC3E}">
        <p14:creationId xmlns:p14="http://schemas.microsoft.com/office/powerpoint/2010/main" val="16436791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4D435041-822A-4916-90A9-60BBF629C5F1}"/>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66F2D828-06C1-4B7F-9901-833D03B88A2C}"/>
              </a:ext>
            </a:extLst>
          </p:cNvPr>
          <p:cNvSpPr>
            <a:spLocks noGrp="1"/>
          </p:cNvSpPr>
          <p:nvPr>
            <p:ph type="body" idx="1"/>
          </p:nvPr>
        </p:nvSpPr>
        <p:spPr>
          <a:xfrm>
            <a:off x="777875" y="4840288"/>
            <a:ext cx="6216650" cy="3226474"/>
          </a:xfrm>
        </p:spPr>
        <p:txBody>
          <a:bodyPr/>
          <a:lstStyle/>
          <a:p>
            <a:r>
              <a:rPr lang="en-US" dirty="0"/>
              <a:t>With </a:t>
            </a:r>
            <a:r>
              <a:rPr lang="en-US" dirty="0">
                <a:solidFill>
                  <a:srgbClr val="000000"/>
                </a:solidFill>
              </a:rPr>
              <a:t>CORS support</a:t>
            </a:r>
            <a:r>
              <a:rPr lang="en-US" dirty="0"/>
              <a:t> in Amazon S3, you can build web </a:t>
            </a:r>
            <a:r>
              <a:rPr lang="en-US" dirty="0">
                <a:solidFill>
                  <a:srgbClr val="000000"/>
                </a:solidFill>
              </a:rPr>
              <a:t>applications</a:t>
            </a:r>
            <a:r>
              <a:rPr lang="en-US" dirty="0"/>
              <a:t> with Amazon S3 and selectively </a:t>
            </a:r>
            <a:r>
              <a:rPr lang="en-US" dirty="0">
                <a:solidFill>
                  <a:srgbClr val="000000"/>
                </a:solidFill>
              </a:rPr>
              <a:t>allow</a:t>
            </a:r>
            <a:r>
              <a:rPr lang="en-US" dirty="0"/>
              <a:t> </a:t>
            </a:r>
            <a:r>
              <a:rPr lang="en-US" dirty="0">
                <a:solidFill>
                  <a:srgbClr val="000000"/>
                </a:solidFill>
              </a:rPr>
              <a:t>cross-origin access</a:t>
            </a:r>
            <a:r>
              <a:rPr lang="en-US" dirty="0"/>
              <a:t> to your Amazon </a:t>
            </a:r>
            <a:r>
              <a:rPr lang="en-US" dirty="0">
                <a:solidFill>
                  <a:srgbClr val="000000"/>
                </a:solidFill>
              </a:rPr>
              <a:t>S3</a:t>
            </a:r>
            <a:r>
              <a:rPr lang="en-US" dirty="0"/>
              <a:t> resources.</a:t>
            </a:r>
            <a:br>
              <a:rPr lang="en-US" dirty="0"/>
            </a:br>
            <a:endParaRPr lang="en-US" sz="600" dirty="0"/>
          </a:p>
          <a:p>
            <a:r>
              <a:rPr lang="en-US" dirty="0">
                <a:solidFill>
                  <a:srgbClr val="000000"/>
                </a:solidFill>
              </a:rPr>
              <a:t>To</a:t>
            </a:r>
            <a:r>
              <a:rPr lang="en-US" dirty="0"/>
              <a:t> </a:t>
            </a:r>
            <a:r>
              <a:rPr lang="en-US" dirty="0">
                <a:solidFill>
                  <a:srgbClr val="000000"/>
                </a:solidFill>
              </a:rPr>
              <a:t>enable</a:t>
            </a:r>
            <a:r>
              <a:rPr lang="en-US" dirty="0"/>
              <a:t> CORS, create a CORS configuration XML file. This file contains rules that identify the origins that can access your bucket, the operations (HTTP </a:t>
            </a:r>
            <a:r>
              <a:rPr lang="en-US" dirty="0">
                <a:solidFill>
                  <a:srgbClr val="000000"/>
                </a:solidFill>
              </a:rPr>
              <a:t>methods</a:t>
            </a:r>
            <a:r>
              <a:rPr lang="en-US" dirty="0"/>
              <a:t>) you </a:t>
            </a:r>
            <a:r>
              <a:rPr lang="en-US" dirty="0">
                <a:solidFill>
                  <a:srgbClr val="000000"/>
                </a:solidFill>
              </a:rPr>
              <a:t>support</a:t>
            </a:r>
            <a:r>
              <a:rPr lang="en-US" dirty="0"/>
              <a:t> for each origin, and other operation-specific </a:t>
            </a:r>
            <a:r>
              <a:rPr lang="en-US" dirty="0">
                <a:solidFill>
                  <a:srgbClr val="000000"/>
                </a:solidFill>
              </a:rPr>
              <a:t>information</a:t>
            </a:r>
            <a:r>
              <a:rPr lang="en-US" dirty="0"/>
              <a:t>. You can add up to 100 rules to the configuration. You can apply the CORS configuration to the S3 bucket by using the AWS SDK.</a:t>
            </a:r>
          </a:p>
          <a:p>
            <a:endParaRPr lang="en-US" dirty="0"/>
          </a:p>
          <a:p>
            <a:r>
              <a:rPr lang="en-US" b="1" dirty="0"/>
              <a:t>Examples</a:t>
            </a:r>
          </a:p>
          <a:p>
            <a:r>
              <a:rPr lang="en-US" dirty="0"/>
              <a:t>Consider the following examples:</a:t>
            </a:r>
          </a:p>
          <a:p>
            <a:pPr marL="171450" indent="-171450">
              <a:buFont typeface="Arial" panose="020B0604020202020204" pitchFamily="34" charset="0"/>
              <a:buChar char="•"/>
            </a:pPr>
            <a:r>
              <a:rPr lang="en-US" dirty="0"/>
              <a:t>You want to host a web font in your S3 bucket. A </a:t>
            </a:r>
            <a:r>
              <a:rPr lang="en-US" dirty="0">
                <a:solidFill>
                  <a:srgbClr val="000000"/>
                </a:solidFill>
              </a:rPr>
              <a:t>webpage</a:t>
            </a:r>
            <a:r>
              <a:rPr lang="en-US" dirty="0"/>
              <a:t> in an alternate domain might try to use this web font. </a:t>
            </a:r>
            <a:r>
              <a:rPr lang="en-US" dirty="0">
                <a:solidFill>
                  <a:srgbClr val="000000"/>
                </a:solidFill>
              </a:rPr>
              <a:t>Before</a:t>
            </a:r>
            <a:r>
              <a:rPr lang="en-US" dirty="0"/>
              <a:t> the browser loads this </a:t>
            </a:r>
            <a:r>
              <a:rPr lang="en-US" dirty="0">
                <a:solidFill>
                  <a:srgbClr val="000000"/>
                </a:solidFill>
              </a:rPr>
              <a:t>webpage</a:t>
            </a:r>
            <a:r>
              <a:rPr lang="en-US" dirty="0"/>
              <a:t>, it </a:t>
            </a:r>
            <a:r>
              <a:rPr lang="en-US" dirty="0">
                <a:solidFill>
                  <a:srgbClr val="000000"/>
                </a:solidFill>
              </a:rPr>
              <a:t>performs</a:t>
            </a:r>
            <a:r>
              <a:rPr lang="en-US" dirty="0"/>
              <a:t> a CORS check to make sure the domain from which the page is being loaded is </a:t>
            </a:r>
            <a:r>
              <a:rPr lang="en-US" dirty="0">
                <a:solidFill>
                  <a:srgbClr val="000000"/>
                </a:solidFill>
              </a:rPr>
              <a:t>allowed</a:t>
            </a:r>
            <a:r>
              <a:rPr lang="en-US" dirty="0"/>
              <a:t> to access S3 </a:t>
            </a:r>
            <a:r>
              <a:rPr lang="en-US" dirty="0">
                <a:solidFill>
                  <a:srgbClr val="000000"/>
                </a:solidFill>
              </a:rPr>
              <a:t>bucket resources</a:t>
            </a:r>
            <a:r>
              <a:rPr lang="en-US" dirty="0"/>
              <a:t>.</a:t>
            </a:r>
          </a:p>
          <a:p>
            <a:pPr marL="171450" indent="-171450">
              <a:buFont typeface="Arial" panose="020B0604020202020204" pitchFamily="34" charset="0"/>
              <a:buChar char="•"/>
            </a:pPr>
            <a:r>
              <a:rPr lang="en-US" dirty="0"/>
              <a:t>JavaScript in one domain’s </a:t>
            </a:r>
            <a:r>
              <a:rPr lang="en-US" dirty="0">
                <a:solidFill>
                  <a:srgbClr val="000000"/>
                </a:solidFill>
              </a:rPr>
              <a:t>webpages</a:t>
            </a:r>
            <a:r>
              <a:rPr lang="en-US" dirty="0"/>
              <a:t> (http://www.example.com) wants to use resources from your S3 bucket by using the endpoint website.s3.amazonaws.com. The browser </a:t>
            </a:r>
            <a:r>
              <a:rPr lang="en-US" dirty="0">
                <a:solidFill>
                  <a:srgbClr val="000000"/>
                </a:solidFill>
              </a:rPr>
              <a:t>allows</a:t>
            </a:r>
            <a:r>
              <a:rPr lang="en-US" dirty="0"/>
              <a:t> such cross-domain access only if CORS is enabled on your bucket.</a:t>
            </a:r>
            <a:endParaRPr lang="en-US" sz="600" dirty="0"/>
          </a:p>
          <a:p>
            <a:endParaRPr lang="en-US" dirty="0"/>
          </a:p>
          <a:p>
            <a:endParaRPr lang="en-US" sz="500" dirty="0"/>
          </a:p>
          <a:p>
            <a:r>
              <a:rPr lang="en-US" dirty="0"/>
              <a:t>For more information, see the following in the </a:t>
            </a:r>
            <a:r>
              <a:rPr lang="en-US" i="1" dirty="0"/>
              <a:t>Amazon Simple Storage Service (S3) User Guide</a:t>
            </a:r>
            <a:r>
              <a:rPr lang="en-US" dirty="0"/>
              <a:t>:</a:t>
            </a:r>
          </a:p>
          <a:p>
            <a:pPr marL="171450" lvl="0" indent="-171450">
              <a:buFont typeface="Arial" panose="020B0604020202020204" pitchFamily="34" charset="0"/>
              <a:buChar char="•"/>
              <a:defRPr/>
            </a:pPr>
            <a:r>
              <a:rPr lang="en-US" dirty="0"/>
              <a:t>“Using cross-origin resource sharing (CORS)” (</a:t>
            </a:r>
            <a:r>
              <a:rPr lang="en-US" dirty="0">
                <a:hlinkClick r:id="rId3"/>
              </a:rPr>
              <a:t>https://docs.aws.amazon.com/AmazonS3/latest/dev/cors.html</a:t>
            </a:r>
            <a:r>
              <a:rPr lang="en-US" dirty="0"/>
              <a:t>) </a:t>
            </a:r>
          </a:p>
          <a:p>
            <a:pPr marL="171450" lvl="0" indent="-171450">
              <a:buFont typeface="Arial" panose="020B0604020202020204" pitchFamily="34" charset="0"/>
              <a:buChar char="•"/>
              <a:defRPr/>
            </a:pPr>
            <a:r>
              <a:rPr lang="en-US" dirty="0"/>
              <a:t>“CORS configuration” (</a:t>
            </a:r>
            <a:r>
              <a:rPr lang="en-US" dirty="0">
                <a:hlinkClick r:id="rId4"/>
              </a:rPr>
              <a:t>https://docs.aws.amazon.com/AmazonS3/latest/dev/ManageCorsUsing.html</a:t>
            </a:r>
            <a:r>
              <a:rPr lang="en-US" dirty="0"/>
              <a:t>) </a:t>
            </a:r>
          </a:p>
          <a:p>
            <a:endParaRPr lang="en-US" dirty="0"/>
          </a:p>
        </p:txBody>
      </p:sp>
    </p:spTree>
    <p:extLst>
      <p:ext uri="{BB962C8B-B14F-4D97-AF65-F5344CB8AC3E}">
        <p14:creationId xmlns:p14="http://schemas.microsoft.com/office/powerpoint/2010/main" val="1497951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8948266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89737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kern="1200" dirty="0">
                <a:solidFill>
                  <a:schemeClr val="tx1"/>
                </a:solidFill>
                <a:effectLst/>
              </a:rPr>
              <a:t>(True)</a:t>
            </a:r>
            <a:r>
              <a:rPr lang="en-US" b="1" kern="1200" dirty="0">
                <a:solidFill>
                  <a:schemeClr val="tx1"/>
                </a:solidFill>
                <a:effectLst/>
              </a:rPr>
              <a:t> </a:t>
            </a:r>
            <a:r>
              <a:rPr lang="en-US" sz="1200" kern="1200" dirty="0">
                <a:solidFill>
                  <a:schemeClr val="tx1"/>
                </a:solidFill>
                <a:effectLst/>
                <a:latin typeface="+mn-lt"/>
                <a:ea typeface="+mn-ea"/>
                <a:cs typeface="+mn-cs"/>
              </a:rPr>
              <a:t>It is a best practice to consider using multipart upload for objects larger than 100 MB. This is true even though the largest object that can be uploaded in a single </a:t>
            </a:r>
            <a:r>
              <a:rPr lang="en-US" sz="1200" kern="1200" dirty="0">
                <a:solidFill>
                  <a:schemeClr val="tx1"/>
                </a:solidFill>
                <a:effectLst/>
                <a:latin typeface="Lucida Console" panose="020B0609040504020204" pitchFamily="49" charset="0"/>
              </a:rPr>
              <a:t>PUT</a:t>
            </a:r>
            <a:r>
              <a:rPr lang="en-US" sz="1200" kern="1200" dirty="0">
                <a:solidFill>
                  <a:schemeClr val="tx1"/>
                </a:solidFill>
                <a:effectLst/>
                <a:latin typeface="+mn-lt"/>
                <a:ea typeface="+mn-ea"/>
                <a:cs typeface="+mn-cs"/>
              </a:rPr>
              <a:t> method is 5 GB.</a:t>
            </a:r>
            <a:endParaRPr lang="en-US" kern="1200" dirty="0">
              <a:solidFill>
                <a:schemeClr val="tx1"/>
              </a:solidFill>
              <a:effectLs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kern="1200" dirty="0">
                <a:solidFill>
                  <a:schemeClr val="tx1"/>
                </a:solidFill>
                <a:effectLst/>
              </a:rPr>
              <a:t>(True)</a:t>
            </a:r>
            <a:r>
              <a:rPr lang="en-US" dirty="0"/>
              <a:t> </a:t>
            </a:r>
            <a:r>
              <a:rPr lang="en-US" sz="1200" kern="1200" dirty="0">
                <a:solidFill>
                  <a:schemeClr val="tx1"/>
                </a:solidFill>
                <a:effectLst/>
                <a:latin typeface="+mn-lt"/>
                <a:ea typeface="+mn-ea"/>
                <a:cs typeface="+mn-cs"/>
              </a:rPr>
              <a:t>You reviewed an example of paginated results when</a:t>
            </a:r>
            <a:r>
              <a:rPr lang="en-US" sz="1200" kern="1200" baseline="0" dirty="0">
                <a:solidFill>
                  <a:schemeClr val="tx1"/>
                </a:solidFill>
                <a:effectLst/>
                <a:latin typeface="+mn-lt"/>
                <a:ea typeface="+mn-ea"/>
                <a:cs typeface="+mn-cs"/>
              </a:rPr>
              <a:t> listing the content of a bucket.</a:t>
            </a:r>
            <a:endParaRPr lang="en-US" kern="1200" dirty="0">
              <a:solidFill>
                <a:schemeClr val="tx1"/>
              </a:solidFill>
              <a:effectLs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kern="1200" dirty="0">
                <a:solidFill>
                  <a:schemeClr val="tx1"/>
                </a:solidFill>
                <a:effectLst/>
              </a:rPr>
              <a:t>(True)</a:t>
            </a:r>
            <a:r>
              <a:rPr lang="en-US" b="1" kern="1200" dirty="0">
                <a:solidFill>
                  <a:schemeClr val="tx1"/>
                </a:solidFill>
                <a:effectLst/>
              </a:rPr>
              <a:t> </a:t>
            </a:r>
            <a:r>
              <a:rPr lang="en-US" sz="1200" kern="1200" dirty="0">
                <a:solidFill>
                  <a:schemeClr val="tx1"/>
                </a:solidFill>
                <a:effectLst/>
                <a:latin typeface="+mn-lt"/>
                <a:ea typeface="+mn-ea"/>
                <a:cs typeface="+mn-cs"/>
              </a:rPr>
              <a:t>Using presigned URL, you can grant users temporary access to specific S3 objects.</a:t>
            </a:r>
            <a:endParaRPr lang="en-US" kern="1200" dirty="0">
              <a:solidFill>
                <a:schemeClr val="tx1"/>
              </a:solidFill>
              <a:effectLs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kern="1200" dirty="0">
                <a:solidFill>
                  <a:schemeClr val="tx1"/>
                </a:solidFill>
                <a:effectLst/>
              </a:rPr>
              <a:t>(False) </a:t>
            </a:r>
            <a:r>
              <a:rPr lang="en-US" sz="1200" kern="1200" dirty="0">
                <a:solidFill>
                  <a:schemeClr val="tx1"/>
                </a:solidFill>
                <a:effectLst/>
                <a:latin typeface="+mn-lt"/>
                <a:ea typeface="+mn-ea"/>
                <a:cs typeface="+mn-cs"/>
              </a:rPr>
              <a:t>With S3</a:t>
            </a:r>
            <a:r>
              <a:rPr lang="en-US" sz="1200" kern="1200" baseline="0" dirty="0">
                <a:solidFill>
                  <a:schemeClr val="tx1"/>
                </a:solidFill>
                <a:effectLst/>
                <a:latin typeface="+mn-lt"/>
                <a:ea typeface="+mn-ea"/>
                <a:cs typeface="+mn-cs"/>
              </a:rPr>
              <a:t> Select, you can use SQL-like syntax to </a:t>
            </a:r>
            <a:r>
              <a:rPr lang="en-US" dirty="0"/>
              <a:t>retrieve only a subset of data from an object. To get a subset of objects</a:t>
            </a:r>
            <a:r>
              <a:rPr lang="en-US" baseline="0" dirty="0"/>
              <a:t> that match criteria, such as file types or prefixes, use the Amazon S3 </a:t>
            </a:r>
            <a:r>
              <a:rPr lang="en-US" baseline="0" dirty="0">
                <a:latin typeface="Lucida Console" panose="020B0609040504020204" pitchFamily="49" charset="0"/>
              </a:rPr>
              <a:t>GET</a:t>
            </a:r>
            <a:r>
              <a:rPr lang="en-US" baseline="0" dirty="0"/>
              <a:t> command.</a:t>
            </a:r>
            <a:endParaRPr lang="en-US" kern="1200" dirty="0">
              <a:solidFill>
                <a:schemeClr val="tx1"/>
              </a:solidFill>
              <a:effectLs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kern="1200" dirty="0">
                <a:solidFill>
                  <a:schemeClr val="tx1"/>
                </a:solidFill>
                <a:effectLst/>
              </a:rPr>
              <a:t>(False)</a:t>
            </a:r>
            <a:r>
              <a:rPr lang="en-US" b="1" dirty="0"/>
              <a:t> </a:t>
            </a:r>
            <a:r>
              <a:rPr lang="en-US" kern="1200" dirty="0">
                <a:solidFill>
                  <a:schemeClr val="tx1"/>
                </a:solidFill>
                <a:effectLst/>
              </a:rPr>
              <a:t>You can configure a bucket to send</a:t>
            </a:r>
            <a:r>
              <a:rPr lang="en-US" kern="1200" baseline="0" dirty="0">
                <a:solidFill>
                  <a:schemeClr val="tx1"/>
                </a:solidFill>
                <a:effectLst/>
              </a:rPr>
              <a:t> </a:t>
            </a:r>
            <a:r>
              <a:rPr lang="en-US" sz="1200" kern="1200" dirty="0">
                <a:solidFill>
                  <a:schemeClr val="tx1"/>
                </a:solidFill>
                <a:effectLst/>
                <a:latin typeface="+mn-lt"/>
                <a:ea typeface="+mn-ea"/>
                <a:cs typeface="+mn-cs"/>
              </a:rPr>
              <a:t>Amazon S3 event notifications in response to actions in Amazon S3, such as </a:t>
            </a:r>
            <a:r>
              <a:rPr lang="en-US" sz="1200" kern="1200" dirty="0">
                <a:solidFill>
                  <a:schemeClr val="tx1"/>
                </a:solidFill>
                <a:effectLst/>
                <a:latin typeface="Lucida Console" panose="020B0609040504020204" pitchFamily="49" charset="0"/>
              </a:rPr>
              <a:t>PUT</a:t>
            </a:r>
            <a:r>
              <a:rPr lang="en-US" sz="1200" kern="1200" dirty="0">
                <a:solidFill>
                  <a:schemeClr val="tx1"/>
                </a:solidFill>
                <a:effectLst/>
                <a:latin typeface="+mn-lt"/>
                <a:ea typeface="+mn-ea"/>
                <a:cs typeface="+mn-cs"/>
              </a:rPr>
              <a:t>, </a:t>
            </a:r>
            <a:r>
              <a:rPr lang="en-US" sz="1200" kern="1200" dirty="0">
                <a:solidFill>
                  <a:schemeClr val="tx1"/>
                </a:solidFill>
                <a:effectLst/>
                <a:latin typeface="Lucida Console" panose="020B0609040504020204" pitchFamily="49" charset="0"/>
              </a:rPr>
              <a:t>POST</a:t>
            </a:r>
            <a:r>
              <a:rPr lang="en-US" sz="1200" kern="1200" dirty="0">
                <a:solidFill>
                  <a:schemeClr val="tx1"/>
                </a:solidFill>
                <a:effectLst/>
                <a:latin typeface="+mn-lt"/>
                <a:ea typeface="+mn-ea"/>
                <a:cs typeface="+mn-cs"/>
              </a:rPr>
              <a:t>, </a:t>
            </a:r>
            <a:r>
              <a:rPr lang="en-US" sz="1200" kern="1200" dirty="0">
                <a:solidFill>
                  <a:schemeClr val="tx1"/>
                </a:solidFill>
                <a:effectLst/>
                <a:latin typeface="Lucida Console" panose="020B0609040504020204" pitchFamily="49" charset="0"/>
              </a:rPr>
              <a:t>COPY</a:t>
            </a:r>
            <a:r>
              <a:rPr lang="en-US" sz="1200" kern="1200" dirty="0">
                <a:solidFill>
                  <a:schemeClr val="tx1"/>
                </a:solidFill>
                <a:effectLst/>
                <a:latin typeface="+mn-lt"/>
                <a:ea typeface="+mn-ea"/>
                <a:cs typeface="+mn-cs"/>
              </a:rPr>
              <a:t>, or </a:t>
            </a:r>
            <a:r>
              <a:rPr lang="en-US" sz="1200" kern="1200" dirty="0">
                <a:solidFill>
                  <a:schemeClr val="tx1"/>
                </a:solidFill>
                <a:effectLst/>
                <a:latin typeface="Lucida Console" panose="020B0609040504020204" pitchFamily="49" charset="0"/>
              </a:rPr>
              <a:t>DELETE</a:t>
            </a:r>
            <a:r>
              <a:rPr lang="en-US" sz="1200" kern="1200" dirty="0">
                <a:solidFill>
                  <a:schemeClr val="tx1"/>
                </a:solidFill>
                <a:effectLst/>
                <a:latin typeface="+mn-lt"/>
                <a:ea typeface="+mn-ea"/>
                <a:cs typeface="+mn-cs"/>
              </a:rPr>
              <a:t>.</a:t>
            </a:r>
            <a:endParaRPr lang="en-US" kern="1200" dirty="0">
              <a:solidFill>
                <a:schemeClr val="tx1"/>
              </a:solidFill>
              <a:effectLs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kern="1200" dirty="0">
                <a:solidFill>
                  <a:schemeClr val="tx1"/>
                </a:solidFill>
                <a:effectLst/>
              </a:rPr>
              <a:t>(False) Cross-Origin Resource Sharing (CORS) protects your data from being accessed from other domains. In CORS, the origin is a web server, and a resource is an asset at a different domain. With CORS a web server indicates the origins (domain, scheme, or port) other than its own from which a browser should permit loading of resources.</a:t>
            </a:r>
          </a:p>
        </p:txBody>
      </p:sp>
    </p:spTree>
    <p:extLst>
      <p:ext uri="{BB962C8B-B14F-4D97-AF65-F5344CB8AC3E}">
        <p14:creationId xmlns:p14="http://schemas.microsoft.com/office/powerpoint/2010/main" val="19915873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6671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95205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47718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427345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3720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D724187B-0E1A-4E96-B351-F8C1CE22AAB9}"/>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E73E83E2-9018-4A7E-AAF0-3BE827C764DB}"/>
              </a:ext>
            </a:extLst>
          </p:cNvPr>
          <p:cNvSpPr>
            <a:spLocks noGrp="1"/>
          </p:cNvSpPr>
          <p:nvPr>
            <p:ph type="body" idx="1"/>
          </p:nvPr>
        </p:nvSpPr>
        <p:spPr/>
        <p:txBody>
          <a:bodyPr/>
          <a:lstStyle/>
          <a:p>
            <a:pPr lvl="0">
              <a:defRPr/>
            </a:pPr>
            <a:r>
              <a:rPr lang="en-US"/>
              <a:t>After </a:t>
            </a:r>
            <a:r>
              <a:rPr lang="en-US" dirty="0"/>
              <a:t>the AWS SDK or the </a:t>
            </a:r>
            <a:r>
              <a:rPr lang="en-US" altLang="en-US" dirty="0">
                <a:latin typeface="Amazon Ember Light" panose="020B0403020204020204" pitchFamily="34" charset="0"/>
                <a:ea typeface="Amazon Ember" panose="020B0603020204020204" pitchFamily="34" charset="0"/>
                <a:cs typeface="Amazon Ember Light" panose="020B0403020204020204" pitchFamily="34" charset="0"/>
              </a:rPr>
              <a:t>AWS Command Line Interface (AWS CLI) </a:t>
            </a:r>
            <a:r>
              <a:rPr lang="en-US" dirty="0"/>
              <a:t>is configured, you are ready to work with Amazon S3 through your application. With the right permissions, you can create a bucket, list buckets, delete a bucket, and configure a bucket. </a:t>
            </a:r>
          </a:p>
          <a:p>
            <a:pPr lvl="0"/>
            <a:r>
              <a:rPr lang="en-US" b="1" dirty="0"/>
              <a:t>Configuring Amazon S3 resources</a:t>
            </a:r>
          </a:p>
          <a:p>
            <a:r>
              <a:rPr lang="en-US" dirty="0"/>
              <a:t>When configuring a bucket, you can set the following types of configurations: </a:t>
            </a:r>
          </a:p>
          <a:p>
            <a:pPr marL="171450" lvl="0" indent="-171450">
              <a:buFont typeface="Arial" panose="020B0604020202020204" pitchFamily="34" charset="0"/>
              <a:buChar char="•"/>
              <a:defRPr/>
            </a:pPr>
            <a:r>
              <a:rPr lang="en-US" b="1" dirty="0"/>
              <a:t>Permissions</a:t>
            </a:r>
            <a:r>
              <a:rPr lang="en-US" dirty="0"/>
              <a:t> – Manage access permissions and object ownership, from ACLs, to Bucket policies, to Amazon S3 access points. </a:t>
            </a:r>
          </a:p>
          <a:p>
            <a:pPr marL="171450" lvl="0" indent="-171450">
              <a:buFont typeface="Arial" panose="020B0604020202020204" pitchFamily="34" charset="0"/>
              <a:buChar char="•"/>
              <a:defRPr/>
            </a:pPr>
            <a:r>
              <a:rPr lang="en-US" b="1" dirty="0"/>
              <a:t>Properties</a:t>
            </a:r>
            <a:r>
              <a:rPr lang="en-US" dirty="0"/>
              <a:t> – Specify the way buckets function and manage objects. </a:t>
            </a:r>
            <a:br>
              <a:rPr lang="en-US" dirty="0"/>
            </a:br>
            <a:r>
              <a:rPr lang="en-US" dirty="0"/>
              <a:t>You can also set properties, such as enabling versioning for the objects of the bucket, setting event notifications, logs, website hosting, and more. </a:t>
            </a:r>
          </a:p>
          <a:p>
            <a:pPr marL="171450" indent="-171450">
              <a:buFont typeface="Arial" panose="020B0604020202020204" pitchFamily="34" charset="0"/>
              <a:buChar char="•"/>
            </a:pPr>
            <a:r>
              <a:rPr lang="en-US" b="1" dirty="0"/>
              <a:t>Management</a:t>
            </a:r>
            <a:r>
              <a:rPr lang="en-US" dirty="0"/>
              <a:t> – Manage objects.</a:t>
            </a:r>
            <a:br>
              <a:rPr lang="en-US" dirty="0"/>
            </a:br>
            <a:r>
              <a:rPr lang="en-US" dirty="0"/>
              <a:t>Manage the data by creating rules for replication of objects to automatically and asynchronously copy objects across Amazon S3 buckets. Alternatively, create lifecycle rules to define actions that Amazon S3 applies to a group of objects. Examples include transitioning objects to another storage class, archiving them, or deleting them after a specified period of time. </a:t>
            </a:r>
          </a:p>
        </p:txBody>
      </p:sp>
    </p:spTree>
    <p:extLst>
      <p:ext uri="{BB962C8B-B14F-4D97-AF65-F5344CB8AC3E}">
        <p14:creationId xmlns:p14="http://schemas.microsoft.com/office/powerpoint/2010/main" val="1166087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You will need a bucket to store</a:t>
            </a:r>
            <a:r>
              <a:rPr lang="en-US" sz="1200" baseline="0" dirty="0"/>
              <a:t> and work with objects. After you create a bucket, you cannot change its name or AWS Region. The </a:t>
            </a:r>
            <a:r>
              <a:rPr lang="en-US" dirty="0"/>
              <a:t>AWS account that creates t</a:t>
            </a:r>
            <a:r>
              <a:rPr lang="en-US" sz="1200" baseline="0" dirty="0"/>
              <a:t>he bucket owns it. </a:t>
            </a:r>
            <a:r>
              <a:rPr lang="en-US" dirty="0"/>
              <a:t>An AWS account can create up to 100 buckets by default, but can request a service limit increase to a maximum of 1,000 buckets. </a:t>
            </a:r>
            <a:endParaRPr lang="en-US" sz="1200" baseline="0" dirty="0"/>
          </a:p>
          <a:p>
            <a:pPr lvl="0"/>
            <a:endParaRPr lang="en-US" baseline="0" dirty="0"/>
          </a:p>
          <a:p>
            <a:pPr lvl="0"/>
            <a:r>
              <a:rPr lang="en-US" dirty="0"/>
              <a:t>To create a bucket, follow these steps: </a:t>
            </a:r>
          </a:p>
          <a:p>
            <a:pPr marL="228600" indent="-228600">
              <a:buFont typeface="+mj-lt"/>
              <a:buAutoNum type="arabicPeriod"/>
              <a:defRPr/>
            </a:pPr>
            <a:r>
              <a:rPr lang="en-US" dirty="0"/>
              <a:t>Decide on a bucket name and AWS Region for</a:t>
            </a:r>
            <a:r>
              <a:rPr lang="en-US" baseline="0" dirty="0"/>
              <a:t> the bucket</a:t>
            </a:r>
            <a:r>
              <a:rPr lang="en-US" dirty="0"/>
              <a:t>.</a:t>
            </a:r>
            <a:r>
              <a:rPr lang="en-US" baseline="0" dirty="0"/>
              <a:t> </a:t>
            </a:r>
          </a:p>
          <a:p>
            <a:pPr marL="228600" indent="-228600">
              <a:buFont typeface="+mj-lt"/>
              <a:buAutoNum type="arabicPeriod"/>
              <a:defRPr/>
            </a:pPr>
            <a:r>
              <a:rPr lang="en-US" baseline="0" dirty="0"/>
              <a:t>To create the bucket on the AWS Cloud, you must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lphaLcParenR"/>
              <a:tabLst/>
              <a:defRPr/>
            </a:pPr>
            <a:r>
              <a:rPr lang="en-US" dirty="0"/>
              <a:t>Create a client, specifying the AWS Region where the bucket will exist. </a:t>
            </a:r>
          </a:p>
          <a:p>
            <a:pPr marL="685800" lvl="1" indent="-228600">
              <a:buFont typeface="+mj-lt"/>
              <a:buAutoNum type="alphaLcParenR"/>
              <a:defRPr/>
            </a:pPr>
            <a:r>
              <a:rPr lang="en-US" dirty="0"/>
              <a:t>Determine whether the bucket exists. You can do this by checking</a:t>
            </a:r>
            <a:r>
              <a:rPr lang="en-US" baseline="0" dirty="0"/>
              <a:t> </a:t>
            </a:r>
            <a:r>
              <a:rPr lang="en-US" dirty="0"/>
              <a:t>the head-bucket information. If the bucket exists and you have permissions to access it, the </a:t>
            </a:r>
            <a:r>
              <a:rPr lang="en-US" dirty="0">
                <a:latin typeface="Lucida Console" panose="020B0609040504020204" pitchFamily="49" charset="0"/>
              </a:rPr>
              <a:t>HEAD</a:t>
            </a:r>
            <a:r>
              <a:rPr lang="en-US" dirty="0"/>
              <a:t> request returns the status code </a:t>
            </a:r>
            <a:r>
              <a:rPr lang="en-US" dirty="0">
                <a:latin typeface="Lucida Console" panose="020B0609040504020204" pitchFamily="49" charset="0"/>
              </a:rPr>
              <a:t>200 OK</a:t>
            </a:r>
            <a:r>
              <a:rPr lang="en-US" dirty="0"/>
              <a:t>. If the bucket does not exist or you do not have permissions to access it, the </a:t>
            </a:r>
            <a:r>
              <a:rPr lang="en-US" dirty="0">
                <a:latin typeface="Lucida Console" panose="020B0609040504020204" pitchFamily="49" charset="0"/>
              </a:rPr>
              <a:t>HEAD</a:t>
            </a:r>
            <a:r>
              <a:rPr lang="en-US" dirty="0"/>
              <a:t> request returns a status code </a:t>
            </a:r>
            <a:r>
              <a:rPr lang="en-US" dirty="0">
                <a:latin typeface="Lucida Console" panose="020B0609040504020204" pitchFamily="49" charset="0"/>
              </a:rPr>
              <a:t>404 Not Found</a:t>
            </a:r>
            <a:r>
              <a:rPr lang="en-US" dirty="0"/>
              <a:t> or </a:t>
            </a:r>
            <a:r>
              <a:rPr lang="en-US" dirty="0">
                <a:latin typeface="Lucida Console" panose="020B0609040504020204" pitchFamily="49" charset="0"/>
              </a:rPr>
              <a:t>403 Forbidden</a:t>
            </a:r>
            <a:r>
              <a:rPr lang="en-US" dirty="0"/>
              <a:t>. </a:t>
            </a:r>
          </a:p>
          <a:p>
            <a:pPr marL="685800" lvl="1" indent="-228600">
              <a:buFont typeface="+mj-lt"/>
              <a:buAutoNum type="alphaLcParenR"/>
              <a:defRPr/>
            </a:pPr>
            <a:r>
              <a:rPr lang="en-US" dirty="0"/>
              <a:t>If you determine that the bucket does not exist, send a </a:t>
            </a:r>
            <a:r>
              <a:rPr lang="en-US" dirty="0">
                <a:latin typeface="Lucida Console" panose="020B0609040504020204" pitchFamily="49" charset="0"/>
              </a:rPr>
              <a:t>CreateBucket</a:t>
            </a:r>
            <a:r>
              <a:rPr lang="en-US" dirty="0"/>
              <a:t> request. The bucket is created in the Region specified by the client. </a:t>
            </a:r>
          </a:p>
          <a:p>
            <a:pPr marL="228600" lvl="0" indent="-228600">
              <a:buFont typeface="+mj-lt"/>
              <a:buAutoNum type="arabicPeriod"/>
            </a:pPr>
            <a:r>
              <a:rPr lang="en-US" dirty="0"/>
              <a:t>Verify the bucket creation by retrieving bucket information and</a:t>
            </a:r>
            <a:r>
              <a:rPr lang="en-US" baseline="0" dirty="0"/>
              <a:t> checking the bucket location. </a:t>
            </a:r>
          </a:p>
        </p:txBody>
      </p:sp>
    </p:spTree>
    <p:extLst>
      <p:ext uri="{BB962C8B-B14F-4D97-AF65-F5344CB8AC3E}">
        <p14:creationId xmlns:p14="http://schemas.microsoft.com/office/powerpoint/2010/main" val="1557347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latin typeface="Lucida Console" panose="020B0609040504020204" pitchFamily="49" charset="0"/>
              </a:rPr>
              <a:t>HeadBucket</a:t>
            </a:r>
            <a:r>
              <a:rPr lang="en-US" dirty="0"/>
              <a:t> operation is </a:t>
            </a:r>
            <a:r>
              <a:rPr lang="en-US" baseline="0" dirty="0"/>
              <a:t>an HTTP</a:t>
            </a:r>
            <a:r>
              <a:rPr lang="en-US" dirty="0"/>
              <a:t> </a:t>
            </a:r>
            <a:r>
              <a:rPr lang="en-US" dirty="0">
                <a:latin typeface="Lucida Console" panose="020B0609040504020204" pitchFamily="49" charset="0"/>
              </a:rPr>
              <a:t>HEAD</a:t>
            </a:r>
            <a:r>
              <a:rPr lang="en-US" dirty="0"/>
              <a:t> request to the bucket. It returns the headers that an </a:t>
            </a:r>
            <a:r>
              <a:rPr lang="en-US" dirty="0">
                <a:latin typeface="Lucida Console" panose="020B0609040504020204" pitchFamily="49" charset="0"/>
              </a:rPr>
              <a:t>HTTP</a:t>
            </a:r>
            <a:r>
              <a:rPr lang="en-US" dirty="0"/>
              <a:t> </a:t>
            </a:r>
            <a:r>
              <a:rPr lang="en-US" dirty="0">
                <a:latin typeface="Lucida Console" panose="020B0609040504020204" pitchFamily="49" charset="0"/>
              </a:rPr>
              <a:t>GET</a:t>
            </a:r>
            <a:r>
              <a:rPr lang="en-US" dirty="0"/>
              <a:t> operation would return</a:t>
            </a:r>
            <a:r>
              <a:rPr lang="en-US" baseline="0" dirty="0"/>
              <a:t>.</a:t>
            </a:r>
            <a:r>
              <a:rPr lang="en-US" sz="1200" b="0" i="0" kern="1200" baseline="0" dirty="0">
                <a:solidFill>
                  <a:schemeClr val="tx1"/>
                </a:solidFill>
                <a:effectLst/>
                <a:latin typeface="+mn-lt"/>
                <a:ea typeface="+mn-ea"/>
                <a:cs typeface="+mn-cs"/>
              </a:rPr>
              <a:t> </a:t>
            </a:r>
          </a:p>
          <a:p>
            <a:endParaRPr lang="en-US" dirty="0"/>
          </a:p>
          <a:p>
            <a:r>
              <a:rPr lang="en-US" sz="1200" b="0" i="0" kern="1200" baseline="0" dirty="0">
                <a:solidFill>
                  <a:schemeClr val="tx1"/>
                </a:solidFill>
                <a:effectLst/>
                <a:latin typeface="+mn-lt"/>
                <a:ea typeface="+mn-ea"/>
                <a:cs typeface="+mn-cs"/>
              </a:rPr>
              <a:t>A </a:t>
            </a:r>
            <a:r>
              <a:rPr lang="en-US" sz="1200" b="0" i="0" kern="1200" baseline="0" dirty="0" err="1">
                <a:solidFill>
                  <a:schemeClr val="tx1"/>
                </a:solidFill>
                <a:effectLst/>
                <a:latin typeface="Lucida Console" panose="020B0609040504020204" pitchFamily="49" charset="0"/>
              </a:rPr>
              <a:t>HeadBucket</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request</a:t>
            </a:r>
            <a:r>
              <a:rPr lang="en-US" sz="1200" b="0" i="0" kern="1200" dirty="0">
                <a:solidFill>
                  <a:schemeClr val="tx1"/>
                </a:solidFill>
                <a:effectLst/>
                <a:latin typeface="+mn-lt"/>
                <a:ea typeface="+mn-ea"/>
                <a:cs typeface="+mn-cs"/>
              </a:rPr>
              <a:t> is</a:t>
            </a:r>
            <a:r>
              <a:rPr lang="en-US" sz="1200" b="0" i="0" kern="1200" baseline="0" dirty="0">
                <a:solidFill>
                  <a:schemeClr val="tx1"/>
                </a:solidFill>
                <a:effectLst/>
                <a:latin typeface="+mn-lt"/>
                <a:ea typeface="+mn-ea"/>
                <a:cs typeface="+mn-cs"/>
              </a:rPr>
              <a:t> useful </a:t>
            </a:r>
            <a:r>
              <a:rPr lang="en-US" sz="1200" b="0" i="0" kern="1200" dirty="0">
                <a:solidFill>
                  <a:schemeClr val="tx1"/>
                </a:solidFill>
                <a:effectLst/>
                <a:latin typeface="+mn-lt"/>
                <a:ea typeface="+mn-ea"/>
                <a:cs typeface="+mn-cs"/>
              </a:rPr>
              <a:t>in determining </a:t>
            </a:r>
            <a:r>
              <a:rPr lang="en-US" dirty="0"/>
              <a:t>whether a bucket exists and if you have permission to access it. If the bucket exists and you have permission to access it, the action returns a code </a:t>
            </a:r>
            <a:r>
              <a:rPr lang="en-US" dirty="0">
                <a:latin typeface="Lucida Console" panose="020B0609040504020204" pitchFamily="49" charset="0"/>
              </a:rPr>
              <a:t>200 OK</a:t>
            </a:r>
            <a:r>
              <a:rPr lang="en-US" dirty="0"/>
              <a:t>. If the bucket does not exist or you do not have permission to access it, the HEAD request returns a generic </a:t>
            </a:r>
            <a:r>
              <a:rPr lang="en-US" dirty="0">
                <a:latin typeface="Lucida Console" panose="020B0609040504020204" pitchFamily="49" charset="0"/>
              </a:rPr>
              <a:t>404 Not Found</a:t>
            </a:r>
            <a:r>
              <a:rPr lang="en-US" dirty="0"/>
              <a:t> or </a:t>
            </a:r>
            <a:r>
              <a:rPr lang="en-US" dirty="0">
                <a:latin typeface="Lucida Console" panose="020B0609040504020204" pitchFamily="49" charset="0"/>
              </a:rPr>
              <a:t>403 Forbidden code</a:t>
            </a:r>
            <a:r>
              <a:rPr lang="en-US" dirty="0"/>
              <a:t>. A message body is not included, so you cannot determine the exception beyond these error codes. </a:t>
            </a:r>
          </a:p>
          <a:p>
            <a:endParaRPr lang="en-US" dirty="0"/>
          </a:p>
          <a:p>
            <a:endParaRPr lang="en-US" dirty="0"/>
          </a:p>
          <a:p>
            <a:endParaRPr lang="en-US" dirty="0"/>
          </a:p>
        </p:txBody>
      </p:sp>
    </p:spTree>
    <p:extLst>
      <p:ext uri="{BB962C8B-B14F-4D97-AF65-F5344CB8AC3E}">
        <p14:creationId xmlns:p14="http://schemas.microsoft.com/office/powerpoint/2010/main" val="4263758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Java</a:t>
            </a:r>
            <a:r>
              <a:rPr lang="en-US" baseline="0" dirty="0"/>
              <a:t> code example in which a </a:t>
            </a:r>
            <a:r>
              <a:rPr lang="en-US" baseline="0" dirty="0" err="1">
                <a:latin typeface="Lucida Console" panose="020B0609040504020204" pitchFamily="49" charset="0"/>
              </a:rPr>
              <a:t>HeadBucket</a:t>
            </a:r>
            <a:r>
              <a:rPr lang="en-US" baseline="0" dirty="0"/>
              <a:t> request is made on the specified bucket name. The results of the API call are captured and interpreted. </a:t>
            </a:r>
            <a:endParaRPr lang="en-US" dirty="0"/>
          </a:p>
        </p:txBody>
      </p:sp>
    </p:spTree>
    <p:extLst>
      <p:ext uri="{BB962C8B-B14F-4D97-AF65-F5344CB8AC3E}">
        <p14:creationId xmlns:p14="http://schemas.microsoft.com/office/powerpoint/2010/main" val="2325465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Python code</a:t>
            </a:r>
            <a:r>
              <a:rPr lang="en-US" baseline="0" dirty="0"/>
              <a:t> example in which a </a:t>
            </a:r>
            <a:r>
              <a:rPr lang="en-US" baseline="0" dirty="0" err="1">
                <a:latin typeface="Lucida Console" panose="020B0609040504020204" pitchFamily="49" charset="0"/>
              </a:rPr>
              <a:t>HeadBucket</a:t>
            </a:r>
            <a:r>
              <a:rPr lang="en-US" baseline="0" dirty="0"/>
              <a:t> request is made on the specified bucket name. The results of the API call are captured and interpreted. </a:t>
            </a:r>
            <a:endParaRPr lang="en-US" dirty="0"/>
          </a:p>
        </p:txBody>
      </p:sp>
    </p:spTree>
    <p:extLst>
      <p:ext uri="{BB962C8B-B14F-4D97-AF65-F5344CB8AC3E}">
        <p14:creationId xmlns:p14="http://schemas.microsoft.com/office/powerpoint/2010/main" val="28488351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3.wdp"/></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9.xml"/><Relationship Id="rId4" Type="http://schemas.openxmlformats.org/officeDocument/2006/relationships/image" Target="../media/image9.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5.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9.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9.svg"/></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4.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47.xml"/><Relationship Id="rId4" Type="http://schemas.openxmlformats.org/officeDocument/2006/relationships/image" Target="../media/image3.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48.xml"/><Relationship Id="rId4" Type="http://schemas.openxmlformats.org/officeDocument/2006/relationships/image" Target="../media/image6.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9.xml"/><Relationship Id="rId4" Type="http://schemas.openxmlformats.org/officeDocument/2006/relationships/image" Target="../media/image5.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50.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1.wdp"/></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5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52.xml"/><Relationship Id="rId4" Type="http://schemas.openxmlformats.org/officeDocument/2006/relationships/image" Target="../media/image6.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53.xml"/><Relationship Id="rId4" Type="http://schemas.openxmlformats.org/officeDocument/2006/relationships/image" Target="../media/image6.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54.xml"/><Relationship Id="rId4" Type="http://schemas.openxmlformats.org/officeDocument/2006/relationships/image" Target="../media/image6.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55.xml"/><Relationship Id="rId4" Type="http://schemas.openxmlformats.org/officeDocument/2006/relationships/image" Target="../media/image13.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2.xml"/><Relationship Id="rId1" Type="http://schemas.openxmlformats.org/officeDocument/2006/relationships/tags" Target="../tags/tag56.xml"/><Relationship Id="rId6" Type="http://schemas.openxmlformats.org/officeDocument/2006/relationships/image" Target="../media/image6.svg"/><Relationship Id="rId5" Type="http://schemas.openxmlformats.org/officeDocument/2006/relationships/image" Target="../media/image2.png"/><Relationship Id="rId4" Type="http://schemas.microsoft.com/office/2007/relationships/hdphoto" Target="../media/hdphoto2.wdp"/></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2.xml"/><Relationship Id="rId1" Type="http://schemas.openxmlformats.org/officeDocument/2006/relationships/tags" Target="../tags/tag57.xml"/><Relationship Id="rId6" Type="http://schemas.openxmlformats.org/officeDocument/2006/relationships/image" Target="../media/image6.svg"/><Relationship Id="rId5" Type="http://schemas.openxmlformats.org/officeDocument/2006/relationships/image" Target="../media/image2.png"/><Relationship Id="rId4" Type="http://schemas.microsoft.com/office/2007/relationships/hdphoto" Target="../media/hdphoto4.wdp"/></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8.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9.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0.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9.svg"/></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2.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3.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4.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5.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6.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7.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8.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9.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0.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svg"/></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2.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3.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4.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5.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6.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7.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8.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9.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0.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9.svg"/></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83.xml"/><Relationship Id="rId4" Type="http://schemas.openxmlformats.org/officeDocument/2006/relationships/image" Target="../media/image6.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84.xml"/><Relationship Id="rId4" Type="http://schemas.openxmlformats.org/officeDocument/2006/relationships/image" Target="../media/image6.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85.xml"/><Relationship Id="rId4" Type="http://schemas.openxmlformats.org/officeDocument/2006/relationships/image" Target="../media/image6.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86.xml"/><Relationship Id="rId4" Type="http://schemas.openxmlformats.org/officeDocument/2006/relationships/image" Target="../media/image3.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87.xml"/><Relationship Id="rId4" Type="http://schemas.openxmlformats.org/officeDocument/2006/relationships/image" Target="../media/image3.svg"/></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8.xml"/></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9.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F3DBA0A-EF04-44BD-A704-1C36C47D2821}"/>
              </a:ext>
              <a:ext uri="{C183D7F6-B498-43B3-948B-1728B52AA6E4}">
                <adec:decorative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id="{1636AFF1-562B-467D-8DC1-B38C08FBD4C3}"/>
                </a:ext>
                <a:ext uri="{C183D7F6-B498-43B3-948B-1728B52AA6E4}">
                  <adec:decorative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a16="http://schemas.microsoft.com/office/drawing/2014/main" id="{D7310E2A-808D-407A-87D7-C505B238AAE6}"/>
                </a:ext>
                <a:ext uri="{C183D7F6-B498-43B3-948B-1728B52AA6E4}">
                  <adec:decorative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id="{62D1E38E-9540-4F40-B30D-C4E76EF85FD1}"/>
                </a:ext>
                <a:ext uri="{C183D7F6-B498-43B3-948B-1728B52AA6E4}">
                  <adec:decorative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InstructorLine">
              <a:extLst>
                <a:ext uri="{FF2B5EF4-FFF2-40B4-BE49-F238E27FC236}">
                  <a16:creationId xmlns:a16="http://schemas.microsoft.com/office/drawing/2014/main" id="{D2B179F5-8754-4804-B83A-9F86A1FABFC5}"/>
                </a:ext>
                <a:ext uri="{C183D7F6-B498-43B3-948B-1728B52AA6E4}">
                  <adec:decorative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id="{0C3C1B84-8505-4B24-973C-848AC60399A7}"/>
                </a:ext>
                <a:ext uri="{C183D7F6-B498-43B3-948B-1728B52AA6E4}">
                  <adec:decorative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id="{EE68EF96-08A5-4475-A68D-AF69C928485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dirty="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Enter </a:t>
            </a:r>
            <a:br>
              <a:rPr lang="en-US" dirty="0"/>
            </a:br>
            <a:r>
              <a:rPr lang="en-US" dirty="0"/>
              <a:t>course title</a:t>
            </a:r>
          </a:p>
        </p:txBody>
      </p:sp>
      <p:sp>
        <p:nvSpPr>
          <p:cNvPr id="21" name="Training Begins">
            <a:extLst>
              <a:ext uri="{FF2B5EF4-FFF2-40B4-BE49-F238E27FC236}">
                <a16:creationId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course start time and time zone</a:t>
            </a:r>
          </a:p>
        </p:txBody>
      </p:sp>
      <p:sp>
        <p:nvSpPr>
          <p:cNvPr id="22" name="Instructor Photo">
            <a:extLst>
              <a:ext uri="{FF2B5EF4-FFF2-40B4-BE49-F238E27FC236}">
                <a16:creationId xmlns:a16="http://schemas.microsoft.com/office/drawing/2014/main" id="{1271813C-5B30-4D24-8175-91D870333A95}"/>
              </a:ext>
              <a:ext uri="{C183D7F6-B498-43B3-948B-1728B52AA6E4}">
                <adec:decorative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dirty="0"/>
              <a:t>Instructor photo</a:t>
            </a:r>
          </a:p>
        </p:txBody>
      </p:sp>
      <p:sp>
        <p:nvSpPr>
          <p:cNvPr id="23" name="Instructor title">
            <a:extLst>
              <a:ext uri="{FF2B5EF4-FFF2-40B4-BE49-F238E27FC236}">
                <a16:creationId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instructor name</a:t>
            </a:r>
            <a:br>
              <a:rPr lang="en-US" dirty="0"/>
            </a:br>
            <a:r>
              <a:rPr lang="en-US" dirty="0"/>
              <a:t>Instructor email address</a:t>
            </a:r>
            <a:br>
              <a:rPr lang="en-US" dirty="0"/>
            </a:br>
            <a:r>
              <a:rPr lang="en-US" dirty="0"/>
              <a:t>Instructor title</a:t>
            </a:r>
          </a:p>
        </p:txBody>
      </p:sp>
      <p:sp>
        <p:nvSpPr>
          <p:cNvPr id="24" name="Connection Title">
            <a:extLst>
              <a:ext uri="{FF2B5EF4-FFF2-40B4-BE49-F238E27FC236}">
                <a16:creationId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information for </a:t>
            </a:r>
            <a:r>
              <a:rPr lang="en-US" dirty="0" err="1"/>
              <a:t>eVantage</a:t>
            </a:r>
            <a:r>
              <a:rPr lang="en-US" dirty="0"/>
              <a:t>, QwikLabs, and any other resources the student needs to have loaded</a:t>
            </a:r>
          </a:p>
        </p:txBody>
      </p:sp>
    </p:spTree>
    <p:custDataLst>
      <p:tags r:id="rId1"/>
    </p:custDataLst>
    <p:extLst>
      <p:ext uri="{BB962C8B-B14F-4D97-AF65-F5344CB8AC3E}">
        <p14:creationId xmlns:p14="http://schemas.microsoft.com/office/powerpoint/2010/main" val="1097160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56064E0D-105A-4446-B967-229FA49D135D}"/>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279CDF30-3118-4A2F-93E0-DACD532E91B1}"/>
                </a:ext>
                <a:ext uri="{C183D7F6-B498-43B3-948B-1728B52AA6E4}">
                  <adec:decorative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4E6250DE-D4BC-48A7-942E-7C927E2BAC70}"/>
                </a:ext>
                <a:ext uri="{C183D7F6-B498-43B3-948B-1728B52AA6E4}">
                  <adec:decorative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8" name="Icons">
              <a:extLst>
                <a:ext uri="{FF2B5EF4-FFF2-40B4-BE49-F238E27FC236}">
                  <a16:creationId xmlns:a16="http://schemas.microsoft.com/office/drawing/2014/main" id="{2697E9D6-D133-4E57-BD63-82D9E5002F18}"/>
                </a:ext>
                <a:ext uri="{C183D7F6-B498-43B3-948B-1728B52AA6E4}">
                  <adec:decorative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dirty="0"/>
              <a:t>Thank you text</a:t>
            </a:r>
          </a:p>
        </p:txBody>
      </p:sp>
      <p:sp>
        <p:nvSpPr>
          <p:cNvPr id="7" name="Copyright">
            <a:extLst>
              <a:ext uri="{FF2B5EF4-FFF2-40B4-BE49-F238E27FC236}">
                <a16:creationId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dirty="0">
                <a:solidFill>
                  <a:schemeClr val="bg2"/>
                </a:solidFill>
              </a:rPr>
              <a:t>Corrections, feedback, or other questions? </a:t>
            </a:r>
            <a:br>
              <a:rPr lang="en-US" sz="2300" dirty="0">
                <a:solidFill>
                  <a:schemeClr val="bg2"/>
                </a:solidFill>
              </a:rPr>
            </a:br>
            <a:r>
              <a:rPr lang="en-US" sz="2300" dirty="0">
                <a:solidFill>
                  <a:schemeClr val="bg2"/>
                </a:solidFill>
              </a:rPr>
              <a:t>Contact us at </a:t>
            </a:r>
            <a:r>
              <a:rPr lang="en-US" sz="2300" u="sng" dirty="0">
                <a:solidFill>
                  <a:schemeClr val="bg2"/>
                </a:solidFill>
              </a:rPr>
              <a:t>https://support.aws.amazon.com/#/contacts/aws-training</a:t>
            </a:r>
            <a:r>
              <a:rPr lang="en-US" sz="2300" dirty="0">
                <a:solidFill>
                  <a:schemeClr val="bg2"/>
                </a:solidFill>
              </a:rPr>
              <a:t>. </a:t>
            </a:r>
            <a:br>
              <a:rPr lang="en-US" sz="2300" dirty="0">
                <a:solidFill>
                  <a:schemeClr val="bg2"/>
                </a:solidFill>
              </a:rPr>
            </a:br>
            <a:r>
              <a:rPr lang="en-US" sz="2300" dirty="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92123623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C4FACA1-07DC-44B9-A79C-2B7C9D1B9221}"/>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a16="http://schemas.microsoft.com/office/drawing/2014/main" id="{9BA1593B-ADE5-482C-A193-F57F78F9B860}"/>
                </a:ext>
                <a:ext uri="{C183D7F6-B498-43B3-948B-1728B52AA6E4}">
                  <adec:decorative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a16="http://schemas.microsoft.com/office/drawing/2014/main" id="{A301667F-582A-4041-A2DA-F90362AE9A01}"/>
                </a:ext>
                <a:ext uri="{C183D7F6-B498-43B3-948B-1728B52AA6E4}">
                  <adec:decorative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A99EDB1B-417F-40E6-B075-BDD46EDBA854}"/>
                </a:ext>
                <a:ext uri="{C183D7F6-B498-43B3-948B-1728B52AA6E4}">
                  <adec:decorative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Icons">
              <a:extLst>
                <a:ext uri="{FF2B5EF4-FFF2-40B4-BE49-F238E27FC236}">
                  <a16:creationId xmlns:a16="http://schemas.microsoft.com/office/drawing/2014/main" id="{C128A75B-DB20-42AF-A3FD-12E5F3588AC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dirty="0"/>
              <a:t>“Enter quote here.”</a:t>
            </a:r>
          </a:p>
        </p:txBody>
      </p:sp>
      <p:sp>
        <p:nvSpPr>
          <p:cNvPr id="3" name="Quoted person">
            <a:extLst>
              <a:ext uri="{FF2B5EF4-FFF2-40B4-BE49-F238E27FC236}">
                <a16:creationId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dirty="0"/>
              <a:t>Enter quoted person’s name</a:t>
            </a:r>
          </a:p>
        </p:txBody>
      </p:sp>
    </p:spTree>
    <p:custDataLst>
      <p:tags r:id="rId1"/>
    </p:custDataLst>
    <p:extLst>
      <p:ext uri="{BB962C8B-B14F-4D97-AF65-F5344CB8AC3E}">
        <p14:creationId xmlns:p14="http://schemas.microsoft.com/office/powerpoint/2010/main" val="3014638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dirty="0"/>
              <a:t>Title and content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06413890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dirty="0"/>
              <a:t>Title and code</a:t>
            </a:r>
          </a:p>
        </p:txBody>
      </p:sp>
      <p:sp>
        <p:nvSpPr>
          <p:cNvPr id="7" name="Code">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9" name="Title Border">
            <a:extLst>
              <a:ext uri="{FF2B5EF4-FFF2-40B4-BE49-F238E27FC236}">
                <a16:creationId xmlns:a16="http://schemas.microsoft.com/office/drawing/2014/main" id="{C3AAB48A-4CC9-410B-9FD0-0E32778B6BFF}"/>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1803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93138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dirty="0"/>
              <a:t>Title, header, text, and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2019610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Service Introduction Slide</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E25EBCDC-6C07-4B35-82D5-0AC6628754E6}"/>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a:t>Click icon to add picture</a:t>
            </a:r>
          </a:p>
        </p:txBody>
      </p:sp>
      <p:cxnSp>
        <p:nvCxnSpPr>
          <p:cNvPr id="10" name="Straight Connector 9">
            <a:extLst>
              <a:ext uri="{FF2B5EF4-FFF2-40B4-BE49-F238E27FC236}">
                <a16:creationId xmlns:a16="http://schemas.microsoft.com/office/drawing/2014/main" id="{32C43914-0D84-493F-9BEB-DF30C6FD4C97}"/>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31273845"/>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692535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code columns</a:t>
            </a:r>
          </a:p>
        </p:txBody>
      </p:sp>
      <p:sp>
        <p:nvSpPr>
          <p:cNvPr id="7" name="Code Left">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8" name="Code Right">
            <a:extLst>
              <a:ext uri="{FF2B5EF4-FFF2-40B4-BE49-F238E27FC236}">
                <a16:creationId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9" name="Title Border">
            <a:extLst>
              <a:ext uri="{FF2B5EF4-FFF2-40B4-BE49-F238E27FC236}">
                <a16:creationId xmlns:a16="http://schemas.microsoft.com/office/drawing/2014/main" id="{839B152F-AE78-42AF-B8FB-09C753D41393}"/>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52271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1 header, and 2 text columns</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64291722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CE86FD8-F169-471F-88EA-8FF7FCC5008E}"/>
              </a:ext>
              <a:ext uri="{C183D7F6-B498-43B3-948B-1728B52AA6E4}">
                <adec:decorative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id="{027B77B7-F317-4AA6-A627-75F5AE2E7A5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id="{30CD656D-5337-4244-BA3E-ABD963579911}"/>
                </a:ext>
                <a:ext uri="{C183D7F6-B498-43B3-948B-1728B52AA6E4}">
                  <adec:decorative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id="{66A5F4A5-2CA3-4E34-97C1-74E113BA3D7E}"/>
                </a:ext>
                <a:ext uri="{C183D7F6-B498-43B3-948B-1728B52AA6E4}">
                  <adec:decorative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id="{961F7EBA-6264-4D1A-BA90-2C8A61C69B3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endParaRPr lang="en-US" dirty="0"/>
          </a:p>
        </p:txBody>
      </p:sp>
      <p:sp>
        <p:nvSpPr>
          <p:cNvPr id="3" name="Subtitle">
            <a:extLst>
              <a:ext uri="{FF2B5EF4-FFF2-40B4-BE49-F238E27FC236}">
                <a16:creationId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dirty="0"/>
              <a:t>Type subtitle here</a:t>
            </a:r>
          </a:p>
        </p:txBody>
      </p:sp>
    </p:spTree>
    <p:custDataLst>
      <p:tags r:id="rId1"/>
    </p:custDataLst>
    <p:extLst>
      <p:ext uri="{BB962C8B-B14F-4D97-AF65-F5344CB8AC3E}">
        <p14:creationId xmlns:p14="http://schemas.microsoft.com/office/powerpoint/2010/main" val="1668361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headers,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318912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header, content, and full height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8566184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pictures, 2 headers, and 2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Righ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012127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3 text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Middle">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849E56B7-246D-4386-B8C5-E253AD940C1B}"/>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31775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headers and 3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Right">
            <a:extLst>
              <a:ext uri="{FF2B5EF4-FFF2-40B4-BE49-F238E27FC236}">
                <a16:creationId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4821907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picture3, 3 headers, and 3text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44789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4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Center Lef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Center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0" name="Content Right">
            <a:extLst>
              <a:ext uri="{FF2B5EF4-FFF2-40B4-BE49-F238E27FC236}">
                <a16:creationId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1BFB2E0D-B82D-49CC-9802-AFB8BA6D0938}"/>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467740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headers, and 4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Center Right">
            <a:extLst>
              <a:ext uri="{FF2B5EF4-FFF2-40B4-BE49-F238E27FC236}">
                <a16:creationId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Content Header Right">
            <a:extLst>
              <a:ext uri="{FF2B5EF4-FFF2-40B4-BE49-F238E27FC236}">
                <a16:creationId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616927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4 headers, and 4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26284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4 small pictures, 4 headers, and 4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54287532"/>
      </p:ext>
    </p:extLst>
  </p:cSld>
  <p:clrMapOvr>
    <a:masterClrMapping/>
  </p:clrMapOvr>
  <p:extLst mod="1">
    <p:ext uri="{DCECCB84-F9BA-43D5-87BE-67443E8EF086}">
      <p15:sldGuideLst xmlns:p15="http://schemas.microsoft.com/office/powerpoint/2012/main">
        <p15:guide id="2" orient="horz" pos="10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B3DCE0D-B1BB-4208-8FF4-6B7AC00DC28E}"/>
              </a:ext>
              <a:ext uri="{C183D7F6-B498-43B3-948B-1728B52AA6E4}">
                <adec:decorative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id="{B149FB85-86EE-4435-AFFD-185416ABD0BC}"/>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F802EE88-1736-4DCA-8546-B833E1DC91F1}"/>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1909D555-A83A-43A3-ACF3-38A8D3D654E1}"/>
                </a:ext>
                <a:ext uri="{C183D7F6-B498-43B3-948B-1728B52AA6E4}">
                  <adec:decorative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F4EB4C23-6D3D-4AFD-8C20-ABBDE0E95555}"/>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3" name="Subtitle">
            <a:extLst>
              <a:ext uri="{FF2B5EF4-FFF2-40B4-BE49-F238E27FC236}">
                <a16:creationId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spTree>
    <p:custDataLst>
      <p:tags r:id="rId1"/>
    </p:custDataLst>
    <p:extLst>
      <p:ext uri="{BB962C8B-B14F-4D97-AF65-F5344CB8AC3E}">
        <p14:creationId xmlns:p14="http://schemas.microsoft.com/office/powerpoint/2010/main" val="1220641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and 4 headers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1638149"/>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1 text box, 6 Images, and 6 text boxes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dirty="0"/>
              <a:t>Click icon to add image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618213"/>
      </p:ext>
    </p:extLst>
  </p:cSld>
  <p:clrMapOvr>
    <a:masterClrMapping/>
  </p:clrMapOvr>
  <p:hf hdr="0" ftr="0" dt="0"/>
  <p:extLst mod="1">
    <p:ext uri="{DCECCB84-F9BA-43D5-87BE-67443E8EF086}">
      <p15:sldGuideLst xmlns:p15="http://schemas.microsoft.com/office/powerpoint/2012/main">
        <p15:guide id="2" orient="horz" pos="10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8 pictures, 8 headers, and 8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6" name="Picture 7">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8" name="Content 7">
            <a:extLst>
              <a:ext uri="{FF2B5EF4-FFF2-40B4-BE49-F238E27FC236}">
                <a16:creationId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9" name="Picture 8">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dirty="0"/>
              <a:t>Click icon to add image</a:t>
            </a:r>
          </a:p>
        </p:txBody>
      </p:sp>
      <p:sp>
        <p:nvSpPr>
          <p:cNvPr id="40" name="Content Header 8">
            <a:extLst>
              <a:ext uri="{FF2B5EF4-FFF2-40B4-BE49-F238E27FC236}">
                <a16:creationId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1" name="Content 8">
            <a:extLst>
              <a:ext uri="{FF2B5EF4-FFF2-40B4-BE49-F238E27FC236}">
                <a16:creationId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31300843"/>
      </p:ext>
    </p:extLst>
  </p:cSld>
  <p:clrMapOvr>
    <a:masterClrMapping/>
  </p:clrMapOvr>
  <p:extLst mod="1">
    <p:ext uri="{DCECCB84-F9BA-43D5-87BE-67443E8EF086}">
      <p15:sldGuideLst xmlns:p15="http://schemas.microsoft.com/office/powerpoint/2012/main">
        <p15:guide id="2" orient="horz" pos="10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dirty="0"/>
              <a:t>Title and 8 pictures</a:t>
            </a:r>
          </a:p>
        </p:txBody>
      </p:sp>
      <p:sp>
        <p:nvSpPr>
          <p:cNvPr id="11" name="Picture 1">
            <a:extLst>
              <a:ext uri="{FF2B5EF4-FFF2-40B4-BE49-F238E27FC236}">
                <a16:creationId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61730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layout</a:t>
            </a:r>
          </a:p>
        </p:txBody>
      </p:sp>
      <p:sp>
        <p:nvSpPr>
          <p:cNvPr id="19" name="Title Border">
            <a:extLst>
              <a:ext uri="{FF2B5EF4-FFF2-40B4-BE49-F238E27FC236}">
                <a16:creationId xmlns:a16="http://schemas.microsoft.com/office/drawing/2014/main" id="{5C923B7C-0930-466B-9A4C-4F269F22E021}"/>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972315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blank layout</a:t>
            </a:r>
          </a:p>
        </p:txBody>
      </p:sp>
    </p:spTree>
    <p:custDataLst>
      <p:tags r:id="rId1"/>
    </p:custDataLst>
    <p:extLst>
      <p:ext uri="{BB962C8B-B14F-4D97-AF65-F5344CB8AC3E}">
        <p14:creationId xmlns:p14="http://schemas.microsoft.com/office/powerpoint/2010/main" val="30636064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dirty="0"/>
              <a:t>Architecture layout</a:t>
            </a:r>
          </a:p>
        </p:txBody>
      </p:sp>
    </p:spTree>
    <p:custDataLst>
      <p:tags r:id="rId1"/>
    </p:custDataLst>
    <p:extLst>
      <p:ext uri="{BB962C8B-B14F-4D97-AF65-F5344CB8AC3E}">
        <p14:creationId xmlns:p14="http://schemas.microsoft.com/office/powerpoint/2010/main" val="11707173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dirty="0"/>
              <a:t>Full Image layout</a:t>
            </a:r>
          </a:p>
        </p:txBody>
      </p:sp>
      <p:sp>
        <p:nvSpPr>
          <p:cNvPr id="11" name="Picture">
            <a:extLst>
              <a:ext uri="{FF2B5EF4-FFF2-40B4-BE49-F238E27FC236}">
                <a16:creationId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dirty="0"/>
              <a:t>Click icon to add image</a:t>
            </a:r>
          </a:p>
        </p:txBody>
      </p:sp>
    </p:spTree>
    <p:custDataLst>
      <p:tags r:id="rId1"/>
    </p:custDataLst>
    <p:extLst>
      <p:ext uri="{BB962C8B-B14F-4D97-AF65-F5344CB8AC3E}">
        <p14:creationId xmlns:p14="http://schemas.microsoft.com/office/powerpoint/2010/main" val="1263127036"/>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id="{C6078C7F-2E33-426C-96FF-E7084DD86E7E}"/>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BKG-RT">
              <a:extLst>
                <a:ext uri="{FF2B5EF4-FFF2-40B4-BE49-F238E27FC236}">
                  <a16:creationId xmlns:a16="http://schemas.microsoft.com/office/drawing/2014/main" id="{5D3C4E6B-760F-4EC0-919D-D0EEACF9ACA9}"/>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8" name="AWS Logo">
              <a:extLst>
                <a:ext uri="{FF2B5EF4-FFF2-40B4-BE49-F238E27FC236}">
                  <a16:creationId xmlns:a16="http://schemas.microsoft.com/office/drawing/2014/main" id="{90E6AE4C-E744-4586-850E-BEDD7EE7AB8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dirty="0"/>
              <a:t>Question and Responses</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36260643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id="{BF122BEF-CA51-4B5F-A9D2-5B4722001489}"/>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KG-RT">
              <a:extLst>
                <a:ext uri="{FF2B5EF4-FFF2-40B4-BE49-F238E27FC236}">
                  <a16:creationId xmlns:a16="http://schemas.microsoft.com/office/drawing/2014/main" id="{80E3899F-10AE-440C-9957-5E3536890A76}"/>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6" name="AWS Logo">
              <a:extLst>
                <a:ext uri="{FF2B5EF4-FFF2-40B4-BE49-F238E27FC236}">
                  <a16:creationId xmlns:a16="http://schemas.microsoft.com/office/drawing/2014/main" id="{AFED23B7-B88C-4046-B460-7E08C859BC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3" name="AnswerHeader">
            <a:extLst>
              <a:ext uri="{FF2B5EF4-FFF2-40B4-BE49-F238E27FC236}">
                <a16:creationId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472894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grpSp>
        <p:nvGrpSpPr>
          <p:cNvPr id="12" name="Background">
            <a:extLst>
              <a:ext uri="{FF2B5EF4-FFF2-40B4-BE49-F238E27FC236}">
                <a16:creationId xmlns:a16="http://schemas.microsoft.com/office/drawing/2014/main"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a16="http://schemas.microsoft.com/office/drawing/2014/main" id="{1BDF6026-D674-4E63-8B3A-CBDFE9E787C1}"/>
                </a:ext>
                <a:ext uri="{C183D7F6-B498-43B3-948B-1728B52AA6E4}">
                  <adec:decorative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Top">
              <a:extLst>
                <a:ext uri="{FF2B5EF4-FFF2-40B4-BE49-F238E27FC236}">
                  <a16:creationId xmlns:a16="http://schemas.microsoft.com/office/drawing/2014/main" id="{06BB4668-D264-4030-8700-4F9782A61534}"/>
                </a:ext>
                <a:ext uri="{C183D7F6-B498-43B3-948B-1728B52AA6E4}">
                  <adec:decorative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BKG-RT">
              <a:extLst>
                <a:ext uri="{FF2B5EF4-FFF2-40B4-BE49-F238E27FC236}">
                  <a16:creationId xmlns:a16="http://schemas.microsoft.com/office/drawing/2014/main" id="{8E17F594-599B-4FD9-8BCB-8E1C019CCB44}"/>
                </a:ext>
                <a:ext uri="{C183D7F6-B498-43B3-948B-1728B52AA6E4}">
                  <adec:decorative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7" name="Icons">
              <a:extLst>
                <a:ext uri="{FF2B5EF4-FFF2-40B4-BE49-F238E27FC236}">
                  <a16:creationId xmlns:a16="http://schemas.microsoft.com/office/drawing/2014/main" id="{3826BD34-BA31-4D91-BFD2-6BBD94A51D24}"/>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a16="http://schemas.microsoft.com/office/drawing/2014/main"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pyright">
              <a:extLst>
                <a:ext uri="{FF2B5EF4-FFF2-40B4-BE49-F238E27FC236}">
                  <a16:creationId xmlns:a16="http://schemas.microsoft.com/office/drawing/2014/main"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31679876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id="{1C269943-78A1-4304-AE96-B1F32EC214E6}"/>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AWS Logo">
              <a:extLst>
                <a:ext uri="{FF2B5EF4-FFF2-40B4-BE49-F238E27FC236}">
                  <a16:creationId xmlns:a16="http://schemas.microsoft.com/office/drawing/2014/main" id="{A49D8E1E-772D-46F7-9ACE-C06929884B0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dirty="0"/>
              <a:t>Answer and explanation</a:t>
            </a:r>
          </a:p>
        </p:txBody>
      </p:sp>
      <p:sp>
        <p:nvSpPr>
          <p:cNvPr id="7" name="Question 1">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8" name="Answer Text 1">
            <a:extLst>
              <a:ext uri="{FF2B5EF4-FFF2-40B4-BE49-F238E27FC236}">
                <a16:creationId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2" name="Question 2">
            <a:extLst>
              <a:ext uri="{FF2B5EF4-FFF2-40B4-BE49-F238E27FC236}">
                <a16:creationId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3" name="Answer Text 2">
            <a:extLst>
              <a:ext uri="{FF2B5EF4-FFF2-40B4-BE49-F238E27FC236}">
                <a16:creationId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4" name="Question 3">
            <a:extLst>
              <a:ext uri="{FF2B5EF4-FFF2-40B4-BE49-F238E27FC236}">
                <a16:creationId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6" name="Answer Text 3">
            <a:extLst>
              <a:ext uri="{FF2B5EF4-FFF2-40B4-BE49-F238E27FC236}">
                <a16:creationId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7" name="Question 4">
            <a:extLst>
              <a:ext uri="{FF2B5EF4-FFF2-40B4-BE49-F238E27FC236}">
                <a16:creationId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8" name="Answer Text 4">
            <a:extLst>
              <a:ext uri="{FF2B5EF4-FFF2-40B4-BE49-F238E27FC236}">
                <a16:creationId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344222302"/>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Question and Responses</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390075568"/>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7A68BE18-C9FD-4D64-BD55-20302868F06E}"/>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31622DCA-CB0C-4601-9C65-55CE8CDC7503}"/>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AWS Logo">
              <a:extLst>
                <a:ext uri="{FF2B5EF4-FFF2-40B4-BE49-F238E27FC236}">
                  <a16:creationId xmlns:a16="http://schemas.microsoft.com/office/drawing/2014/main" id="{18A3C304-3B7F-434E-99A7-8B8C386B4EF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Answer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38892894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dirty="0"/>
              <a:t>Title and vertical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7F823AF2-999D-4175-8C01-402CA4924585}"/>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160842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A9006E65-0AC6-4AEC-9676-8B754EE037E9}"/>
              </a:ext>
              <a:ext uri="{C183D7F6-B498-43B3-948B-1728B52AA6E4}">
                <adec:decorative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22889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tx2"/>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F3DBA0A-EF04-44BD-A704-1C36C47D2821}"/>
              </a:ext>
              <a:ext uri="{C183D7F6-B498-43B3-948B-1728B52AA6E4}">
                <adec:decorative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id="{1636AFF1-562B-467D-8DC1-B38C08FBD4C3}"/>
                </a:ext>
                <a:ext uri="{C183D7F6-B498-43B3-948B-1728B52AA6E4}">
                  <adec:decorative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TrainingLine">
              <a:extLst>
                <a:ext uri="{FF2B5EF4-FFF2-40B4-BE49-F238E27FC236}">
                  <a16:creationId xmlns:a16="http://schemas.microsoft.com/office/drawing/2014/main" id="{D7310E2A-808D-407A-87D7-C505B238AAE6}"/>
                </a:ext>
                <a:ext uri="{C183D7F6-B498-43B3-948B-1728B52AA6E4}">
                  <adec:decorative xmlns:adec="http://schemas.microsoft.com/office/drawing/2017/decorative" val="1"/>
                </a:ext>
              </a:extLst>
            </p:cNvPr>
            <p:cNvCxnSpPr>
              <a:cxnSpLocks/>
            </p:cNvCxnSpPr>
            <p:nvPr/>
          </p:nvCxnSpPr>
          <p:spPr>
            <a:xfrm>
              <a:off x="198875" y="4775930"/>
              <a:ext cx="5503926" cy="0"/>
            </a:xfrm>
            <a:prstGeom prst="line">
              <a:avLst/>
            </a:prstGeom>
            <a:ln w="38100">
              <a:solidFill>
                <a:schemeClr val="tx2"/>
              </a:solidFill>
            </a:ln>
          </p:spPr>
          <p:style>
            <a:lnRef idx="3">
              <a:schemeClr val="accent3"/>
            </a:lnRef>
            <a:fillRef idx="0">
              <a:schemeClr val="accent3"/>
            </a:fillRef>
            <a:effectRef idx="2">
              <a:schemeClr val="accent3"/>
            </a:effectRef>
            <a:fontRef idx="minor">
              <a:schemeClr val="tx2"/>
            </a:fontRef>
          </p:style>
        </p:cxnSp>
        <p:sp>
          <p:nvSpPr>
            <p:cNvPr id="84" name="BKG-Photo">
              <a:extLst>
                <a:ext uri="{FF2B5EF4-FFF2-40B4-BE49-F238E27FC236}">
                  <a16:creationId xmlns:a16="http://schemas.microsoft.com/office/drawing/2014/main" id="{62D1E38E-9540-4F40-B30D-C4E76EF85FD1}"/>
                </a:ext>
                <a:ext uri="{C183D7F6-B498-43B3-948B-1728B52AA6E4}">
                  <adec:decorative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InstructorLine">
              <a:extLst>
                <a:ext uri="{FF2B5EF4-FFF2-40B4-BE49-F238E27FC236}">
                  <a16:creationId xmlns:a16="http://schemas.microsoft.com/office/drawing/2014/main" id="{D2B179F5-8754-4804-B83A-9F86A1FABFC5}"/>
                </a:ext>
                <a:ext uri="{C183D7F6-B498-43B3-948B-1728B52AA6E4}">
                  <adec:decorative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2"/>
            </a:fontRef>
          </p:style>
        </p:cxnSp>
        <p:cxnSp>
          <p:nvCxnSpPr>
            <p:cNvPr id="85" name="ConnectLine">
              <a:extLst>
                <a:ext uri="{FF2B5EF4-FFF2-40B4-BE49-F238E27FC236}">
                  <a16:creationId xmlns:a16="http://schemas.microsoft.com/office/drawing/2014/main" id="{0C3C1B84-8505-4B24-973C-848AC60399A7}"/>
                </a:ext>
                <a:ext uri="{C183D7F6-B498-43B3-948B-1728B52AA6E4}">
                  <adec:decorative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2"/>
            </a:fontRef>
          </p:style>
        </p:cxnSp>
        <p:pic>
          <p:nvPicPr>
            <p:cNvPr id="98" name="AWS Logo">
              <a:extLst>
                <a:ext uri="{FF2B5EF4-FFF2-40B4-BE49-F238E27FC236}">
                  <a16:creationId xmlns:a16="http://schemas.microsoft.com/office/drawing/2014/main" id="{EE68EF96-08A5-4475-A68D-AF69C928485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dirty="0">
                <a:solidFill>
                  <a:schemeClr val="tx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tx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Enter </a:t>
            </a:r>
            <a:br>
              <a:rPr lang="en-US" dirty="0"/>
            </a:br>
            <a:r>
              <a:rPr lang="en-US" dirty="0"/>
              <a:t>course title</a:t>
            </a:r>
          </a:p>
        </p:txBody>
      </p:sp>
      <p:sp>
        <p:nvSpPr>
          <p:cNvPr id="21" name="Training Begins">
            <a:extLst>
              <a:ext uri="{FF2B5EF4-FFF2-40B4-BE49-F238E27FC236}">
                <a16:creationId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course start time and time zone</a:t>
            </a:r>
          </a:p>
        </p:txBody>
      </p:sp>
      <p:sp>
        <p:nvSpPr>
          <p:cNvPr id="22" name="Instructor Photo">
            <a:extLst>
              <a:ext uri="{FF2B5EF4-FFF2-40B4-BE49-F238E27FC236}">
                <a16:creationId xmlns:a16="http://schemas.microsoft.com/office/drawing/2014/main" id="{1271813C-5B30-4D24-8175-91D870333A95}"/>
              </a:ext>
              <a:ext uri="{C183D7F6-B498-43B3-948B-1728B52AA6E4}">
                <adec:decorative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tx2"/>
                </a:solidFill>
              </a:defRPr>
            </a:lvl1pPr>
          </a:lstStyle>
          <a:p>
            <a:r>
              <a:rPr lang="en-US" dirty="0"/>
              <a:t>Instructor photo</a:t>
            </a:r>
          </a:p>
        </p:txBody>
      </p:sp>
      <p:sp>
        <p:nvSpPr>
          <p:cNvPr id="23" name="Instructor title">
            <a:extLst>
              <a:ext uri="{FF2B5EF4-FFF2-40B4-BE49-F238E27FC236}">
                <a16:creationId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Enter instructor name</a:t>
            </a:r>
            <a:br>
              <a:rPr lang="en-US" dirty="0"/>
            </a:br>
            <a:r>
              <a:rPr lang="en-US" dirty="0"/>
              <a:t>Instructor email address</a:t>
            </a:r>
            <a:br>
              <a:rPr lang="en-US" dirty="0"/>
            </a:br>
            <a:r>
              <a:rPr lang="en-US" dirty="0"/>
              <a:t>Instructor title</a:t>
            </a:r>
          </a:p>
        </p:txBody>
      </p:sp>
      <p:sp>
        <p:nvSpPr>
          <p:cNvPr id="24" name="Connection Title">
            <a:extLst>
              <a:ext uri="{FF2B5EF4-FFF2-40B4-BE49-F238E27FC236}">
                <a16:creationId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information for </a:t>
            </a:r>
            <a:r>
              <a:rPr lang="en-US" dirty="0" err="1"/>
              <a:t>eVantage</a:t>
            </a:r>
            <a:r>
              <a:rPr lang="en-US" dirty="0"/>
              <a:t>, QwikLabs, and any other resources the student needs to have loaded</a:t>
            </a:r>
          </a:p>
        </p:txBody>
      </p:sp>
    </p:spTree>
    <p:custDataLst>
      <p:tags r:id="rId1"/>
    </p:custDataLst>
    <p:extLst>
      <p:ext uri="{BB962C8B-B14F-4D97-AF65-F5344CB8AC3E}">
        <p14:creationId xmlns:p14="http://schemas.microsoft.com/office/powerpoint/2010/main" val="37663674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CE86FD8-F169-471F-88EA-8FF7FCC5008E}"/>
              </a:ext>
              <a:ext uri="{C183D7F6-B498-43B3-948B-1728B52AA6E4}">
                <adec:decorative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id="{027B77B7-F317-4AA6-A627-75F5AE2E7A5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id="{30CD656D-5337-4244-BA3E-ABD963579911}"/>
                </a:ext>
                <a:ext uri="{C183D7F6-B498-43B3-948B-1728B52AA6E4}">
                  <adec:decorative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id="{66A5F4A5-2CA3-4E34-97C1-74E113BA3D7E}"/>
                </a:ext>
                <a:ext uri="{C183D7F6-B498-43B3-948B-1728B52AA6E4}">
                  <adec:decorative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id="{961F7EBA-6264-4D1A-BA90-2C8A61C69B3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625601" y="551423"/>
              <a:ext cx="1005840" cy="601499"/>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tx2"/>
                </a:solidFill>
              </a:defRPr>
            </a:lvl1pPr>
          </a:lstStyle>
          <a:p>
            <a:r>
              <a:rPr lang="en-US"/>
              <a:t>Click to edit Master title style</a:t>
            </a:r>
            <a:endParaRPr lang="en-US" dirty="0"/>
          </a:p>
        </p:txBody>
      </p:sp>
      <p:sp>
        <p:nvSpPr>
          <p:cNvPr id="3" name="Subtitle">
            <a:extLst>
              <a:ext uri="{FF2B5EF4-FFF2-40B4-BE49-F238E27FC236}">
                <a16:creationId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tx2"/>
                </a:solidFill>
              </a:defRPr>
            </a:lvl1pPr>
          </a:lstStyle>
          <a:p>
            <a:pPr lvl="0"/>
            <a:r>
              <a:rPr lang="en-US" dirty="0"/>
              <a:t>Type subtitle here</a:t>
            </a:r>
          </a:p>
        </p:txBody>
      </p:sp>
    </p:spTree>
    <p:custDataLst>
      <p:tags r:id="rId1"/>
    </p:custDataLst>
    <p:extLst>
      <p:ext uri="{BB962C8B-B14F-4D97-AF65-F5344CB8AC3E}">
        <p14:creationId xmlns:p14="http://schemas.microsoft.com/office/powerpoint/2010/main" val="38367240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tx2"/>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B3DCE0D-B1BB-4208-8FF4-6B7AC00DC28E}"/>
              </a:ext>
              <a:ext uri="{C183D7F6-B498-43B3-948B-1728B52AA6E4}">
                <adec:decorative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id="{B149FB85-86EE-4435-AFFD-185416ABD0BC}"/>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F802EE88-1736-4DCA-8546-B833E1DC91F1}"/>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1909D555-A83A-43A3-ACF3-38A8D3D654E1}"/>
                </a:ext>
                <a:ext uri="{C183D7F6-B498-43B3-948B-1728B52AA6E4}">
                  <adec:decorative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F4EB4C23-6D3D-4AFD-8C20-ABBDE0E95555}"/>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625601" y="551423"/>
              <a:ext cx="1005840" cy="601499"/>
            </a:xfrm>
            <a:prstGeom prst="rect">
              <a:avLst/>
            </a:prstGeom>
          </p:spPr>
        </p:pic>
        <p:sp>
          <p:nvSpPr>
            <p:cNvPr id="10" name="Copyright">
              <a:extLst>
                <a:ext uri="{FF2B5EF4-FFF2-40B4-BE49-F238E27FC236}">
                  <a16:creationId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dirty="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tx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3" name="Subtitle">
            <a:extLst>
              <a:ext uri="{FF2B5EF4-FFF2-40B4-BE49-F238E27FC236}">
                <a16:creationId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spTree>
    <p:custDataLst>
      <p:tags r:id="rId1"/>
    </p:custDataLst>
    <p:extLst>
      <p:ext uri="{BB962C8B-B14F-4D97-AF65-F5344CB8AC3E}">
        <p14:creationId xmlns:p14="http://schemas.microsoft.com/office/powerpoint/2010/main" val="17896038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grpSp>
        <p:nvGrpSpPr>
          <p:cNvPr id="6" name="Background">
            <a:extLst>
              <a:ext uri="{FF2B5EF4-FFF2-40B4-BE49-F238E27FC236}">
                <a16:creationId xmlns:a16="http://schemas.microsoft.com/office/drawing/2014/main" id="{4DBD85A0-8590-476C-AFFD-DA7A08D7266E}"/>
              </a:ext>
            </a:extLst>
          </p:cNvPr>
          <p:cNvGrpSpPr/>
          <p:nvPr/>
        </p:nvGrpSpPr>
        <p:grpSpPr>
          <a:xfrm>
            <a:off x="0" y="-1"/>
            <a:ext cx="12192001" cy="6858001"/>
            <a:chOff x="0" y="-1"/>
            <a:chExt cx="12192001" cy="6858001"/>
          </a:xfrm>
        </p:grpSpPr>
        <p:sp>
          <p:nvSpPr>
            <p:cNvPr id="5" name="BKG-BL">
              <a:extLst>
                <a:ext uri="{FF2B5EF4-FFF2-40B4-BE49-F238E27FC236}">
                  <a16:creationId xmlns:a16="http://schemas.microsoft.com/office/drawing/2014/main" id="{37DDE96D-CC24-4499-AE77-61FEFB8795EF}"/>
                </a:ext>
              </a:extLst>
            </p:cNvPr>
            <p:cNvSpPr/>
            <p:nvPr/>
          </p:nvSpPr>
          <p:spPr>
            <a:xfrm>
              <a:off x="0" y="5917721"/>
              <a:ext cx="736600" cy="9402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EB9F2B64-3214-46CE-B26A-76A33B8A082C}"/>
                </a:ext>
                <a:ext uri="{C183D7F6-B498-43B3-948B-1728B52AA6E4}">
                  <adec:decorative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0FF51441-9768-48B1-AE80-CEAE9A021603}"/>
                </a:ext>
                <a:ext uri="{C183D7F6-B498-43B3-948B-1728B52AA6E4}">
                  <adec:decorative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BKG-RT">
              <a:extLst>
                <a:ext uri="{FF2B5EF4-FFF2-40B4-BE49-F238E27FC236}">
                  <a16:creationId xmlns:a16="http://schemas.microsoft.com/office/drawing/2014/main" id="{697F20B3-5BFF-47DC-AE6A-5F9A8918A682}"/>
                </a:ext>
                <a:ext uri="{C183D7F6-B498-43B3-948B-1728B52AA6E4}">
                  <adec:decorative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8" name="Icons">
              <a:extLst>
                <a:ext uri="{FF2B5EF4-FFF2-40B4-BE49-F238E27FC236}">
                  <a16:creationId xmlns:a16="http://schemas.microsoft.com/office/drawing/2014/main" id="{B4EB8A30-C05D-469F-BB6F-51E2087DD9D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4" name="CopyBackground">
              <a:extLst>
                <a:ext uri="{FF2B5EF4-FFF2-40B4-BE49-F238E27FC236}">
                  <a16:creationId xmlns:a16="http://schemas.microsoft.com/office/drawing/2014/main" id="{F06F3491-7AC4-48E9-9C0B-AAB51F148301}"/>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pyright">
              <a:extLst>
                <a:ext uri="{FF2B5EF4-FFF2-40B4-BE49-F238E27FC236}">
                  <a16:creationId xmlns:a16="http://schemas.microsoft.com/office/drawing/2014/main" id="{5A486F92-5B56-43F0-919B-1CB4CEF78BAE}"/>
                </a:ext>
              </a:extLst>
            </p:cNvPr>
            <p:cNvSpPr txBox="1"/>
            <p:nvPr/>
          </p:nvSpPr>
          <p:spPr>
            <a:xfrm>
              <a:off x="7538162" y="657989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243599" y="6455664"/>
            <a:ext cx="366979" cy="219456"/>
          </a:xfrm>
          <a:prstGeom prst="rect">
            <a:avLst/>
          </a:prstGeom>
        </p:spPr>
      </p:pic>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bg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bg2"/>
                </a:solidFill>
              </a:defRPr>
            </a:lvl1pPr>
            <a:lvl2pPr marL="457200" indent="0">
              <a:buNone/>
              <a:defRPr sz="2000">
                <a:solidFill>
                  <a:schemeClr val="bg2">
                    <a:tint val="75000"/>
                  </a:schemeClr>
                </a:solidFill>
              </a:defRPr>
            </a:lvl2pPr>
            <a:lvl3pPr marL="914400" indent="0">
              <a:buNone/>
              <a:defRPr sz="1800">
                <a:solidFill>
                  <a:schemeClr val="bg2">
                    <a:tint val="75000"/>
                  </a:schemeClr>
                </a:solidFill>
              </a:defRPr>
            </a:lvl3pPr>
            <a:lvl4pPr marL="1371600" indent="0">
              <a:buNone/>
              <a:defRPr sz="1600">
                <a:solidFill>
                  <a:schemeClr val="bg2">
                    <a:tint val="75000"/>
                  </a:schemeClr>
                </a:solidFill>
              </a:defRPr>
            </a:lvl4pPr>
            <a:lvl5pPr marL="1828800" indent="0">
              <a:buNone/>
              <a:defRPr sz="1600">
                <a:solidFill>
                  <a:schemeClr val="bg2">
                    <a:tint val="75000"/>
                  </a:schemeClr>
                </a:solidFill>
              </a:defRPr>
            </a:lvl5pPr>
            <a:lvl6pPr marL="2286000" indent="0">
              <a:buNone/>
              <a:defRPr sz="1600">
                <a:solidFill>
                  <a:schemeClr val="bg2">
                    <a:tint val="75000"/>
                  </a:schemeClr>
                </a:solidFill>
              </a:defRPr>
            </a:lvl6pPr>
            <a:lvl7pPr marL="2743200" indent="0">
              <a:buNone/>
              <a:defRPr sz="1600">
                <a:solidFill>
                  <a:schemeClr val="bg2">
                    <a:tint val="75000"/>
                  </a:schemeClr>
                </a:solidFill>
              </a:defRPr>
            </a:lvl7pPr>
            <a:lvl8pPr marL="3200400" indent="0">
              <a:buNone/>
              <a:defRPr sz="1600">
                <a:solidFill>
                  <a:schemeClr val="bg2">
                    <a:tint val="75000"/>
                  </a:schemeClr>
                </a:solidFill>
              </a:defRPr>
            </a:lvl8pPr>
            <a:lvl9pPr marL="3657600" indent="0">
              <a:buNone/>
              <a:defRPr sz="1600">
                <a:solidFill>
                  <a:schemeClr val="bg2">
                    <a:tint val="75000"/>
                  </a:schemeClr>
                </a:solidFill>
              </a:defRPr>
            </a:lvl9pPr>
          </a:lstStyle>
          <a:p>
            <a:pPr lvl="0"/>
            <a:r>
              <a:rPr lang="en-US" dirty="0"/>
              <a:t>Enter subtitle</a:t>
            </a:r>
          </a:p>
        </p:txBody>
      </p:sp>
    </p:spTree>
    <p:custDataLst>
      <p:tags r:id="rId1"/>
    </p:custDataLst>
    <p:extLst>
      <p:ext uri="{BB962C8B-B14F-4D97-AF65-F5344CB8AC3E}">
        <p14:creationId xmlns:p14="http://schemas.microsoft.com/office/powerpoint/2010/main" val="685189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tx2"/>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D6A50E3-62DD-469F-A4B4-2DC279107EB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id="{165087FF-D0AD-4AD7-B899-B2227A662904}"/>
                </a:ext>
                <a:ext uri="{C183D7F6-B498-43B3-948B-1728B52AA6E4}">
                  <adec:decorative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81DABB71-298F-46E6-9028-558C99DF72DF}"/>
                </a:ext>
                <a:ext uri="{C183D7F6-B498-43B3-948B-1728B52AA6E4}">
                  <adec:decorative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31FFCCD2-46F8-4A8C-9D8D-34F0218F69C7}"/>
                </a:ext>
                <a:ext uri="{C183D7F6-B498-43B3-948B-1728B52AA6E4}">
                  <adec:decorative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7E222A23-E698-4993-93A7-9606CF977314}"/>
                </a:ext>
                <a:ext uri="{C183D7F6-B498-43B3-948B-1728B52AA6E4}">
                  <adec:decorative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5664"/>
              <a:ext cx="366979" cy="219456"/>
            </a:xfrm>
            <a:prstGeom prst="rect">
              <a:avLst/>
            </a:prstGeom>
          </p:spPr>
        </p:pic>
        <p:sp>
          <p:nvSpPr>
            <p:cNvPr id="12" name="Copyright">
              <a:extLst>
                <a:ext uri="{FF2B5EF4-FFF2-40B4-BE49-F238E27FC236}">
                  <a16:creationId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bg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bg2"/>
                </a:solidFill>
              </a:defRPr>
            </a:lvl1pPr>
            <a:lvl2pPr marL="457200" indent="0">
              <a:buNone/>
              <a:defRPr sz="2000">
                <a:solidFill>
                  <a:schemeClr val="bg2">
                    <a:tint val="75000"/>
                  </a:schemeClr>
                </a:solidFill>
              </a:defRPr>
            </a:lvl2pPr>
            <a:lvl3pPr marL="914400" indent="0">
              <a:buNone/>
              <a:defRPr sz="1800">
                <a:solidFill>
                  <a:schemeClr val="bg2">
                    <a:tint val="75000"/>
                  </a:schemeClr>
                </a:solidFill>
              </a:defRPr>
            </a:lvl3pPr>
            <a:lvl4pPr marL="1371600" indent="0">
              <a:buNone/>
              <a:defRPr sz="1600">
                <a:solidFill>
                  <a:schemeClr val="bg2">
                    <a:tint val="75000"/>
                  </a:schemeClr>
                </a:solidFill>
              </a:defRPr>
            </a:lvl4pPr>
            <a:lvl5pPr marL="1828800" indent="0">
              <a:buNone/>
              <a:defRPr sz="1600">
                <a:solidFill>
                  <a:schemeClr val="bg2">
                    <a:tint val="75000"/>
                  </a:schemeClr>
                </a:solidFill>
              </a:defRPr>
            </a:lvl5pPr>
            <a:lvl6pPr marL="2286000" indent="0">
              <a:buNone/>
              <a:defRPr sz="1600">
                <a:solidFill>
                  <a:schemeClr val="bg2">
                    <a:tint val="75000"/>
                  </a:schemeClr>
                </a:solidFill>
              </a:defRPr>
            </a:lvl6pPr>
            <a:lvl7pPr marL="2743200" indent="0">
              <a:buNone/>
              <a:defRPr sz="1600">
                <a:solidFill>
                  <a:schemeClr val="bg2">
                    <a:tint val="75000"/>
                  </a:schemeClr>
                </a:solidFill>
              </a:defRPr>
            </a:lvl7pPr>
            <a:lvl8pPr marL="3200400" indent="0">
              <a:buNone/>
              <a:defRPr sz="1600">
                <a:solidFill>
                  <a:schemeClr val="bg2">
                    <a:tint val="75000"/>
                  </a:schemeClr>
                </a:solidFill>
              </a:defRPr>
            </a:lvl8pPr>
            <a:lvl9pPr marL="3657600" indent="0">
              <a:buNone/>
              <a:defRPr sz="1600">
                <a:solidFill>
                  <a:schemeClr val="bg2">
                    <a:tint val="75000"/>
                  </a:schemeClr>
                </a:solidFill>
              </a:defRPr>
            </a:lvl9pPr>
          </a:lstStyle>
          <a:p>
            <a:pPr lvl="0"/>
            <a:r>
              <a:rPr lang="en-US" dirty="0"/>
              <a:t>Enter subtitle</a:t>
            </a:r>
          </a:p>
        </p:txBody>
      </p:sp>
    </p:spTree>
    <p:custDataLst>
      <p:tags r:id="rId1"/>
    </p:custDataLst>
    <p:extLst>
      <p:ext uri="{BB962C8B-B14F-4D97-AF65-F5344CB8AC3E}">
        <p14:creationId xmlns:p14="http://schemas.microsoft.com/office/powerpoint/2010/main" val="348764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D6A50E3-62DD-469F-A4B4-2DC279107EB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id="{165087FF-D0AD-4AD7-B899-B2227A662904}"/>
                </a:ext>
                <a:ext uri="{C183D7F6-B498-43B3-948B-1728B52AA6E4}">
                  <adec:decorative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81DABB71-298F-46E6-9028-558C99DF72DF}"/>
                </a:ext>
                <a:ext uri="{C183D7F6-B498-43B3-948B-1728B52AA6E4}">
                  <adec:decorative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31FFCCD2-46F8-4A8C-9D8D-34F0218F69C7}"/>
                </a:ext>
                <a:ext uri="{C183D7F6-B498-43B3-948B-1728B52AA6E4}">
                  <adec:decorative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7E222A23-E698-4993-93A7-9606CF977314}"/>
                </a:ext>
                <a:ext uri="{C183D7F6-B498-43B3-948B-1728B52AA6E4}">
                  <adec:decorative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spTree>
    <p:custDataLst>
      <p:tags r:id="rId1"/>
    </p:custDataLst>
    <p:extLst>
      <p:ext uri="{BB962C8B-B14F-4D97-AF65-F5344CB8AC3E}">
        <p14:creationId xmlns:p14="http://schemas.microsoft.com/office/powerpoint/2010/main" val="389894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tx2"/>
        </a:solidFill>
        <a:effectLst/>
      </p:bgPr>
    </p:bg>
    <p:spTree>
      <p:nvGrpSpPr>
        <p:cNvPr id="1" name=""/>
        <p:cNvGrpSpPr/>
        <p:nvPr/>
      </p:nvGrpSpPr>
      <p:grpSpPr>
        <a:xfrm>
          <a:off x="0" y="0"/>
          <a:ext cx="0" cy="0"/>
          <a:chOff x="0" y="0"/>
          <a:chExt cx="0" cy="0"/>
        </a:xfrm>
      </p:grpSpPr>
      <p:grpSp>
        <p:nvGrpSpPr>
          <p:cNvPr id="15" name="Background Images">
            <a:extLst>
              <a:ext uri="{FF2B5EF4-FFF2-40B4-BE49-F238E27FC236}">
                <a16:creationId xmlns:a16="http://schemas.microsoft.com/office/drawing/2014/main" id="{6918CBFF-64C7-4242-9D92-B727A627002B}"/>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6" name="BKG-LT">
              <a:extLst>
                <a:ext uri="{FF2B5EF4-FFF2-40B4-BE49-F238E27FC236}">
                  <a16:creationId xmlns:a16="http://schemas.microsoft.com/office/drawing/2014/main" id="{0D3232D3-0E84-4C38-B158-7F72DA589E7D}"/>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AWS Logo">
              <a:extLst>
                <a:ext uri="{FF2B5EF4-FFF2-40B4-BE49-F238E27FC236}">
                  <a16:creationId xmlns:a16="http://schemas.microsoft.com/office/drawing/2014/main" id="{089261AA-0F14-417C-997A-C178AB3E9EA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55664"/>
              <a:ext cx="366979" cy="219456"/>
            </a:xfrm>
            <a:prstGeom prst="rect">
              <a:avLst/>
            </a:prstGeom>
          </p:spPr>
        </p:pic>
        <p:sp>
          <p:nvSpPr>
            <p:cNvPr id="19" name="Copyright">
              <a:extLst>
                <a:ext uri="{FF2B5EF4-FFF2-40B4-BE49-F238E27FC236}">
                  <a16:creationId xmlns:a16="http://schemas.microsoft.com/office/drawing/2014/main" id="{A85FB089-027A-4A6A-A947-A5A38C6F754D}"/>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tx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tx2"/>
                </a:solidFill>
              </a:defRPr>
            </a:lvl1pPr>
          </a:lstStyle>
          <a:p>
            <a:r>
              <a:rPr lang="en-US" dirty="0"/>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Bef>
                <a:spcPts val="500"/>
              </a:spcBef>
              <a:spcAft>
                <a:spcPts val="600"/>
              </a:spcAft>
              <a:defRPr sz="2800">
                <a:solidFill>
                  <a:schemeClr val="bg2"/>
                </a:solidFill>
              </a:defRPr>
            </a:lvl1pPr>
            <a:lvl2pPr marL="461963" indent="-228600">
              <a:lnSpc>
                <a:spcPct val="100000"/>
              </a:lnSpc>
              <a:spcBef>
                <a:spcPts val="500"/>
              </a:spcBef>
              <a:spcAft>
                <a:spcPts val="600"/>
              </a:spcAft>
              <a:defRPr sz="2400">
                <a:solidFill>
                  <a:schemeClr val="bg2"/>
                </a:solidFill>
              </a:defRPr>
            </a:lvl2pPr>
            <a:lvl3pPr marL="684213" indent="-228600">
              <a:lnSpc>
                <a:spcPct val="100000"/>
              </a:lnSpc>
              <a:spcBef>
                <a:spcPts val="500"/>
              </a:spcBef>
              <a:spcAft>
                <a:spcPts val="600"/>
              </a:spcAft>
              <a:defRPr sz="2000">
                <a:solidFill>
                  <a:schemeClr val="bg2"/>
                </a:solidFill>
              </a:defRPr>
            </a:lvl3pPr>
            <a:lvl4pPr marL="914400" indent="-228600">
              <a:lnSpc>
                <a:spcPct val="100000"/>
              </a:lnSpc>
              <a:spcBef>
                <a:spcPts val="500"/>
              </a:spcBef>
              <a:spcAft>
                <a:spcPts val="600"/>
              </a:spcAft>
              <a:defRPr sz="1800">
                <a:solidFill>
                  <a:schemeClr val="bg2"/>
                </a:solidFill>
              </a:defRPr>
            </a:lvl4pPr>
            <a:lvl5pPr marL="1144588" indent="-228600">
              <a:lnSpc>
                <a:spcPct val="100000"/>
              </a:lnSpc>
              <a:spcBef>
                <a:spcPts val="500"/>
              </a:spcBef>
              <a:spcAft>
                <a:spcPts val="60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247398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tx2"/>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id="{58FFE71C-343D-42C5-8B57-C18401FB38E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id="{38591614-DC4E-4FB2-BCFA-6E11F0E9F323}"/>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WS Logo">
              <a:extLst>
                <a:ext uri="{FF2B5EF4-FFF2-40B4-BE49-F238E27FC236}">
                  <a16:creationId xmlns:a16="http://schemas.microsoft.com/office/drawing/2014/main" id="{BF0EC8F1-A363-4454-AEA6-CCA2EF99BF8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55664"/>
              <a:ext cx="366979" cy="219456"/>
            </a:xfrm>
            <a:prstGeom prst="rect">
              <a:avLst/>
            </a:prstGeom>
          </p:spPr>
        </p:pic>
        <p:sp>
          <p:nvSpPr>
            <p:cNvPr id="13" name="Copyright">
              <a:extLst>
                <a:ext uri="{FF2B5EF4-FFF2-40B4-BE49-F238E27FC236}">
                  <a16:creationId xmlns:a16="http://schemas.microsoft.com/office/drawing/2014/main" id="{A653A447-24D5-4EF4-B358-341AAE88C6C9}"/>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tx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bg2"/>
                </a:solidFill>
              </a:defRPr>
            </a:lvl1pPr>
            <a:lvl2pPr marL="461963" indent="-228600">
              <a:lnSpc>
                <a:spcPct val="100000"/>
              </a:lnSpc>
              <a:spcAft>
                <a:spcPts val="600"/>
              </a:spcAft>
              <a:defRPr sz="2400">
                <a:solidFill>
                  <a:schemeClr val="bg2"/>
                </a:solidFill>
              </a:defRPr>
            </a:lvl2pPr>
            <a:lvl3pPr marL="684213" indent="-228600">
              <a:lnSpc>
                <a:spcPct val="100000"/>
              </a:lnSpc>
              <a:spcAft>
                <a:spcPts val="600"/>
              </a:spcAft>
              <a:defRPr sz="2000">
                <a:solidFill>
                  <a:schemeClr val="bg2"/>
                </a:solidFill>
              </a:defRPr>
            </a:lvl3pPr>
            <a:lvl4pPr marL="914400" indent="-228600">
              <a:lnSpc>
                <a:spcPct val="100000"/>
              </a:lnSpc>
              <a:spcAft>
                <a:spcPts val="600"/>
              </a:spcAft>
              <a:defRPr sz="1800">
                <a:solidFill>
                  <a:schemeClr val="bg2"/>
                </a:solidFill>
              </a:defRPr>
            </a:lvl4pPr>
            <a:lvl5pPr marL="1144588" indent="-228600">
              <a:lnSpc>
                <a:spcPct val="100000"/>
              </a:lnSpc>
              <a:spcAft>
                <a:spcPts val="60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9788814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tx2"/>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id="{37DF70E1-DF63-4C1F-B500-D2286989C4AF}"/>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id="{62AEAF2F-C5EA-4B97-B5A7-736ACAA23F8B}"/>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WS Logo">
              <a:extLst>
                <a:ext uri="{FF2B5EF4-FFF2-40B4-BE49-F238E27FC236}">
                  <a16:creationId xmlns:a16="http://schemas.microsoft.com/office/drawing/2014/main" id="{DAC6100F-B3A1-484D-8A50-BECC6DFAC01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55664"/>
              <a:ext cx="366979" cy="219456"/>
            </a:xfrm>
            <a:prstGeom prst="rect">
              <a:avLst/>
            </a:prstGeom>
          </p:spPr>
        </p:pic>
        <p:sp>
          <p:nvSpPr>
            <p:cNvPr id="14" name="Copyright">
              <a:extLst>
                <a:ext uri="{FF2B5EF4-FFF2-40B4-BE49-F238E27FC236}">
                  <a16:creationId xmlns:a16="http://schemas.microsoft.com/office/drawing/2014/main" id="{6B065E34-C6EE-43BA-BAA5-4765BD7E6905}"/>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tx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8" name="Description">
            <a:extLst>
              <a:ext uri="{FF2B5EF4-FFF2-40B4-BE49-F238E27FC236}">
                <a16:creationId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tx2"/>
                </a:solidFill>
              </a:defRPr>
            </a:lvl1pPr>
          </a:lstStyle>
          <a:p>
            <a:r>
              <a:rPr lang="en-US" sz="2800" dirty="0"/>
              <a:t>Enter description</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bg2"/>
                </a:solidFill>
              </a:defRPr>
            </a:lvl1pPr>
            <a:lvl2pPr marL="461963" indent="-228600">
              <a:lnSpc>
                <a:spcPct val="100000"/>
              </a:lnSpc>
              <a:spcAft>
                <a:spcPts val="600"/>
              </a:spcAft>
              <a:defRPr sz="2400">
                <a:solidFill>
                  <a:schemeClr val="bg2"/>
                </a:solidFill>
              </a:defRPr>
            </a:lvl2pPr>
            <a:lvl3pPr marL="684213" indent="-228600">
              <a:lnSpc>
                <a:spcPct val="100000"/>
              </a:lnSpc>
              <a:spcAft>
                <a:spcPts val="600"/>
              </a:spcAft>
              <a:defRPr sz="2000">
                <a:solidFill>
                  <a:schemeClr val="bg2"/>
                </a:solidFill>
              </a:defRPr>
            </a:lvl3pPr>
            <a:lvl4pPr marL="914400" indent="-228600">
              <a:lnSpc>
                <a:spcPct val="100000"/>
              </a:lnSpc>
              <a:spcAft>
                <a:spcPts val="600"/>
              </a:spcAft>
              <a:defRPr sz="1800">
                <a:solidFill>
                  <a:schemeClr val="bg2"/>
                </a:solidFill>
              </a:defRPr>
            </a:lvl4pPr>
            <a:lvl5pPr marL="1144588" indent="-228600">
              <a:lnSpc>
                <a:spcPct val="100000"/>
              </a:lnSpc>
              <a:spcAft>
                <a:spcPts val="60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4460402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tx2"/>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A3DF3DE-0044-49A0-893D-4AE69524AE45}"/>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80E539AA-5F27-4E27-A2EB-0002A460B024}"/>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0BD8C101-546C-4D96-9A74-D006A704F407}"/>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AEE440B8-B31E-487C-92A7-B1713A372E58}"/>
                </a:ext>
                <a:ext uri="{C183D7F6-B498-43B3-948B-1728B52AA6E4}">
                  <adec:decorative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tx2"/>
                </a:solidFill>
              </a:defRPr>
            </a:lvl1pPr>
          </a:lstStyle>
          <a:p>
            <a:r>
              <a:rPr lang="en-US" dirty="0"/>
              <a:t>Thank you text</a:t>
            </a:r>
          </a:p>
        </p:txBody>
      </p:sp>
      <p:sp>
        <p:nvSpPr>
          <p:cNvPr id="7" name="Content">
            <a:extLst>
              <a:ext uri="{FF2B5EF4-FFF2-40B4-BE49-F238E27FC236}">
                <a16:creationId xmlns:a16="http://schemas.microsoft.com/office/drawing/2014/main" id="{A1EEF87A-AB52-4622-AF5D-6FED9D7569C6}"/>
              </a:ext>
            </a:extLst>
          </p:cNvPr>
          <p:cNvSpPr txBox="1"/>
          <p:nvPr/>
        </p:nvSpPr>
        <p:spPr>
          <a:xfrm>
            <a:off x="2552701" y="5212457"/>
            <a:ext cx="9639298" cy="1015663"/>
          </a:xfrm>
          <a:prstGeom prst="rect">
            <a:avLst/>
          </a:prstGeom>
          <a:noFill/>
        </p:spPr>
        <p:txBody>
          <a:bodyPr wrap="square" rtlCol="0">
            <a:spAutoFit/>
          </a:bodyPr>
          <a:lstStyle/>
          <a:p>
            <a:pPr marL="0" indent="0">
              <a:lnSpc>
                <a:spcPct val="100000"/>
              </a:lnSpc>
              <a:spcBef>
                <a:spcPts val="0"/>
              </a:spcBef>
              <a:spcAft>
                <a:spcPts val="0"/>
              </a:spcAft>
              <a:buClrTx/>
              <a:buSzTx/>
              <a:buFontTx/>
              <a:buNone/>
              <a:tabLst/>
              <a:defRPr/>
            </a:pPr>
            <a:r>
              <a:rPr lang="en-US" sz="2000" dirty="0">
                <a:solidFill>
                  <a:schemeClr val="tx2"/>
                </a:solidFill>
              </a:rPr>
              <a:t>Corrections, feedback, or other questions? </a:t>
            </a:r>
            <a:br>
              <a:rPr lang="en-US" sz="2000" dirty="0">
                <a:solidFill>
                  <a:schemeClr val="tx2"/>
                </a:solidFill>
              </a:rPr>
            </a:br>
            <a:r>
              <a:rPr lang="en-US" sz="2000" dirty="0">
                <a:solidFill>
                  <a:schemeClr val="tx2"/>
                </a:solidFill>
              </a:rPr>
              <a:t>Contact us at </a:t>
            </a:r>
            <a:r>
              <a:rPr lang="en-US" sz="2000" u="sng" dirty="0">
                <a:solidFill>
                  <a:schemeClr val="tx2"/>
                </a:solidFill>
              </a:rPr>
              <a:t>https://support.aws.amazon.com/#/contacts/aws-training</a:t>
            </a:r>
            <a:r>
              <a:rPr lang="en-US" sz="2000" dirty="0">
                <a:solidFill>
                  <a:schemeClr val="tx2"/>
                </a:solidFill>
              </a:rPr>
              <a:t>. </a:t>
            </a:r>
            <a:br>
              <a:rPr lang="en-US" sz="2000" dirty="0">
                <a:solidFill>
                  <a:schemeClr val="tx2"/>
                </a:solidFill>
              </a:rPr>
            </a:br>
            <a:r>
              <a:rPr lang="en-US" sz="2000" dirty="0">
                <a:solidFill>
                  <a:schemeClr val="tx2"/>
                </a:solidFill>
              </a:rPr>
              <a:t>All trademarks are the property of their owners.</a:t>
            </a:r>
          </a:p>
        </p:txBody>
      </p:sp>
    </p:spTree>
    <p:custDataLst>
      <p:tags r:id="rId1"/>
    </p:custDataLst>
    <p:extLst>
      <p:ext uri="{BB962C8B-B14F-4D97-AF65-F5344CB8AC3E}">
        <p14:creationId xmlns:p14="http://schemas.microsoft.com/office/powerpoint/2010/main" val="23544427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tx2"/>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56064E0D-105A-4446-B967-229FA49D135D}"/>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279CDF30-3118-4A2F-93E0-DACD532E91B1}"/>
                </a:ext>
                <a:ext uri="{C183D7F6-B498-43B3-948B-1728B52AA6E4}">
                  <adec:decorative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4E6250DE-D4BC-48A7-942E-7C927E2BAC70}"/>
                </a:ext>
                <a:ext uri="{C183D7F6-B498-43B3-948B-1728B52AA6E4}">
                  <adec:decorative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88" name="Icons">
              <a:extLst>
                <a:ext uri="{FF2B5EF4-FFF2-40B4-BE49-F238E27FC236}">
                  <a16:creationId xmlns:a16="http://schemas.microsoft.com/office/drawing/2014/main" id="{2697E9D6-D133-4E57-BD63-82D9E5002F18}"/>
                </a:ext>
                <a:ext uri="{C183D7F6-B498-43B3-948B-1728B52AA6E4}">
                  <adec:decorative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pyright">
              <a:extLst>
                <a:ext uri="{FF2B5EF4-FFF2-40B4-BE49-F238E27FC236}">
                  <a16:creationId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4"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tx2"/>
                </a:solidFill>
              </a:defRPr>
            </a:lvl1pPr>
          </a:lstStyle>
          <a:p>
            <a:r>
              <a:rPr lang="en-US" dirty="0"/>
              <a:t>Thank you text</a:t>
            </a:r>
          </a:p>
        </p:txBody>
      </p:sp>
      <p:sp>
        <p:nvSpPr>
          <p:cNvPr id="7" name="Copyright">
            <a:extLst>
              <a:ext uri="{FF2B5EF4-FFF2-40B4-BE49-F238E27FC236}">
                <a16:creationId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dirty="0">
                <a:solidFill>
                  <a:schemeClr val="tx2"/>
                </a:solidFill>
              </a:rPr>
              <a:t>Corrections, feedback, or other questions? </a:t>
            </a:r>
            <a:br>
              <a:rPr lang="en-US" sz="2300" dirty="0">
                <a:solidFill>
                  <a:schemeClr val="tx2"/>
                </a:solidFill>
              </a:rPr>
            </a:br>
            <a:r>
              <a:rPr lang="en-US" sz="2300" dirty="0">
                <a:solidFill>
                  <a:schemeClr val="tx2"/>
                </a:solidFill>
              </a:rPr>
              <a:t>Contact us at </a:t>
            </a:r>
            <a:r>
              <a:rPr lang="en-US" sz="2300" u="sng" dirty="0">
                <a:solidFill>
                  <a:schemeClr val="tx2"/>
                </a:solidFill>
              </a:rPr>
              <a:t>https://support.aws.amazon.com/#/contacts/aws-training</a:t>
            </a:r>
            <a:r>
              <a:rPr lang="en-US" sz="2300" dirty="0">
                <a:solidFill>
                  <a:schemeClr val="tx2"/>
                </a:solidFill>
              </a:rPr>
              <a:t>. </a:t>
            </a:r>
            <a:br>
              <a:rPr lang="en-US" sz="2300" dirty="0">
                <a:solidFill>
                  <a:schemeClr val="tx2"/>
                </a:solidFill>
              </a:rPr>
            </a:br>
            <a:r>
              <a:rPr lang="en-US" sz="2300" dirty="0">
                <a:solidFill>
                  <a:schemeClr val="tx2"/>
                </a:solidFill>
              </a:rPr>
              <a:t>All trademarks are the property of their owners.</a:t>
            </a:r>
          </a:p>
        </p:txBody>
      </p:sp>
    </p:spTree>
    <p:custDataLst>
      <p:tags r:id="rId1"/>
    </p:custDataLst>
    <p:extLst>
      <p:ext uri="{BB962C8B-B14F-4D97-AF65-F5344CB8AC3E}">
        <p14:creationId xmlns:p14="http://schemas.microsoft.com/office/powerpoint/2010/main" val="9634909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p:bg>
      <p:bgPr>
        <a:solidFill>
          <a:schemeClr val="tx2"/>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C4FACA1-07DC-44B9-A79C-2B7C9D1B9221}"/>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Back">
              <a:extLst>
                <a:ext uri="{FF2B5EF4-FFF2-40B4-BE49-F238E27FC236}">
                  <a16:creationId xmlns:a16="http://schemas.microsoft.com/office/drawing/2014/main" id="{9BA1593B-ADE5-482C-A193-F57F78F9B860}"/>
                </a:ext>
                <a:ext uri="{C183D7F6-B498-43B3-948B-1728B52AA6E4}">
                  <adec:decorative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6" name="CubeFront">
              <a:extLst>
                <a:ext uri="{FF2B5EF4-FFF2-40B4-BE49-F238E27FC236}">
                  <a16:creationId xmlns:a16="http://schemas.microsoft.com/office/drawing/2014/main" id="{A301667F-582A-4041-A2DA-F90362AE9A01}"/>
                </a:ext>
                <a:ext uri="{C183D7F6-B498-43B3-948B-1728B52AA6E4}">
                  <adec:decorative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Top">
              <a:extLst>
                <a:ext uri="{FF2B5EF4-FFF2-40B4-BE49-F238E27FC236}">
                  <a16:creationId xmlns:a16="http://schemas.microsoft.com/office/drawing/2014/main" id="{A99EDB1B-417F-40E6-B075-BDD46EDBA854}"/>
                </a:ext>
                <a:ext uri="{C183D7F6-B498-43B3-948B-1728B52AA6E4}">
                  <adec:decorative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Icons">
              <a:extLst>
                <a:ext uri="{FF2B5EF4-FFF2-40B4-BE49-F238E27FC236}">
                  <a16:creationId xmlns:a16="http://schemas.microsoft.com/office/drawing/2014/main" id="{C128A75B-DB20-42AF-A3FD-12E5F3588AC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tx2"/>
                </a:solidFill>
              </a:defRPr>
            </a:lvl1pPr>
          </a:lstStyle>
          <a:p>
            <a:r>
              <a:rPr lang="en-US" dirty="0"/>
              <a:t>“Enter quote here.”</a:t>
            </a:r>
          </a:p>
        </p:txBody>
      </p:sp>
      <p:sp>
        <p:nvSpPr>
          <p:cNvPr id="3" name="Quoted person">
            <a:extLst>
              <a:ext uri="{FF2B5EF4-FFF2-40B4-BE49-F238E27FC236}">
                <a16:creationId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tx2"/>
                </a:solidFill>
              </a:defRPr>
            </a:lvl1pPr>
          </a:lstStyle>
          <a:p>
            <a:pPr lvl="0"/>
            <a:r>
              <a:rPr lang="en-US" dirty="0"/>
              <a:t>Enter quoted person’s name</a:t>
            </a:r>
          </a:p>
        </p:txBody>
      </p:sp>
    </p:spTree>
    <p:custDataLst>
      <p:tags r:id="rId1"/>
    </p:custDataLst>
    <p:extLst>
      <p:ext uri="{BB962C8B-B14F-4D97-AF65-F5344CB8AC3E}">
        <p14:creationId xmlns:p14="http://schemas.microsoft.com/office/powerpoint/2010/main" val="39179087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dirty="0"/>
              <a:t>Title and content</a:t>
            </a:r>
          </a:p>
        </p:txBody>
      </p:sp>
      <p:sp>
        <p:nvSpPr>
          <p:cNvPr id="5" name="Content">
            <a:extLst>
              <a:ext uri="{FF2B5EF4-FFF2-40B4-BE49-F238E27FC236}">
                <a16:creationId xmlns:a16="http://schemas.microsoft.com/office/drawing/2014/main" id="{8A73B5A2-5001-4FA4-B113-0F6124F1F6A0}"/>
              </a:ext>
            </a:extLst>
          </p:cNvPr>
          <p:cNvSpPr>
            <a:spLocks noGrp="1"/>
          </p:cNvSpPr>
          <p:nvPr>
            <p:ph type="body" idx="1" hasCustomPrompt="1"/>
          </p:nvPr>
        </p:nvSpPr>
        <p:spPr/>
        <p:txBody>
          <a:bodyPr>
            <a:noAutofit/>
          </a:bodyPr>
          <a:lstStyle>
            <a:lvl1pPr>
              <a:lnSpc>
                <a:spcPct val="100000"/>
              </a:lnSpc>
              <a:spcAft>
                <a:spcPts val="600"/>
              </a:spcAft>
              <a:defRPr sz="2800">
                <a:solidFill>
                  <a:schemeClr val="bg2"/>
                </a:solidFill>
              </a:defRPr>
            </a:lvl1pPr>
            <a:lvl2pPr marL="461963" indent="-228600">
              <a:lnSpc>
                <a:spcPct val="100000"/>
              </a:lnSpc>
              <a:spcAft>
                <a:spcPts val="600"/>
              </a:spcAft>
              <a:defRPr sz="2400">
                <a:solidFill>
                  <a:schemeClr val="bg2"/>
                </a:solidFill>
              </a:defRPr>
            </a:lvl2pPr>
            <a:lvl3pPr marL="684213" indent="-228600">
              <a:lnSpc>
                <a:spcPct val="100000"/>
              </a:lnSpc>
              <a:spcAft>
                <a:spcPts val="600"/>
              </a:spcAft>
              <a:defRPr sz="2000">
                <a:solidFill>
                  <a:schemeClr val="bg2"/>
                </a:solidFill>
              </a:defRPr>
            </a:lvl3pPr>
            <a:lvl4pPr marL="914400" indent="-228600">
              <a:lnSpc>
                <a:spcPct val="100000"/>
              </a:lnSpc>
              <a:spcAft>
                <a:spcPts val="600"/>
              </a:spcAft>
              <a:defRPr sz="1800">
                <a:solidFill>
                  <a:schemeClr val="bg2"/>
                </a:solidFill>
              </a:defRPr>
            </a:lvl4pPr>
            <a:lvl5pPr marL="1144588" indent="-228600">
              <a:lnSpc>
                <a:spcPct val="100000"/>
              </a:lnSpc>
              <a:spcAft>
                <a:spcPts val="60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1065982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dirty="0"/>
              <a:t>Title and code</a:t>
            </a:r>
          </a:p>
        </p:txBody>
      </p:sp>
      <p:sp>
        <p:nvSpPr>
          <p:cNvPr id="7" name="Code">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9" name="Title Border">
            <a:extLst>
              <a:ext uri="{FF2B5EF4-FFF2-40B4-BE49-F238E27FC236}">
                <a16:creationId xmlns:a16="http://schemas.microsoft.com/office/drawing/2014/main" id="{C3AAB48A-4CC9-410B-9FD0-0E32778B6BFF}"/>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0106301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bg2"/>
                </a:solidFill>
              </a:defRPr>
            </a:lvl1pPr>
            <a:lvl2pPr marL="461963" indent="-228600">
              <a:lnSpc>
                <a:spcPct val="100000"/>
              </a:lnSpc>
              <a:spcAft>
                <a:spcPts val="600"/>
              </a:spcAft>
              <a:defRPr sz="2400">
                <a:solidFill>
                  <a:schemeClr val="bg2"/>
                </a:solidFill>
              </a:defRPr>
            </a:lvl2pPr>
            <a:lvl3pPr marL="684213" indent="-228600">
              <a:lnSpc>
                <a:spcPct val="100000"/>
              </a:lnSpc>
              <a:spcAft>
                <a:spcPts val="600"/>
              </a:spcAft>
              <a:defRPr sz="2000">
                <a:solidFill>
                  <a:schemeClr val="bg2"/>
                </a:solidFill>
              </a:defRPr>
            </a:lvl3pPr>
            <a:lvl4pPr marL="914400" indent="-228600">
              <a:lnSpc>
                <a:spcPct val="100000"/>
              </a:lnSpc>
              <a:spcAft>
                <a:spcPts val="600"/>
              </a:spcAft>
              <a:defRPr sz="1800">
                <a:solidFill>
                  <a:schemeClr val="bg2"/>
                </a:solidFill>
              </a:defRPr>
            </a:lvl4pPr>
            <a:lvl5pPr marL="1144588" indent="-228600">
              <a:lnSpc>
                <a:spcPct val="100000"/>
              </a:lnSpc>
              <a:spcAft>
                <a:spcPts val="60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bg2"/>
                </a:solidFill>
              </a:defRPr>
            </a:lvl1pPr>
          </a:lstStyle>
          <a:p>
            <a:r>
              <a:rPr lang="en-US"/>
              <a:t>Click icon to add image</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204024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dirty="0"/>
              <a:t>Title, header, text, and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bg2"/>
                </a:solidFill>
              </a:defRPr>
            </a:lvl1pPr>
            <a:lvl2pPr marL="461963" indent="-228600">
              <a:lnSpc>
                <a:spcPct val="100000"/>
              </a:lnSpc>
              <a:spcAft>
                <a:spcPts val="600"/>
              </a:spcAft>
              <a:defRPr sz="2400">
                <a:solidFill>
                  <a:schemeClr val="bg2"/>
                </a:solidFill>
              </a:defRPr>
            </a:lvl2pPr>
            <a:lvl3pPr marL="684213" indent="-228600">
              <a:lnSpc>
                <a:spcPct val="100000"/>
              </a:lnSpc>
              <a:spcAft>
                <a:spcPts val="600"/>
              </a:spcAft>
              <a:defRPr sz="2000">
                <a:solidFill>
                  <a:schemeClr val="bg2"/>
                </a:solidFill>
              </a:defRPr>
            </a:lvl3pPr>
            <a:lvl4pPr marL="914400" indent="-228600">
              <a:lnSpc>
                <a:spcPct val="100000"/>
              </a:lnSpc>
              <a:spcAft>
                <a:spcPts val="600"/>
              </a:spcAft>
              <a:defRPr sz="1800">
                <a:solidFill>
                  <a:schemeClr val="bg2"/>
                </a:solidFill>
              </a:defRPr>
            </a:lvl4pPr>
            <a:lvl5pPr marL="1144588" indent="-228600">
              <a:lnSpc>
                <a:spcPct val="100000"/>
              </a:lnSpc>
              <a:spcAft>
                <a:spcPts val="60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bg2"/>
                </a:solidFill>
              </a:defRPr>
            </a:lvl1pPr>
          </a:lstStyle>
          <a:p>
            <a:r>
              <a:rPr lang="en-US"/>
              <a:t>Click icon to add image</a:t>
            </a:r>
          </a:p>
        </p:txBody>
      </p:sp>
    </p:spTree>
    <p:custDataLst>
      <p:tags r:id="rId1"/>
    </p:custDataLst>
    <p:extLst>
      <p:ext uri="{BB962C8B-B14F-4D97-AF65-F5344CB8AC3E}">
        <p14:creationId xmlns:p14="http://schemas.microsoft.com/office/powerpoint/2010/main" val="2103580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48DE57BE-35D1-43C9-81E8-26E8A5D23F6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1613684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72176871-DC12-4214-921B-1ACFA5476A7E}"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Service Introduction Slide</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bg2"/>
                </a:solidFill>
              </a:defRPr>
            </a:lvl1pPr>
            <a:lvl2pPr marL="461963" indent="-228600">
              <a:lnSpc>
                <a:spcPct val="100000"/>
              </a:lnSpc>
              <a:spcAft>
                <a:spcPts val="600"/>
              </a:spcAft>
              <a:defRPr sz="2800">
                <a:solidFill>
                  <a:schemeClr val="bg2"/>
                </a:solidFill>
              </a:defRPr>
            </a:lvl2pPr>
            <a:lvl3pPr marL="684213" indent="-228600">
              <a:lnSpc>
                <a:spcPct val="100000"/>
              </a:lnSpc>
              <a:spcAft>
                <a:spcPts val="600"/>
              </a:spcAft>
              <a:defRPr sz="2400">
                <a:solidFill>
                  <a:schemeClr val="bg2"/>
                </a:solidFill>
              </a:defRPr>
            </a:lvl3pPr>
            <a:lvl4pPr marL="914400" indent="-228600">
              <a:lnSpc>
                <a:spcPct val="100000"/>
              </a:lnSpc>
              <a:spcAft>
                <a:spcPts val="600"/>
              </a:spcAft>
              <a:defRPr sz="2000">
                <a:solidFill>
                  <a:schemeClr val="bg2"/>
                </a:solidFill>
              </a:defRPr>
            </a:lvl4pPr>
            <a:lvl5pPr marL="1144588" indent="-228600">
              <a:lnSpc>
                <a:spcPct val="100000"/>
              </a:lnSpc>
              <a:spcAft>
                <a:spcPts val="600"/>
              </a:spcAft>
              <a:defRPr sz="20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E25EBCDC-6C07-4B35-82D5-0AC6628754E6}"/>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a:t>Click icon to add picture</a:t>
            </a:r>
          </a:p>
        </p:txBody>
      </p:sp>
      <p:cxnSp>
        <p:nvCxnSpPr>
          <p:cNvPr id="10" name="Straight Connector 9">
            <a:extLst>
              <a:ext uri="{FF2B5EF4-FFF2-40B4-BE49-F238E27FC236}">
                <a16:creationId xmlns:a16="http://schemas.microsoft.com/office/drawing/2014/main" id="{32C43914-0D84-493F-9BEB-DF30C6FD4C97}"/>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3383581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bg2"/>
                </a:solidFill>
              </a:defRPr>
            </a:lvl1pPr>
            <a:lvl2pPr marL="461963" indent="-228600">
              <a:lnSpc>
                <a:spcPct val="100000"/>
              </a:lnSpc>
              <a:spcAft>
                <a:spcPts val="600"/>
              </a:spcAft>
              <a:defRPr sz="2400">
                <a:solidFill>
                  <a:schemeClr val="bg2"/>
                </a:solidFill>
              </a:defRPr>
            </a:lvl2pPr>
            <a:lvl3pPr marL="684213" indent="-228600">
              <a:lnSpc>
                <a:spcPct val="100000"/>
              </a:lnSpc>
              <a:spcAft>
                <a:spcPts val="600"/>
              </a:spcAft>
              <a:defRPr sz="2000">
                <a:solidFill>
                  <a:schemeClr val="bg2"/>
                </a:solidFill>
              </a:defRPr>
            </a:lvl3pPr>
            <a:lvl4pPr marL="914400" indent="-228600">
              <a:lnSpc>
                <a:spcPct val="100000"/>
              </a:lnSpc>
              <a:spcAft>
                <a:spcPts val="600"/>
              </a:spcAft>
              <a:defRPr sz="1800">
                <a:solidFill>
                  <a:schemeClr val="bg2"/>
                </a:solidFill>
              </a:defRPr>
            </a:lvl4pPr>
            <a:lvl5pPr marL="1144588" indent="-228600">
              <a:lnSpc>
                <a:spcPct val="100000"/>
              </a:lnSpc>
              <a:spcAft>
                <a:spcPts val="60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bg2"/>
                </a:solidFill>
              </a:defRPr>
            </a:lvl1pPr>
            <a:lvl2pPr marL="461963" indent="-228600">
              <a:lnSpc>
                <a:spcPct val="100000"/>
              </a:lnSpc>
              <a:spcAft>
                <a:spcPts val="600"/>
              </a:spcAft>
              <a:defRPr sz="2400">
                <a:solidFill>
                  <a:schemeClr val="bg2"/>
                </a:solidFill>
              </a:defRPr>
            </a:lvl2pPr>
            <a:lvl3pPr marL="684213" indent="-228600">
              <a:lnSpc>
                <a:spcPct val="100000"/>
              </a:lnSpc>
              <a:spcAft>
                <a:spcPts val="600"/>
              </a:spcAft>
              <a:defRPr sz="2000">
                <a:solidFill>
                  <a:schemeClr val="bg2"/>
                </a:solidFill>
              </a:defRPr>
            </a:lvl3pPr>
            <a:lvl4pPr marL="914400" indent="-228600">
              <a:lnSpc>
                <a:spcPct val="100000"/>
              </a:lnSpc>
              <a:spcAft>
                <a:spcPts val="600"/>
              </a:spcAft>
              <a:defRPr sz="1800">
                <a:solidFill>
                  <a:schemeClr val="bg2"/>
                </a:solidFill>
              </a:defRPr>
            </a:lvl4pPr>
            <a:lvl5pPr marL="1144588" indent="-228600">
              <a:lnSpc>
                <a:spcPct val="100000"/>
              </a:lnSpc>
              <a:spcAft>
                <a:spcPts val="60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4893446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code columns</a:t>
            </a:r>
          </a:p>
        </p:txBody>
      </p:sp>
      <p:sp>
        <p:nvSpPr>
          <p:cNvPr id="7" name="Code Left">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8" name="Code Right">
            <a:extLst>
              <a:ext uri="{FF2B5EF4-FFF2-40B4-BE49-F238E27FC236}">
                <a16:creationId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9" name="Title Border">
            <a:extLst>
              <a:ext uri="{FF2B5EF4-FFF2-40B4-BE49-F238E27FC236}">
                <a16:creationId xmlns:a16="http://schemas.microsoft.com/office/drawing/2014/main" id="{839B152F-AE78-42AF-B8FB-09C753D41393}"/>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7611380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and 1 header and 2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bg2"/>
                </a:solidFill>
              </a:defRPr>
            </a:lvl1pPr>
            <a:lvl2pPr marL="461963" indent="-228600">
              <a:lnSpc>
                <a:spcPct val="100000"/>
              </a:lnSpc>
              <a:spcAft>
                <a:spcPts val="600"/>
              </a:spcAft>
              <a:defRPr sz="2400">
                <a:solidFill>
                  <a:schemeClr val="bg2"/>
                </a:solidFill>
              </a:defRPr>
            </a:lvl2pPr>
            <a:lvl3pPr marL="684213" indent="-228600">
              <a:lnSpc>
                <a:spcPct val="100000"/>
              </a:lnSpc>
              <a:spcAft>
                <a:spcPts val="600"/>
              </a:spcAft>
              <a:defRPr sz="2000">
                <a:solidFill>
                  <a:schemeClr val="bg2"/>
                </a:solidFill>
              </a:defRPr>
            </a:lvl3pPr>
            <a:lvl4pPr marL="914400" indent="-228600">
              <a:lnSpc>
                <a:spcPct val="100000"/>
              </a:lnSpc>
              <a:spcAft>
                <a:spcPts val="600"/>
              </a:spcAft>
              <a:defRPr sz="1800">
                <a:solidFill>
                  <a:schemeClr val="bg2"/>
                </a:solidFill>
              </a:defRPr>
            </a:lvl4pPr>
            <a:lvl5pPr marL="1144588" indent="-228600">
              <a:lnSpc>
                <a:spcPct val="100000"/>
              </a:lnSpc>
              <a:spcAft>
                <a:spcPts val="60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bg2"/>
                </a:solidFill>
              </a:defRPr>
            </a:lvl1pPr>
            <a:lvl2pPr marL="461963" indent="-228600">
              <a:lnSpc>
                <a:spcPct val="100000"/>
              </a:lnSpc>
              <a:spcAft>
                <a:spcPts val="600"/>
              </a:spcAft>
              <a:defRPr sz="2400">
                <a:solidFill>
                  <a:schemeClr val="bg2"/>
                </a:solidFill>
              </a:defRPr>
            </a:lvl2pPr>
            <a:lvl3pPr marL="684213" indent="-228600">
              <a:lnSpc>
                <a:spcPct val="100000"/>
              </a:lnSpc>
              <a:spcAft>
                <a:spcPts val="600"/>
              </a:spcAft>
              <a:defRPr sz="2000">
                <a:solidFill>
                  <a:schemeClr val="bg2"/>
                </a:solidFill>
              </a:defRPr>
            </a:lvl3pPr>
            <a:lvl4pPr marL="914400" indent="-228600">
              <a:lnSpc>
                <a:spcPct val="100000"/>
              </a:lnSpc>
              <a:spcAft>
                <a:spcPts val="600"/>
              </a:spcAft>
              <a:defRPr sz="1800">
                <a:solidFill>
                  <a:schemeClr val="bg2"/>
                </a:solidFill>
              </a:defRPr>
            </a:lvl4pPr>
            <a:lvl5pPr marL="1144588" indent="-228600">
              <a:lnSpc>
                <a:spcPct val="100000"/>
              </a:lnSpc>
              <a:spcAft>
                <a:spcPts val="60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0799878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and 2 header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bg2"/>
                </a:solidFill>
              </a:defRPr>
            </a:lvl1pPr>
            <a:lvl2pPr marL="461963" indent="-228600">
              <a:lnSpc>
                <a:spcPct val="100000"/>
              </a:lnSpc>
              <a:spcAft>
                <a:spcPts val="600"/>
              </a:spcAft>
              <a:defRPr sz="2400">
                <a:solidFill>
                  <a:schemeClr val="bg2"/>
                </a:solidFill>
              </a:defRPr>
            </a:lvl2pPr>
            <a:lvl3pPr marL="684213" indent="-228600">
              <a:lnSpc>
                <a:spcPct val="100000"/>
              </a:lnSpc>
              <a:spcAft>
                <a:spcPts val="600"/>
              </a:spcAft>
              <a:defRPr sz="2000">
                <a:solidFill>
                  <a:schemeClr val="bg2"/>
                </a:solidFill>
              </a:defRPr>
            </a:lvl3pPr>
            <a:lvl4pPr marL="914400" indent="-228600">
              <a:lnSpc>
                <a:spcPct val="100000"/>
              </a:lnSpc>
              <a:spcAft>
                <a:spcPts val="600"/>
              </a:spcAft>
              <a:defRPr sz="1800">
                <a:solidFill>
                  <a:schemeClr val="bg2"/>
                </a:solidFill>
              </a:defRPr>
            </a:lvl4pPr>
            <a:lvl5pPr marL="1144588" indent="-228600">
              <a:lnSpc>
                <a:spcPct val="100000"/>
              </a:lnSpc>
              <a:spcAft>
                <a:spcPts val="60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bg2"/>
                </a:solidFill>
              </a:defRPr>
            </a:lvl1pPr>
            <a:lvl2pPr marL="461963" indent="-228600">
              <a:lnSpc>
                <a:spcPct val="100000"/>
              </a:lnSpc>
              <a:spcAft>
                <a:spcPts val="600"/>
              </a:spcAft>
              <a:defRPr sz="2400">
                <a:solidFill>
                  <a:schemeClr val="bg2"/>
                </a:solidFill>
              </a:defRPr>
            </a:lvl2pPr>
            <a:lvl3pPr marL="684213" indent="-228600">
              <a:lnSpc>
                <a:spcPct val="100000"/>
              </a:lnSpc>
              <a:spcAft>
                <a:spcPts val="600"/>
              </a:spcAft>
              <a:defRPr sz="2000">
                <a:solidFill>
                  <a:schemeClr val="bg2"/>
                </a:solidFill>
              </a:defRPr>
            </a:lvl3pPr>
            <a:lvl4pPr marL="914400" indent="-228600">
              <a:lnSpc>
                <a:spcPct val="100000"/>
              </a:lnSpc>
              <a:spcAft>
                <a:spcPts val="600"/>
              </a:spcAft>
              <a:defRPr sz="1800">
                <a:solidFill>
                  <a:schemeClr val="bg2"/>
                </a:solidFill>
              </a:defRPr>
            </a:lvl4pPr>
            <a:lvl5pPr marL="1144588" indent="-228600">
              <a:lnSpc>
                <a:spcPct val="100000"/>
              </a:lnSpc>
              <a:spcAft>
                <a:spcPts val="60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8871498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header, content, and full height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bg2"/>
                </a:solidFill>
              </a:defRPr>
            </a:lvl1pPr>
            <a:lvl2pPr marL="461963" indent="-228600">
              <a:lnSpc>
                <a:spcPct val="100000"/>
              </a:lnSpc>
              <a:spcAft>
                <a:spcPts val="600"/>
              </a:spcAft>
              <a:defRPr sz="2400">
                <a:solidFill>
                  <a:schemeClr val="bg2"/>
                </a:solidFill>
              </a:defRPr>
            </a:lvl2pPr>
            <a:lvl3pPr marL="684213" indent="-228600">
              <a:lnSpc>
                <a:spcPct val="100000"/>
              </a:lnSpc>
              <a:spcAft>
                <a:spcPts val="600"/>
              </a:spcAft>
              <a:defRPr sz="2000">
                <a:solidFill>
                  <a:schemeClr val="bg2"/>
                </a:solidFill>
              </a:defRPr>
            </a:lvl3pPr>
            <a:lvl4pPr marL="914400" indent="-228600">
              <a:lnSpc>
                <a:spcPct val="100000"/>
              </a:lnSpc>
              <a:spcAft>
                <a:spcPts val="600"/>
              </a:spcAft>
              <a:defRPr sz="1800">
                <a:solidFill>
                  <a:schemeClr val="bg2"/>
                </a:solidFill>
              </a:defRPr>
            </a:lvl4pPr>
            <a:lvl5pPr marL="1144588" indent="-228600">
              <a:lnSpc>
                <a:spcPct val="100000"/>
              </a:lnSpc>
              <a:spcAft>
                <a:spcPts val="60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bg2"/>
                </a:solidFill>
              </a:defRPr>
            </a:lvl1pPr>
          </a:lstStyle>
          <a:p>
            <a:r>
              <a:rPr lang="en-US"/>
              <a:t>Click icon to add image</a:t>
            </a:r>
          </a:p>
        </p:txBody>
      </p:sp>
    </p:spTree>
    <p:custDataLst>
      <p:tags r:id="rId1"/>
    </p:custDataLst>
    <p:extLst>
      <p:ext uri="{BB962C8B-B14F-4D97-AF65-F5344CB8AC3E}">
        <p14:creationId xmlns:p14="http://schemas.microsoft.com/office/powerpoint/2010/main" val="12280799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pictures, 2 headers, and 2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bg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bg2"/>
                </a:solidFill>
              </a:defRPr>
            </a:lvl1pPr>
            <a:lvl2pPr marL="461963" indent="-228600">
              <a:lnSpc>
                <a:spcPct val="100000"/>
              </a:lnSpc>
              <a:spcAft>
                <a:spcPts val="600"/>
              </a:spcAft>
              <a:defRPr sz="2000">
                <a:solidFill>
                  <a:schemeClr val="bg2"/>
                </a:solidFill>
              </a:defRPr>
            </a:lvl2pPr>
            <a:lvl3pPr marL="684213" indent="-228600">
              <a:lnSpc>
                <a:spcPct val="100000"/>
              </a:lnSpc>
              <a:spcAft>
                <a:spcPts val="600"/>
              </a:spcAft>
              <a:defRPr sz="1800">
                <a:solidFill>
                  <a:schemeClr val="bg2"/>
                </a:solidFill>
              </a:defRPr>
            </a:lvl3pPr>
            <a:lvl4pPr marL="914400" indent="-228600">
              <a:lnSpc>
                <a:spcPct val="100000"/>
              </a:lnSpc>
              <a:spcAft>
                <a:spcPts val="600"/>
              </a:spcAft>
              <a:defRPr sz="1600">
                <a:solidFill>
                  <a:schemeClr val="bg2"/>
                </a:solidFill>
              </a:defRPr>
            </a:lvl4pPr>
            <a:lvl5pPr marL="1144588" indent="-228600">
              <a:lnSpc>
                <a:spcPct val="100000"/>
              </a:lnSpc>
              <a:spcAft>
                <a:spcPts val="60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Righ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bg2"/>
                </a:solidFill>
              </a:defRPr>
            </a:lvl1pPr>
          </a:lstStyle>
          <a:p>
            <a:r>
              <a:rPr lang="en-US"/>
              <a:t>Click icon to add image</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bg2"/>
                </a:solidFill>
              </a:defRPr>
            </a:lvl1pPr>
            <a:lvl2pPr marL="461963" indent="-228600">
              <a:lnSpc>
                <a:spcPct val="100000"/>
              </a:lnSpc>
              <a:spcAft>
                <a:spcPts val="600"/>
              </a:spcAft>
              <a:defRPr sz="2000">
                <a:solidFill>
                  <a:schemeClr val="bg2"/>
                </a:solidFill>
              </a:defRPr>
            </a:lvl2pPr>
            <a:lvl3pPr marL="684213" indent="-228600">
              <a:lnSpc>
                <a:spcPct val="100000"/>
              </a:lnSpc>
              <a:spcAft>
                <a:spcPts val="600"/>
              </a:spcAft>
              <a:defRPr sz="1800">
                <a:solidFill>
                  <a:schemeClr val="bg2"/>
                </a:solidFill>
              </a:defRPr>
            </a:lvl3pPr>
            <a:lvl4pPr marL="914400" indent="-228600">
              <a:lnSpc>
                <a:spcPct val="100000"/>
              </a:lnSpc>
              <a:spcAft>
                <a:spcPts val="600"/>
              </a:spcAft>
              <a:defRPr sz="1600">
                <a:solidFill>
                  <a:schemeClr val="bg2"/>
                </a:solidFill>
              </a:defRPr>
            </a:lvl4pPr>
            <a:lvl5pPr marL="1144588" indent="-228600">
              <a:lnSpc>
                <a:spcPct val="100000"/>
              </a:lnSpc>
              <a:spcAft>
                <a:spcPts val="60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147938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3 text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0"/>
              </a:spcAft>
              <a:defRPr sz="2800">
                <a:solidFill>
                  <a:schemeClr val="bg2"/>
                </a:solidFill>
              </a:defRPr>
            </a:lvl1pPr>
            <a:lvl2pPr marL="461963" indent="-228600">
              <a:lnSpc>
                <a:spcPct val="100000"/>
              </a:lnSpc>
              <a:spcAft>
                <a:spcPts val="0"/>
              </a:spcAft>
              <a:defRPr sz="2400">
                <a:solidFill>
                  <a:schemeClr val="bg2"/>
                </a:solidFill>
              </a:defRPr>
            </a:lvl2pPr>
            <a:lvl3pPr marL="684213" indent="-228600">
              <a:lnSpc>
                <a:spcPct val="100000"/>
              </a:lnSpc>
              <a:spcAft>
                <a:spcPts val="0"/>
              </a:spcAft>
              <a:defRPr sz="2000">
                <a:solidFill>
                  <a:schemeClr val="bg2"/>
                </a:solidFill>
              </a:defRPr>
            </a:lvl3pPr>
            <a:lvl4pPr marL="914400" indent="-228600">
              <a:lnSpc>
                <a:spcPct val="100000"/>
              </a:lnSpc>
              <a:spcAft>
                <a:spcPts val="0"/>
              </a:spcAft>
              <a:defRPr sz="1800">
                <a:solidFill>
                  <a:schemeClr val="bg2"/>
                </a:solidFill>
              </a:defRPr>
            </a:lvl4pPr>
            <a:lvl5pPr marL="1144588" indent="-228600">
              <a:lnSpc>
                <a:spcPct val="100000"/>
              </a:lnSpc>
              <a:spcAft>
                <a:spcPts val="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Middle">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0"/>
              </a:spcAft>
              <a:defRPr sz="2800">
                <a:solidFill>
                  <a:schemeClr val="bg2"/>
                </a:solidFill>
              </a:defRPr>
            </a:lvl1pPr>
            <a:lvl2pPr marL="461963" indent="-228600">
              <a:lnSpc>
                <a:spcPct val="100000"/>
              </a:lnSpc>
              <a:spcAft>
                <a:spcPts val="0"/>
              </a:spcAft>
              <a:defRPr sz="2400">
                <a:solidFill>
                  <a:schemeClr val="bg2"/>
                </a:solidFill>
              </a:defRPr>
            </a:lvl2pPr>
            <a:lvl3pPr marL="684213" indent="-228600">
              <a:lnSpc>
                <a:spcPct val="100000"/>
              </a:lnSpc>
              <a:spcAft>
                <a:spcPts val="0"/>
              </a:spcAft>
              <a:defRPr sz="2000">
                <a:solidFill>
                  <a:schemeClr val="bg2"/>
                </a:solidFill>
              </a:defRPr>
            </a:lvl3pPr>
            <a:lvl4pPr marL="914400" indent="-228600">
              <a:lnSpc>
                <a:spcPct val="100000"/>
              </a:lnSpc>
              <a:spcAft>
                <a:spcPts val="0"/>
              </a:spcAft>
              <a:defRPr sz="1800">
                <a:solidFill>
                  <a:schemeClr val="bg2"/>
                </a:solidFill>
              </a:defRPr>
            </a:lvl4pPr>
            <a:lvl5pPr marL="1144588" indent="-228600">
              <a:lnSpc>
                <a:spcPct val="100000"/>
              </a:lnSpc>
              <a:spcAft>
                <a:spcPts val="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0"/>
              </a:spcAft>
              <a:defRPr sz="2800">
                <a:solidFill>
                  <a:schemeClr val="bg2"/>
                </a:solidFill>
              </a:defRPr>
            </a:lvl1pPr>
            <a:lvl2pPr marL="461963" indent="-228600">
              <a:lnSpc>
                <a:spcPct val="100000"/>
              </a:lnSpc>
              <a:spcAft>
                <a:spcPts val="0"/>
              </a:spcAft>
              <a:defRPr sz="2400">
                <a:solidFill>
                  <a:schemeClr val="bg2"/>
                </a:solidFill>
              </a:defRPr>
            </a:lvl2pPr>
            <a:lvl3pPr marL="684213" indent="-228600">
              <a:lnSpc>
                <a:spcPct val="100000"/>
              </a:lnSpc>
              <a:spcAft>
                <a:spcPts val="0"/>
              </a:spcAft>
              <a:defRPr sz="2000">
                <a:solidFill>
                  <a:schemeClr val="bg2"/>
                </a:solidFill>
              </a:defRPr>
            </a:lvl3pPr>
            <a:lvl4pPr marL="914400" indent="-228600">
              <a:lnSpc>
                <a:spcPct val="100000"/>
              </a:lnSpc>
              <a:spcAft>
                <a:spcPts val="0"/>
              </a:spcAft>
              <a:defRPr sz="1800">
                <a:solidFill>
                  <a:schemeClr val="bg2"/>
                </a:solidFill>
              </a:defRPr>
            </a:lvl4pPr>
            <a:lvl5pPr marL="1144588" indent="-228600">
              <a:lnSpc>
                <a:spcPct val="100000"/>
              </a:lnSpc>
              <a:spcAft>
                <a:spcPts val="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849E56B7-246D-4386-B8C5-E253AD940C1B}"/>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1494709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headers, and 3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bg2"/>
                </a:solidFill>
              </a:defRPr>
            </a:lvl1pPr>
            <a:lvl2pPr marL="461963" indent="-228600">
              <a:lnSpc>
                <a:spcPct val="100000"/>
              </a:lnSpc>
              <a:spcAft>
                <a:spcPts val="600"/>
              </a:spcAft>
              <a:defRPr sz="2400">
                <a:solidFill>
                  <a:schemeClr val="bg2"/>
                </a:solidFill>
              </a:defRPr>
            </a:lvl2pPr>
            <a:lvl3pPr marL="684213" indent="-228600">
              <a:lnSpc>
                <a:spcPct val="100000"/>
              </a:lnSpc>
              <a:spcAft>
                <a:spcPts val="600"/>
              </a:spcAft>
              <a:defRPr sz="2000">
                <a:solidFill>
                  <a:schemeClr val="bg2"/>
                </a:solidFill>
              </a:defRPr>
            </a:lvl3pPr>
            <a:lvl4pPr marL="914400" indent="-228600">
              <a:lnSpc>
                <a:spcPct val="100000"/>
              </a:lnSpc>
              <a:spcAft>
                <a:spcPts val="600"/>
              </a:spcAft>
              <a:defRPr sz="1800">
                <a:solidFill>
                  <a:schemeClr val="bg2"/>
                </a:solidFill>
              </a:defRPr>
            </a:lvl4pPr>
            <a:lvl5pPr marL="1144588" indent="-228600">
              <a:lnSpc>
                <a:spcPct val="100000"/>
              </a:lnSpc>
              <a:spcAft>
                <a:spcPts val="60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bg2"/>
                </a:solidFill>
              </a:defRPr>
            </a:lvl1pPr>
            <a:lvl2pPr marL="461963" indent="-228600">
              <a:lnSpc>
                <a:spcPct val="100000"/>
              </a:lnSpc>
              <a:spcAft>
                <a:spcPts val="600"/>
              </a:spcAft>
              <a:defRPr sz="2400">
                <a:solidFill>
                  <a:schemeClr val="bg2"/>
                </a:solidFill>
              </a:defRPr>
            </a:lvl2pPr>
            <a:lvl3pPr marL="684213" indent="-228600">
              <a:lnSpc>
                <a:spcPct val="100000"/>
              </a:lnSpc>
              <a:spcAft>
                <a:spcPts val="600"/>
              </a:spcAft>
              <a:defRPr sz="2000">
                <a:solidFill>
                  <a:schemeClr val="bg2"/>
                </a:solidFill>
              </a:defRPr>
            </a:lvl3pPr>
            <a:lvl4pPr marL="914400" indent="-228600">
              <a:lnSpc>
                <a:spcPct val="100000"/>
              </a:lnSpc>
              <a:spcAft>
                <a:spcPts val="600"/>
              </a:spcAft>
              <a:defRPr sz="1800">
                <a:solidFill>
                  <a:schemeClr val="bg2"/>
                </a:solidFill>
              </a:defRPr>
            </a:lvl4pPr>
            <a:lvl5pPr marL="1144588" indent="-228600">
              <a:lnSpc>
                <a:spcPct val="100000"/>
              </a:lnSpc>
              <a:spcAft>
                <a:spcPts val="60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Right">
            <a:extLst>
              <a:ext uri="{FF2B5EF4-FFF2-40B4-BE49-F238E27FC236}">
                <a16:creationId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bg2"/>
                </a:solidFill>
              </a:defRPr>
            </a:lvl1pPr>
            <a:lvl2pPr marL="461963" indent="-228600">
              <a:lnSpc>
                <a:spcPct val="100000"/>
              </a:lnSpc>
              <a:spcAft>
                <a:spcPts val="600"/>
              </a:spcAft>
              <a:defRPr sz="2400">
                <a:solidFill>
                  <a:schemeClr val="bg2"/>
                </a:solidFill>
              </a:defRPr>
            </a:lvl2pPr>
            <a:lvl3pPr marL="684213" indent="-228600">
              <a:lnSpc>
                <a:spcPct val="100000"/>
              </a:lnSpc>
              <a:spcAft>
                <a:spcPts val="600"/>
              </a:spcAft>
              <a:defRPr sz="2000">
                <a:solidFill>
                  <a:schemeClr val="bg2"/>
                </a:solidFill>
              </a:defRPr>
            </a:lvl3pPr>
            <a:lvl4pPr marL="914400" indent="-228600">
              <a:lnSpc>
                <a:spcPct val="100000"/>
              </a:lnSpc>
              <a:spcAft>
                <a:spcPts val="600"/>
              </a:spcAft>
              <a:defRPr sz="1800">
                <a:solidFill>
                  <a:schemeClr val="bg2"/>
                </a:solidFill>
              </a:defRPr>
            </a:lvl4pPr>
            <a:lvl5pPr marL="1144588" indent="-228600">
              <a:lnSpc>
                <a:spcPct val="100000"/>
              </a:lnSpc>
              <a:spcAft>
                <a:spcPts val="600"/>
              </a:spcAft>
              <a:defRPr sz="18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2062577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pictures, 3 headers, and 3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bg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bg2"/>
                </a:solidFill>
              </a:defRPr>
            </a:lvl1pPr>
            <a:lvl2pPr marL="461963" indent="-228600">
              <a:lnSpc>
                <a:spcPct val="100000"/>
              </a:lnSpc>
              <a:spcAft>
                <a:spcPts val="600"/>
              </a:spcAft>
              <a:defRPr sz="2000">
                <a:solidFill>
                  <a:schemeClr val="bg2"/>
                </a:solidFill>
              </a:defRPr>
            </a:lvl2pPr>
            <a:lvl3pPr marL="684213" indent="-228600">
              <a:lnSpc>
                <a:spcPct val="100000"/>
              </a:lnSpc>
              <a:spcAft>
                <a:spcPts val="600"/>
              </a:spcAft>
              <a:defRPr sz="1800">
                <a:solidFill>
                  <a:schemeClr val="bg2"/>
                </a:solidFill>
              </a:defRPr>
            </a:lvl3pPr>
            <a:lvl4pPr marL="914400" indent="-228600">
              <a:lnSpc>
                <a:spcPct val="100000"/>
              </a:lnSpc>
              <a:spcAft>
                <a:spcPts val="600"/>
              </a:spcAft>
              <a:defRPr sz="1600">
                <a:solidFill>
                  <a:schemeClr val="bg2"/>
                </a:solidFill>
              </a:defRPr>
            </a:lvl4pPr>
            <a:lvl5pPr marL="1144588" indent="-228600">
              <a:lnSpc>
                <a:spcPct val="100000"/>
              </a:lnSpc>
              <a:spcAft>
                <a:spcPts val="60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bg2"/>
                </a:solidFill>
              </a:defRPr>
            </a:lvl1pPr>
          </a:lstStyle>
          <a:p>
            <a:r>
              <a:rPr lang="en-US"/>
              <a:t>Click icon to add image</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bg2"/>
                </a:solidFill>
              </a:defRPr>
            </a:lvl1pPr>
            <a:lvl2pPr marL="461963" indent="-228600">
              <a:lnSpc>
                <a:spcPct val="100000"/>
              </a:lnSpc>
              <a:spcAft>
                <a:spcPts val="600"/>
              </a:spcAft>
              <a:defRPr sz="2000">
                <a:solidFill>
                  <a:schemeClr val="bg2"/>
                </a:solidFill>
              </a:defRPr>
            </a:lvl2pPr>
            <a:lvl3pPr marL="684213" indent="-228600">
              <a:lnSpc>
                <a:spcPct val="100000"/>
              </a:lnSpc>
              <a:spcAft>
                <a:spcPts val="600"/>
              </a:spcAft>
              <a:defRPr sz="1800">
                <a:solidFill>
                  <a:schemeClr val="bg2"/>
                </a:solidFill>
              </a:defRPr>
            </a:lvl3pPr>
            <a:lvl4pPr marL="914400" indent="-228600">
              <a:lnSpc>
                <a:spcPct val="100000"/>
              </a:lnSpc>
              <a:spcAft>
                <a:spcPts val="600"/>
              </a:spcAft>
              <a:defRPr sz="1600">
                <a:solidFill>
                  <a:schemeClr val="bg2"/>
                </a:solidFill>
              </a:defRPr>
            </a:lvl4pPr>
            <a:lvl5pPr marL="1144588" indent="-228600">
              <a:lnSpc>
                <a:spcPct val="100000"/>
              </a:lnSpc>
              <a:spcAft>
                <a:spcPts val="60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bg2"/>
                </a:solidFill>
              </a:defRPr>
            </a:lvl1pPr>
          </a:lstStyle>
          <a:p>
            <a:r>
              <a:rPr lang="en-US"/>
              <a:t>Click icon to add image</a:t>
            </a:r>
          </a:p>
        </p:txBody>
      </p:sp>
      <p:sp>
        <p:nvSpPr>
          <p:cNvPr id="5" name="Content Header Right">
            <a:extLst>
              <a:ext uri="{FF2B5EF4-FFF2-40B4-BE49-F238E27FC236}">
                <a16:creationId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bg2"/>
                </a:solidFill>
              </a:defRPr>
            </a:lvl1pPr>
            <a:lvl2pPr marL="461963" indent="-228600">
              <a:lnSpc>
                <a:spcPct val="100000"/>
              </a:lnSpc>
              <a:spcAft>
                <a:spcPts val="600"/>
              </a:spcAft>
              <a:defRPr sz="2000">
                <a:solidFill>
                  <a:schemeClr val="bg2"/>
                </a:solidFill>
              </a:defRPr>
            </a:lvl2pPr>
            <a:lvl3pPr marL="684213" indent="-228600">
              <a:lnSpc>
                <a:spcPct val="100000"/>
              </a:lnSpc>
              <a:spcAft>
                <a:spcPts val="600"/>
              </a:spcAft>
              <a:defRPr sz="1800">
                <a:solidFill>
                  <a:schemeClr val="bg2"/>
                </a:solidFill>
              </a:defRPr>
            </a:lvl3pPr>
            <a:lvl4pPr marL="914400" indent="-228600">
              <a:lnSpc>
                <a:spcPct val="100000"/>
              </a:lnSpc>
              <a:spcAft>
                <a:spcPts val="600"/>
              </a:spcAft>
              <a:defRPr sz="1600">
                <a:solidFill>
                  <a:schemeClr val="bg2"/>
                </a:solidFill>
              </a:defRPr>
            </a:lvl4pPr>
            <a:lvl5pPr marL="1144588" indent="-228600">
              <a:lnSpc>
                <a:spcPct val="100000"/>
              </a:lnSpc>
              <a:spcAft>
                <a:spcPts val="60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08062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id="{EF85A022-A363-4CD9-B810-5976000CBBC0}"/>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id="{2D6722E9-1C81-4073-B0F0-1BD01679C8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WS Logo">
              <a:extLst>
                <a:ext uri="{FF2B5EF4-FFF2-40B4-BE49-F238E27FC236}">
                  <a16:creationId xmlns:a16="http://schemas.microsoft.com/office/drawing/2014/main" id="{E6ABDCA0-5043-47E4-83F1-F456F798534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a16="http://schemas.microsoft.com/office/drawing/2014/main"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6549345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4 text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bg2"/>
                </a:solidFill>
              </a:defRPr>
            </a:lvl1pPr>
            <a:lvl2pPr marL="461963" indent="-228600">
              <a:lnSpc>
                <a:spcPct val="100000"/>
              </a:lnSpc>
              <a:spcAft>
                <a:spcPts val="600"/>
              </a:spcAft>
              <a:defRPr sz="2000">
                <a:solidFill>
                  <a:schemeClr val="bg2"/>
                </a:solidFill>
              </a:defRPr>
            </a:lvl2pPr>
            <a:lvl3pPr marL="684213" indent="-228600">
              <a:lnSpc>
                <a:spcPct val="100000"/>
              </a:lnSpc>
              <a:spcAft>
                <a:spcPts val="600"/>
              </a:spcAft>
              <a:defRPr sz="1800">
                <a:solidFill>
                  <a:schemeClr val="bg2"/>
                </a:solidFill>
              </a:defRPr>
            </a:lvl3pPr>
            <a:lvl4pPr marL="914400" indent="-228600">
              <a:lnSpc>
                <a:spcPct val="100000"/>
              </a:lnSpc>
              <a:spcAft>
                <a:spcPts val="600"/>
              </a:spcAft>
              <a:defRPr sz="1600">
                <a:solidFill>
                  <a:schemeClr val="bg2"/>
                </a:solidFill>
              </a:defRPr>
            </a:lvl4pPr>
            <a:lvl5pPr marL="1144588" indent="-228600">
              <a:lnSpc>
                <a:spcPct val="100000"/>
              </a:lnSpc>
              <a:spcAft>
                <a:spcPts val="60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Center Lef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bg2"/>
                </a:solidFill>
              </a:defRPr>
            </a:lvl1pPr>
            <a:lvl2pPr marL="461963" indent="-228600">
              <a:lnSpc>
                <a:spcPct val="100000"/>
              </a:lnSpc>
              <a:spcAft>
                <a:spcPts val="600"/>
              </a:spcAft>
              <a:defRPr sz="2000">
                <a:solidFill>
                  <a:schemeClr val="bg2"/>
                </a:solidFill>
              </a:defRPr>
            </a:lvl2pPr>
            <a:lvl3pPr marL="684213" indent="-228600">
              <a:lnSpc>
                <a:spcPct val="100000"/>
              </a:lnSpc>
              <a:spcAft>
                <a:spcPts val="600"/>
              </a:spcAft>
              <a:defRPr sz="1800">
                <a:solidFill>
                  <a:schemeClr val="bg2"/>
                </a:solidFill>
              </a:defRPr>
            </a:lvl3pPr>
            <a:lvl4pPr marL="914400" indent="-228600">
              <a:lnSpc>
                <a:spcPct val="100000"/>
              </a:lnSpc>
              <a:spcAft>
                <a:spcPts val="600"/>
              </a:spcAft>
              <a:defRPr sz="1600">
                <a:solidFill>
                  <a:schemeClr val="bg2"/>
                </a:solidFill>
              </a:defRPr>
            </a:lvl4pPr>
            <a:lvl5pPr marL="1144588" indent="-228600">
              <a:lnSpc>
                <a:spcPct val="100000"/>
              </a:lnSpc>
              <a:spcAft>
                <a:spcPts val="60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Center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bg2"/>
                </a:solidFill>
              </a:defRPr>
            </a:lvl1pPr>
            <a:lvl2pPr marL="461963" indent="-228600">
              <a:lnSpc>
                <a:spcPct val="100000"/>
              </a:lnSpc>
              <a:spcAft>
                <a:spcPts val="600"/>
              </a:spcAft>
              <a:defRPr sz="2000">
                <a:solidFill>
                  <a:schemeClr val="bg2"/>
                </a:solidFill>
              </a:defRPr>
            </a:lvl2pPr>
            <a:lvl3pPr marL="684213" indent="-228600">
              <a:lnSpc>
                <a:spcPct val="100000"/>
              </a:lnSpc>
              <a:spcAft>
                <a:spcPts val="600"/>
              </a:spcAft>
              <a:defRPr sz="1800">
                <a:solidFill>
                  <a:schemeClr val="bg2"/>
                </a:solidFill>
              </a:defRPr>
            </a:lvl3pPr>
            <a:lvl4pPr marL="914400" indent="-228600">
              <a:lnSpc>
                <a:spcPct val="100000"/>
              </a:lnSpc>
              <a:spcAft>
                <a:spcPts val="600"/>
              </a:spcAft>
              <a:defRPr sz="1600">
                <a:solidFill>
                  <a:schemeClr val="bg2"/>
                </a:solidFill>
              </a:defRPr>
            </a:lvl4pPr>
            <a:lvl5pPr marL="1144588" indent="-228600">
              <a:lnSpc>
                <a:spcPct val="100000"/>
              </a:lnSpc>
              <a:spcAft>
                <a:spcPts val="60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0" name="Content Right">
            <a:extLst>
              <a:ext uri="{FF2B5EF4-FFF2-40B4-BE49-F238E27FC236}">
                <a16:creationId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bg2"/>
                </a:solidFill>
              </a:defRPr>
            </a:lvl1pPr>
            <a:lvl2pPr marL="461963" indent="-228600">
              <a:lnSpc>
                <a:spcPct val="100000"/>
              </a:lnSpc>
              <a:spcAft>
                <a:spcPts val="600"/>
              </a:spcAft>
              <a:defRPr sz="2000">
                <a:solidFill>
                  <a:schemeClr val="bg2"/>
                </a:solidFill>
              </a:defRPr>
            </a:lvl2pPr>
            <a:lvl3pPr marL="684213" indent="-228600">
              <a:lnSpc>
                <a:spcPct val="100000"/>
              </a:lnSpc>
              <a:spcAft>
                <a:spcPts val="600"/>
              </a:spcAft>
              <a:defRPr sz="1800">
                <a:solidFill>
                  <a:schemeClr val="bg2"/>
                </a:solidFill>
              </a:defRPr>
            </a:lvl3pPr>
            <a:lvl4pPr marL="914400" indent="-228600">
              <a:lnSpc>
                <a:spcPct val="100000"/>
              </a:lnSpc>
              <a:spcAft>
                <a:spcPts val="600"/>
              </a:spcAft>
              <a:defRPr sz="1600">
                <a:solidFill>
                  <a:schemeClr val="bg2"/>
                </a:solidFill>
              </a:defRPr>
            </a:lvl4pPr>
            <a:lvl5pPr marL="1144588" indent="-228600">
              <a:lnSpc>
                <a:spcPct val="100000"/>
              </a:lnSpc>
              <a:spcAft>
                <a:spcPts val="60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1BFB2E0D-B82D-49CC-9802-AFB8BA6D0938}"/>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285673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headers, and 4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bg2"/>
                </a:solidFill>
              </a:defRPr>
            </a:lvl1pPr>
            <a:lvl2pPr marL="461963" indent="-228600">
              <a:lnSpc>
                <a:spcPct val="100000"/>
              </a:lnSpc>
              <a:spcAft>
                <a:spcPts val="600"/>
              </a:spcAft>
              <a:defRPr sz="2000">
                <a:solidFill>
                  <a:schemeClr val="bg2"/>
                </a:solidFill>
              </a:defRPr>
            </a:lvl2pPr>
            <a:lvl3pPr marL="684213" indent="-228600">
              <a:lnSpc>
                <a:spcPct val="100000"/>
              </a:lnSpc>
              <a:spcAft>
                <a:spcPts val="600"/>
              </a:spcAft>
              <a:defRPr sz="1800">
                <a:solidFill>
                  <a:schemeClr val="bg2"/>
                </a:solidFill>
              </a:defRPr>
            </a:lvl3pPr>
            <a:lvl4pPr marL="914400" indent="-228600">
              <a:lnSpc>
                <a:spcPct val="100000"/>
              </a:lnSpc>
              <a:spcAft>
                <a:spcPts val="600"/>
              </a:spcAft>
              <a:defRPr sz="1600">
                <a:solidFill>
                  <a:schemeClr val="bg2"/>
                </a:solidFill>
              </a:defRPr>
            </a:lvl4pPr>
            <a:lvl5pPr marL="1144588" indent="-228600">
              <a:lnSpc>
                <a:spcPct val="100000"/>
              </a:lnSpc>
              <a:spcAft>
                <a:spcPts val="60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bg2"/>
                </a:solidFill>
              </a:defRPr>
            </a:lvl1pPr>
            <a:lvl2pPr marL="461963" indent="-228600">
              <a:lnSpc>
                <a:spcPct val="100000"/>
              </a:lnSpc>
              <a:spcAft>
                <a:spcPts val="600"/>
              </a:spcAft>
              <a:defRPr sz="2000">
                <a:solidFill>
                  <a:schemeClr val="bg2"/>
                </a:solidFill>
              </a:defRPr>
            </a:lvl2pPr>
            <a:lvl3pPr marL="684213" indent="-228600">
              <a:lnSpc>
                <a:spcPct val="100000"/>
              </a:lnSpc>
              <a:spcAft>
                <a:spcPts val="600"/>
              </a:spcAft>
              <a:defRPr sz="1800">
                <a:solidFill>
                  <a:schemeClr val="bg2"/>
                </a:solidFill>
              </a:defRPr>
            </a:lvl3pPr>
            <a:lvl4pPr marL="914400" indent="-228600">
              <a:lnSpc>
                <a:spcPct val="100000"/>
              </a:lnSpc>
              <a:spcAft>
                <a:spcPts val="600"/>
              </a:spcAft>
              <a:defRPr sz="1600">
                <a:solidFill>
                  <a:schemeClr val="bg2"/>
                </a:solidFill>
              </a:defRPr>
            </a:lvl4pPr>
            <a:lvl5pPr marL="1144588" indent="-228600">
              <a:lnSpc>
                <a:spcPct val="100000"/>
              </a:lnSpc>
              <a:spcAft>
                <a:spcPts val="60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Center Right">
            <a:extLst>
              <a:ext uri="{FF2B5EF4-FFF2-40B4-BE49-F238E27FC236}">
                <a16:creationId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bg2"/>
                </a:solidFill>
              </a:defRPr>
            </a:lvl1pPr>
            <a:lvl2pPr marL="461963" indent="-228600">
              <a:lnSpc>
                <a:spcPct val="100000"/>
              </a:lnSpc>
              <a:spcAft>
                <a:spcPts val="600"/>
              </a:spcAft>
              <a:defRPr sz="2000">
                <a:solidFill>
                  <a:schemeClr val="bg2"/>
                </a:solidFill>
              </a:defRPr>
            </a:lvl2pPr>
            <a:lvl3pPr marL="684213" indent="-228600">
              <a:lnSpc>
                <a:spcPct val="100000"/>
              </a:lnSpc>
              <a:spcAft>
                <a:spcPts val="600"/>
              </a:spcAft>
              <a:defRPr sz="1800">
                <a:solidFill>
                  <a:schemeClr val="bg2"/>
                </a:solidFill>
              </a:defRPr>
            </a:lvl3pPr>
            <a:lvl4pPr marL="914400" indent="-228600">
              <a:lnSpc>
                <a:spcPct val="100000"/>
              </a:lnSpc>
              <a:spcAft>
                <a:spcPts val="600"/>
              </a:spcAft>
              <a:defRPr sz="1600">
                <a:solidFill>
                  <a:schemeClr val="bg2"/>
                </a:solidFill>
              </a:defRPr>
            </a:lvl4pPr>
            <a:lvl5pPr marL="1144588" indent="-228600">
              <a:lnSpc>
                <a:spcPct val="100000"/>
              </a:lnSpc>
              <a:spcAft>
                <a:spcPts val="60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Content Header Right">
            <a:extLst>
              <a:ext uri="{FF2B5EF4-FFF2-40B4-BE49-F238E27FC236}">
                <a16:creationId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bg2"/>
                </a:solidFill>
              </a:defRPr>
            </a:lvl1pPr>
            <a:lvl2pPr marL="461963" indent="-228600">
              <a:lnSpc>
                <a:spcPct val="100000"/>
              </a:lnSpc>
              <a:spcAft>
                <a:spcPts val="600"/>
              </a:spcAft>
              <a:defRPr sz="2000">
                <a:solidFill>
                  <a:schemeClr val="bg2"/>
                </a:solidFill>
              </a:defRPr>
            </a:lvl2pPr>
            <a:lvl3pPr marL="684213" indent="-228600">
              <a:lnSpc>
                <a:spcPct val="100000"/>
              </a:lnSpc>
              <a:spcAft>
                <a:spcPts val="600"/>
              </a:spcAft>
              <a:defRPr sz="1800">
                <a:solidFill>
                  <a:schemeClr val="bg2"/>
                </a:solidFill>
              </a:defRPr>
            </a:lvl3pPr>
            <a:lvl4pPr marL="914400" indent="-228600">
              <a:lnSpc>
                <a:spcPct val="100000"/>
              </a:lnSpc>
              <a:spcAft>
                <a:spcPts val="600"/>
              </a:spcAft>
              <a:defRPr sz="1600">
                <a:solidFill>
                  <a:schemeClr val="bg2"/>
                </a:solidFill>
              </a:defRPr>
            </a:lvl4pPr>
            <a:lvl5pPr marL="1144588" indent="-228600">
              <a:lnSpc>
                <a:spcPct val="100000"/>
              </a:lnSpc>
              <a:spcAft>
                <a:spcPts val="60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3132743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4 small pictures, 4 headers, and 4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bg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400">
                <a:solidFill>
                  <a:schemeClr val="bg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bg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400">
                <a:solidFill>
                  <a:schemeClr val="bg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bg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400">
                <a:solidFill>
                  <a:schemeClr val="bg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bg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400">
                <a:solidFill>
                  <a:schemeClr val="bg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01408694"/>
      </p:ext>
    </p:extLst>
  </p:cSld>
  <p:clrMapOvr>
    <a:masterClrMapping/>
  </p:clrMapOvr>
  <p:extLst mod="1">
    <p:ext uri="{DCECCB84-F9BA-43D5-87BE-67443E8EF086}">
      <p15:sldGuideLst xmlns:p15="http://schemas.microsoft.com/office/powerpoint/2012/main">
        <p15:guide id="2" orient="horz" pos="108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4 headers, and 4 text fields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bg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400">
                <a:solidFill>
                  <a:schemeClr val="bg2"/>
                </a:solidFill>
              </a:defRPr>
            </a:lvl1pPr>
          </a:lstStyle>
          <a:p>
            <a:pPr lvl="0"/>
            <a:r>
              <a:rPr lang="en-US" dirty="0"/>
              <a:t>Enter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bg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400">
                <a:solidFill>
                  <a:schemeClr val="bg2"/>
                </a:solidFill>
              </a:defRPr>
            </a:lvl1pPr>
          </a:lstStyle>
          <a:p>
            <a:pPr lvl="0"/>
            <a:r>
              <a:rPr lang="en-US" dirty="0"/>
              <a:t>Enter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bg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400">
                <a:solidFill>
                  <a:schemeClr val="bg2"/>
                </a:solidFill>
              </a:defRPr>
            </a:lvl1pPr>
          </a:lstStyle>
          <a:p>
            <a:pPr lvl="0"/>
            <a:r>
              <a:rPr lang="en-US" dirty="0"/>
              <a:t>Enter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bg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tx2"/>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400">
                <a:solidFill>
                  <a:schemeClr val="bg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54867446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text box, 6 Pictures, and 6 Text Boxes">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1 text box, 6 Images, and 6 text boxes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bg2"/>
                </a:solidFill>
              </a:defRPr>
            </a:lvl1pPr>
          </a:lstStyle>
          <a:p>
            <a:r>
              <a:rPr lang="en-US" dirty="0"/>
              <a:t>Click icon to add image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bg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bg2"/>
                </a:solidFill>
              </a:defRPr>
            </a:lvl1pPr>
          </a:lstStyle>
          <a:p>
            <a:r>
              <a:rPr lang="en-US"/>
              <a:t>Click icon to add image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bg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bg2"/>
                </a:solidFill>
              </a:defRPr>
            </a:lvl1pPr>
          </a:lstStyle>
          <a:p>
            <a:r>
              <a:rPr lang="en-US"/>
              <a:t>Click icon to add image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bg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bg2"/>
                </a:solidFill>
              </a:defRPr>
            </a:lvl1pPr>
          </a:lstStyle>
          <a:p>
            <a:r>
              <a:rPr lang="en-US"/>
              <a:t>Click icon to add image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bg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bg2"/>
                </a:solidFill>
              </a:defRPr>
            </a:lvl1pPr>
          </a:lstStyle>
          <a:p>
            <a:r>
              <a:rPr lang="en-US"/>
              <a:t>Click icon to add image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bg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bg2"/>
                </a:solidFill>
              </a:defRPr>
            </a:lvl1pPr>
          </a:lstStyle>
          <a:p>
            <a:r>
              <a:rPr lang="en-US"/>
              <a:t>Click icon to add image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bg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Tree>
    <p:custDataLst>
      <p:tags r:id="rId1"/>
    </p:custDataLst>
    <p:extLst>
      <p:ext uri="{BB962C8B-B14F-4D97-AF65-F5344CB8AC3E}">
        <p14:creationId xmlns:p14="http://schemas.microsoft.com/office/powerpoint/2010/main" val="2254854732"/>
      </p:ext>
    </p:extLst>
  </p:cSld>
  <p:clrMapOvr>
    <a:masterClrMapping/>
  </p:clrMapOvr>
  <p:extLst mod="1">
    <p:ext uri="{DCECCB84-F9BA-43D5-87BE-67443E8EF086}">
      <p15:sldGuideLst xmlns:p15="http://schemas.microsoft.com/office/powerpoint/2012/main">
        <p15:guide id="2" orient="horz" pos="10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8 Small Pictures, 8 Headers, and 8 Text Columns">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8 pictures, 8 headers, and 8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bg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bg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bg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bg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bg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bg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bg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bg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bg2"/>
                </a:solidFill>
              </a:defRPr>
            </a:lvl1pPr>
          </a:lstStyle>
          <a:p>
            <a:r>
              <a:rPr lang="en-US"/>
              <a:t>Click icon to add image</a:t>
            </a:r>
          </a:p>
        </p:txBody>
      </p:sp>
      <p:sp>
        <p:nvSpPr>
          <p:cNvPr id="31" name="Content Header 5">
            <a:extLst>
              <a:ext uri="{FF2B5EF4-FFF2-40B4-BE49-F238E27FC236}">
                <a16:creationId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bg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bg2"/>
                </a:solidFill>
              </a:defRPr>
            </a:lvl1pPr>
          </a:lstStyle>
          <a:p>
            <a:r>
              <a:rPr lang="en-US"/>
              <a:t>Click icon to add image</a:t>
            </a:r>
          </a:p>
        </p:txBody>
      </p:sp>
      <p:sp>
        <p:nvSpPr>
          <p:cNvPr id="34" name="Content Header 6">
            <a:extLst>
              <a:ext uri="{FF2B5EF4-FFF2-40B4-BE49-F238E27FC236}">
                <a16:creationId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bg2"/>
                </a:solidFill>
              </a:defRPr>
            </a:lvl1pPr>
          </a:lstStyle>
          <a:p>
            <a:pPr lvl="0"/>
            <a:r>
              <a:rPr lang="en-US" dirty="0"/>
              <a:t>Enter text</a:t>
            </a:r>
          </a:p>
        </p:txBody>
      </p:sp>
      <p:sp>
        <p:nvSpPr>
          <p:cNvPr id="36" name="Picture 7">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bg2"/>
                </a:solidFill>
              </a:defRPr>
            </a:lvl1pPr>
          </a:lstStyle>
          <a:p>
            <a:r>
              <a:rPr lang="en-US"/>
              <a:t>Click icon to add image</a:t>
            </a:r>
          </a:p>
        </p:txBody>
      </p:sp>
      <p:sp>
        <p:nvSpPr>
          <p:cNvPr id="37" name="Content Header 7">
            <a:extLst>
              <a:ext uri="{FF2B5EF4-FFF2-40B4-BE49-F238E27FC236}">
                <a16:creationId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8" name="Content 7">
            <a:extLst>
              <a:ext uri="{FF2B5EF4-FFF2-40B4-BE49-F238E27FC236}">
                <a16:creationId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bg2"/>
                </a:solidFill>
              </a:defRPr>
            </a:lvl1pPr>
          </a:lstStyle>
          <a:p>
            <a:pPr lvl="0"/>
            <a:r>
              <a:rPr lang="en-US" dirty="0"/>
              <a:t>Enter text</a:t>
            </a:r>
          </a:p>
        </p:txBody>
      </p:sp>
      <p:sp>
        <p:nvSpPr>
          <p:cNvPr id="39" name="Picture 8">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bg2"/>
                </a:solidFill>
              </a:defRPr>
            </a:lvl1pPr>
          </a:lstStyle>
          <a:p>
            <a:r>
              <a:rPr lang="en-US"/>
              <a:t>Click icon to add image</a:t>
            </a:r>
          </a:p>
        </p:txBody>
      </p:sp>
      <p:sp>
        <p:nvSpPr>
          <p:cNvPr id="40" name="Content Header 8">
            <a:extLst>
              <a:ext uri="{FF2B5EF4-FFF2-40B4-BE49-F238E27FC236}">
                <a16:creationId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tx2"/>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1" name="Content 8">
            <a:extLst>
              <a:ext uri="{FF2B5EF4-FFF2-40B4-BE49-F238E27FC236}">
                <a16:creationId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bg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23462414"/>
      </p:ext>
    </p:extLst>
  </p:cSld>
  <p:clrMapOvr>
    <a:masterClrMapping/>
  </p:clrMapOvr>
  <p:extLst mod="1">
    <p:ext uri="{DCECCB84-F9BA-43D5-87BE-67443E8EF086}">
      <p15:sldGuideLst xmlns:p15="http://schemas.microsoft.com/office/powerpoint/2012/main">
        <p15:guide id="2" orient="horz" pos="10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Gallery">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dirty="0"/>
              <a:t>Title and 8 pictures</a:t>
            </a:r>
          </a:p>
        </p:txBody>
      </p:sp>
      <p:sp>
        <p:nvSpPr>
          <p:cNvPr id="11" name="Picture 1">
            <a:extLst>
              <a:ext uri="{FF2B5EF4-FFF2-40B4-BE49-F238E27FC236}">
                <a16:creationId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bg2"/>
                </a:solidFill>
              </a:defRPr>
            </a:lvl1pPr>
          </a:lstStyle>
          <a:p>
            <a:r>
              <a:rPr lang="en-US"/>
              <a:t>Click icon to add image</a:t>
            </a:r>
          </a:p>
        </p:txBody>
      </p:sp>
      <p:sp>
        <p:nvSpPr>
          <p:cNvPr id="12" name="Picture 2">
            <a:extLst>
              <a:ext uri="{FF2B5EF4-FFF2-40B4-BE49-F238E27FC236}">
                <a16:creationId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bg2"/>
                </a:solidFill>
              </a:defRPr>
            </a:lvl1pPr>
          </a:lstStyle>
          <a:p>
            <a:r>
              <a:rPr lang="en-US"/>
              <a:t>Click icon to add image</a:t>
            </a:r>
          </a:p>
        </p:txBody>
      </p:sp>
      <p:sp>
        <p:nvSpPr>
          <p:cNvPr id="13" name="Picture 3">
            <a:extLst>
              <a:ext uri="{FF2B5EF4-FFF2-40B4-BE49-F238E27FC236}">
                <a16:creationId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bg2"/>
                </a:solidFill>
              </a:defRPr>
            </a:lvl1pPr>
          </a:lstStyle>
          <a:p>
            <a:r>
              <a:rPr lang="en-US"/>
              <a:t>Click icon to add image</a:t>
            </a:r>
          </a:p>
        </p:txBody>
      </p:sp>
      <p:sp>
        <p:nvSpPr>
          <p:cNvPr id="14" name="Picture 4">
            <a:extLst>
              <a:ext uri="{FF2B5EF4-FFF2-40B4-BE49-F238E27FC236}">
                <a16:creationId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bg2"/>
                </a:solidFill>
              </a:defRPr>
            </a:lvl1pPr>
          </a:lstStyle>
          <a:p>
            <a:r>
              <a:rPr lang="en-US"/>
              <a:t>Click icon to add image</a:t>
            </a:r>
          </a:p>
        </p:txBody>
      </p:sp>
      <p:sp>
        <p:nvSpPr>
          <p:cNvPr id="15" name="Picture 5">
            <a:extLst>
              <a:ext uri="{FF2B5EF4-FFF2-40B4-BE49-F238E27FC236}">
                <a16:creationId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bg2"/>
                </a:solidFill>
              </a:defRPr>
            </a:lvl1pPr>
          </a:lstStyle>
          <a:p>
            <a:r>
              <a:rPr lang="en-US"/>
              <a:t>Click icon to add image</a:t>
            </a:r>
          </a:p>
        </p:txBody>
      </p:sp>
      <p:sp>
        <p:nvSpPr>
          <p:cNvPr id="16" name="Picture 6">
            <a:extLst>
              <a:ext uri="{FF2B5EF4-FFF2-40B4-BE49-F238E27FC236}">
                <a16:creationId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bg2"/>
                </a:solidFill>
              </a:defRPr>
            </a:lvl1pPr>
          </a:lstStyle>
          <a:p>
            <a:r>
              <a:rPr lang="en-US"/>
              <a:t>Click icon to add image</a:t>
            </a:r>
          </a:p>
        </p:txBody>
      </p:sp>
      <p:sp>
        <p:nvSpPr>
          <p:cNvPr id="17" name="Picture 7">
            <a:extLst>
              <a:ext uri="{FF2B5EF4-FFF2-40B4-BE49-F238E27FC236}">
                <a16:creationId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bg2"/>
                </a:solidFill>
              </a:defRPr>
            </a:lvl1pPr>
          </a:lstStyle>
          <a:p>
            <a:r>
              <a:rPr lang="en-US"/>
              <a:t>Click icon to add image</a:t>
            </a:r>
          </a:p>
        </p:txBody>
      </p:sp>
      <p:sp>
        <p:nvSpPr>
          <p:cNvPr id="18" name="Picture 8">
            <a:extLst>
              <a:ext uri="{FF2B5EF4-FFF2-40B4-BE49-F238E27FC236}">
                <a16:creationId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bg2"/>
                </a:solidFill>
              </a:defRPr>
            </a:lvl1pPr>
          </a:lstStyle>
          <a:p>
            <a:r>
              <a:rPr lang="en-US"/>
              <a:t>Click icon to add image</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6098743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layout</a:t>
            </a:r>
          </a:p>
        </p:txBody>
      </p:sp>
      <p:sp>
        <p:nvSpPr>
          <p:cNvPr id="19" name="Title Border">
            <a:extLst>
              <a:ext uri="{FF2B5EF4-FFF2-40B4-BE49-F238E27FC236}">
                <a16:creationId xmlns:a16="http://schemas.microsoft.com/office/drawing/2014/main" id="{5C923B7C-0930-466B-9A4C-4F269F22E021}"/>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16047884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blank layout</a:t>
            </a:r>
          </a:p>
        </p:txBody>
      </p:sp>
    </p:spTree>
    <p:custDataLst>
      <p:tags r:id="rId1"/>
    </p:custDataLst>
    <p:extLst>
      <p:ext uri="{BB962C8B-B14F-4D97-AF65-F5344CB8AC3E}">
        <p14:creationId xmlns:p14="http://schemas.microsoft.com/office/powerpoint/2010/main" val="1068498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dirty="0"/>
              <a:t>Architecture layout</a:t>
            </a:r>
          </a:p>
        </p:txBody>
      </p:sp>
    </p:spTree>
    <p:custDataLst>
      <p:tags r:id="rId1"/>
    </p:custDataLst>
    <p:extLst>
      <p:ext uri="{BB962C8B-B14F-4D97-AF65-F5344CB8AC3E}">
        <p14:creationId xmlns:p14="http://schemas.microsoft.com/office/powerpoint/2010/main" val="3488678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id="{F30563F4-C022-4AE5-AB0E-380E2398A61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id="{E69D2142-6967-490F-8396-213F1FEE99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WS Logo">
              <a:extLst>
                <a:ext uri="{FF2B5EF4-FFF2-40B4-BE49-F238E27FC236}">
                  <a16:creationId xmlns:a16="http://schemas.microsoft.com/office/drawing/2014/main" id="{9BFD0B48-1965-4206-B782-7E2FE7076B82}"/>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a16="http://schemas.microsoft.com/office/drawing/2014/main"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8" name="Description">
            <a:extLst>
              <a:ext uri="{FF2B5EF4-FFF2-40B4-BE49-F238E27FC236}">
                <a16:creationId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dirty="0"/>
              <a:t>Enter description</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74450206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tx2"/>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dirty="0"/>
              <a:t>Full Image layout</a:t>
            </a:r>
          </a:p>
        </p:txBody>
      </p:sp>
      <p:sp>
        <p:nvSpPr>
          <p:cNvPr id="11" name="Picture">
            <a:extLst>
              <a:ext uri="{FF2B5EF4-FFF2-40B4-BE49-F238E27FC236}">
                <a16:creationId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dirty="0"/>
              <a:t>Click icon to add image</a:t>
            </a:r>
          </a:p>
        </p:txBody>
      </p:sp>
    </p:spTree>
    <p:custDataLst>
      <p:tags r:id="rId1"/>
    </p:custDataLst>
    <p:extLst>
      <p:ext uri="{BB962C8B-B14F-4D97-AF65-F5344CB8AC3E}">
        <p14:creationId xmlns:p14="http://schemas.microsoft.com/office/powerpoint/2010/main" val="3410106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tx2"/>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id="{CCF42740-AED6-47C9-BE33-EE8BAFE166B1}"/>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id="{5CC58E68-1E20-44FC-B758-FC3E6E017FC2}"/>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BKG-RT">
              <a:extLst>
                <a:ext uri="{FF2B5EF4-FFF2-40B4-BE49-F238E27FC236}">
                  <a16:creationId xmlns:a16="http://schemas.microsoft.com/office/drawing/2014/main" id="{A6C234B8-EAE9-4981-8D92-FED1D729953E}"/>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8" name="AWS Logo">
              <a:extLst>
                <a:ext uri="{FF2B5EF4-FFF2-40B4-BE49-F238E27FC236}">
                  <a16:creationId xmlns:a16="http://schemas.microsoft.com/office/drawing/2014/main" id="{9D7FEFF6-376E-46F0-BD30-5DB06FA459C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id="{5968857B-41C1-49E9-9466-A8AEF64CD910}"/>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tx2"/>
                </a:solidFill>
              </a:defRPr>
            </a:lvl1pPr>
          </a:lstStyle>
          <a:p>
            <a:r>
              <a:rPr lang="en-US" dirty="0"/>
              <a:t>Question and Responses</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tx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bg2"/>
                </a:solidFill>
              </a:defRPr>
            </a:lvl1pPr>
          </a:lstStyle>
          <a:p>
            <a:pPr lvl="0"/>
            <a:r>
              <a:rPr lang="en-US" dirty="0"/>
              <a:t>Choice</a:t>
            </a:r>
          </a:p>
        </p:txBody>
      </p:sp>
      <p:sp>
        <p:nvSpPr>
          <p:cNvPr id="4" name="Response Header">
            <a:extLst>
              <a:ext uri="{FF2B5EF4-FFF2-40B4-BE49-F238E27FC236}">
                <a16:creationId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bg2"/>
                </a:solidFill>
              </a:defRPr>
            </a:lvl1pPr>
          </a:lstStyle>
          <a:p>
            <a:pPr lvl="0"/>
            <a:r>
              <a:rPr lang="en-US" dirty="0"/>
              <a:t>Response</a:t>
            </a:r>
          </a:p>
        </p:txBody>
      </p:sp>
      <p:sp>
        <p:nvSpPr>
          <p:cNvPr id="9" name="First Resp #">
            <a:extLst>
              <a:ext uri="{FF2B5EF4-FFF2-40B4-BE49-F238E27FC236}">
                <a16:creationId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219804224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tx2"/>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id="{0B442227-67ED-4FF6-9080-1C66174935B7}"/>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id="{2208AAF0-3A57-4CF5-979A-C7C7BE2B890D}"/>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KG-RT">
              <a:extLst>
                <a:ext uri="{FF2B5EF4-FFF2-40B4-BE49-F238E27FC236}">
                  <a16:creationId xmlns:a16="http://schemas.microsoft.com/office/drawing/2014/main" id="{5044C8F3-C286-49A4-BB45-6A016A3DF36E}"/>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6" name="AWS Logo">
              <a:extLst>
                <a:ext uri="{FF2B5EF4-FFF2-40B4-BE49-F238E27FC236}">
                  <a16:creationId xmlns:a16="http://schemas.microsoft.com/office/drawing/2014/main" id="{DF7A6F8F-ED36-4DAA-B659-C90E20A057C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id="{AFDC19C0-89B7-4F95-A49B-989B7BE438A2}"/>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tx2"/>
                </a:solidFill>
              </a:defRPr>
            </a:lvl1pPr>
          </a:lstStyle>
          <a:p>
            <a:r>
              <a:rPr lang="en-US" dirty="0"/>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tx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3" name="AnswerHeader">
            <a:extLst>
              <a:ext uri="{FF2B5EF4-FFF2-40B4-BE49-F238E27FC236}">
                <a16:creationId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2"/>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288741841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tx2"/>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id="{9318A803-D1AD-4505-8103-2F1327C1C911}"/>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id="{CF2B40F9-F3C9-4E02-A5E3-676F48162295}"/>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AWS Logo">
              <a:extLst>
                <a:ext uri="{FF2B5EF4-FFF2-40B4-BE49-F238E27FC236}">
                  <a16:creationId xmlns:a16="http://schemas.microsoft.com/office/drawing/2014/main" id="{268E7CC2-3713-4B07-87B3-10736D942EF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id="{682B7CEE-38AC-48D7-AEB1-A0037E5176B8}"/>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tx2"/>
                </a:solidFill>
              </a:defRPr>
            </a:lvl1pPr>
          </a:lstStyle>
          <a:p>
            <a:r>
              <a:rPr lang="en-US" dirty="0"/>
              <a:t>Answer and explanation</a:t>
            </a:r>
          </a:p>
        </p:txBody>
      </p:sp>
      <p:sp>
        <p:nvSpPr>
          <p:cNvPr id="7" name="Question 1">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tx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8" name="Answer Text 1">
            <a:extLst>
              <a:ext uri="{FF2B5EF4-FFF2-40B4-BE49-F238E27FC236}">
                <a16:creationId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2" name="Question 2">
            <a:extLst>
              <a:ext uri="{FF2B5EF4-FFF2-40B4-BE49-F238E27FC236}">
                <a16:creationId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tx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3" name="Answer Text 2">
            <a:extLst>
              <a:ext uri="{FF2B5EF4-FFF2-40B4-BE49-F238E27FC236}">
                <a16:creationId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4" name="Question 3">
            <a:extLst>
              <a:ext uri="{FF2B5EF4-FFF2-40B4-BE49-F238E27FC236}">
                <a16:creationId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tx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6" name="Answer Text 3">
            <a:extLst>
              <a:ext uri="{FF2B5EF4-FFF2-40B4-BE49-F238E27FC236}">
                <a16:creationId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7" name="Question 4">
            <a:extLst>
              <a:ext uri="{FF2B5EF4-FFF2-40B4-BE49-F238E27FC236}">
                <a16:creationId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tx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8" name="Answer Text 4">
            <a:extLst>
              <a:ext uri="{FF2B5EF4-FFF2-40B4-BE49-F238E27FC236}">
                <a16:creationId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8152099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tx2"/>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tx2"/>
                </a:solidFill>
              </a:defRPr>
            </a:lvl1pPr>
          </a:lstStyle>
          <a:p>
            <a:r>
              <a:rPr lang="en-US" dirty="0"/>
              <a:t>Question and Responses</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tx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bg2"/>
                </a:solidFill>
              </a:defRPr>
            </a:lvl1pPr>
          </a:lstStyle>
          <a:p>
            <a:pPr lvl="0"/>
            <a:r>
              <a:rPr lang="en-US" dirty="0"/>
              <a:t>Choice</a:t>
            </a:r>
          </a:p>
        </p:txBody>
      </p:sp>
      <p:sp>
        <p:nvSpPr>
          <p:cNvPr id="4" name="Response Header">
            <a:extLst>
              <a:ext uri="{FF2B5EF4-FFF2-40B4-BE49-F238E27FC236}">
                <a16:creationId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bg2"/>
                </a:solidFill>
              </a:defRPr>
            </a:lvl1pPr>
          </a:lstStyle>
          <a:p>
            <a:pPr lvl="0"/>
            <a:r>
              <a:rPr lang="en-US" dirty="0"/>
              <a:t>Response</a:t>
            </a:r>
          </a:p>
        </p:txBody>
      </p:sp>
      <p:sp>
        <p:nvSpPr>
          <p:cNvPr id="9" name="First Resp #">
            <a:extLst>
              <a:ext uri="{FF2B5EF4-FFF2-40B4-BE49-F238E27FC236}">
                <a16:creationId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bg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2"/>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159009937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tx2"/>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7A68BE18-C9FD-4D64-BD55-20302868F06E}"/>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31622DCA-CB0C-4601-9C65-55CE8CDC7503}"/>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AWS Logo">
              <a:extLst>
                <a:ext uri="{FF2B5EF4-FFF2-40B4-BE49-F238E27FC236}">
                  <a16:creationId xmlns:a16="http://schemas.microsoft.com/office/drawing/2014/main" id="{18A3C304-3B7F-434E-99A7-8B8C386B4EF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Answer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tx2"/>
                </a:solidFill>
              </a:defRPr>
            </a:lvl1pPr>
          </a:lstStyle>
          <a:p>
            <a:r>
              <a:rPr lang="en-US" dirty="0"/>
              <a:t>Answer and explanation</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tx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2"/>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320259043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tx2"/>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bg2"/>
                </a:solidFill>
              </a:defRPr>
            </a:lvl1pPr>
          </a:lstStyle>
          <a:p>
            <a:r>
              <a:rPr lang="en-US" dirty="0"/>
              <a:t>Title and vertical text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bg2"/>
                </a:solidFill>
              </a:defRPr>
            </a:lvl1pPr>
            <a:lvl2pPr marL="461963" indent="-228600">
              <a:lnSpc>
                <a:spcPct val="100000"/>
              </a:lnSpc>
              <a:spcAft>
                <a:spcPts val="0"/>
              </a:spcAft>
              <a:defRPr sz="2000">
                <a:solidFill>
                  <a:schemeClr val="bg2"/>
                </a:solidFill>
              </a:defRPr>
            </a:lvl2pPr>
            <a:lvl3pPr marL="684213" indent="-228600">
              <a:lnSpc>
                <a:spcPct val="100000"/>
              </a:lnSpc>
              <a:spcAft>
                <a:spcPts val="0"/>
              </a:spcAft>
              <a:defRPr sz="1800">
                <a:solidFill>
                  <a:schemeClr val="bg2"/>
                </a:solidFill>
              </a:defRPr>
            </a:lvl3pPr>
            <a:lvl4pPr marL="914400" indent="-228600">
              <a:lnSpc>
                <a:spcPct val="100000"/>
              </a:lnSpc>
              <a:spcAft>
                <a:spcPts val="0"/>
              </a:spcAft>
              <a:defRPr sz="1600">
                <a:solidFill>
                  <a:schemeClr val="bg2"/>
                </a:solidFill>
              </a:defRPr>
            </a:lvl4pPr>
            <a:lvl5pPr marL="1144588" indent="-228600">
              <a:lnSpc>
                <a:spcPct val="100000"/>
              </a:lnSpc>
              <a:spcAft>
                <a:spcPts val="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7F823AF2-999D-4175-8C01-402CA4924585}"/>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85534732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tx2"/>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bg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bg2"/>
                </a:solidFill>
              </a:defRPr>
            </a:lvl1pPr>
            <a:lvl2pPr marL="461963" indent="-228600">
              <a:lnSpc>
                <a:spcPct val="100000"/>
              </a:lnSpc>
              <a:spcAft>
                <a:spcPts val="0"/>
              </a:spcAft>
              <a:defRPr sz="2000">
                <a:solidFill>
                  <a:schemeClr val="bg2"/>
                </a:solidFill>
              </a:defRPr>
            </a:lvl2pPr>
            <a:lvl3pPr marL="684213" indent="-228600">
              <a:lnSpc>
                <a:spcPct val="100000"/>
              </a:lnSpc>
              <a:spcAft>
                <a:spcPts val="0"/>
              </a:spcAft>
              <a:defRPr sz="1800">
                <a:solidFill>
                  <a:schemeClr val="bg2"/>
                </a:solidFill>
              </a:defRPr>
            </a:lvl3pPr>
            <a:lvl4pPr marL="914400" indent="-228600">
              <a:lnSpc>
                <a:spcPct val="100000"/>
              </a:lnSpc>
              <a:spcAft>
                <a:spcPts val="0"/>
              </a:spcAft>
              <a:defRPr sz="1600">
                <a:solidFill>
                  <a:schemeClr val="bg2"/>
                </a:solidFill>
              </a:defRPr>
            </a:lvl4pPr>
            <a:lvl5pPr marL="1144588" indent="-228600">
              <a:lnSpc>
                <a:spcPct val="100000"/>
              </a:lnSpc>
              <a:spcAft>
                <a:spcPts val="0"/>
              </a:spcAft>
              <a:defRPr sz="1600">
                <a:solidFill>
                  <a:schemeClr val="bg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A9006E65-0AC6-4AEC-9676-8B754EE037E9}"/>
              </a:ext>
              <a:ext uri="{C183D7F6-B498-43B3-948B-1728B52AA6E4}">
                <adec:decorative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54141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A3DF3DE-0044-49A0-893D-4AE69524AE45}"/>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80E539AA-5F27-4E27-A2EB-0002A460B024}"/>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Side">
              <a:extLst>
                <a:ext uri="{FF2B5EF4-FFF2-40B4-BE49-F238E27FC236}">
                  <a16:creationId xmlns:a16="http://schemas.microsoft.com/office/drawing/2014/main" id="{0BD8C101-546C-4D96-9A74-D006A704F407}"/>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Front">
              <a:extLst>
                <a:ext uri="{FF2B5EF4-FFF2-40B4-BE49-F238E27FC236}">
                  <a16:creationId xmlns:a16="http://schemas.microsoft.com/office/drawing/2014/main" id="{AEE440B8-B31E-487C-92A7-B1713A372E58}"/>
                </a:ext>
                <a:ext uri="{C183D7F6-B498-43B3-948B-1728B52AA6E4}">
                  <adec:decorative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dirty="0"/>
              <a:t>Thank you text</a:t>
            </a:r>
          </a:p>
        </p:txBody>
      </p:sp>
      <p:sp>
        <p:nvSpPr>
          <p:cNvPr id="7" name="Content">
            <a:extLst>
              <a:ext uri="{FF2B5EF4-FFF2-40B4-BE49-F238E27FC236}">
                <a16:creationId xmlns:a16="http://schemas.microsoft.com/office/drawing/2014/main" id="{A1EEF87A-AB52-4622-AF5D-6FED9D7569C6}"/>
              </a:ext>
            </a:extLst>
          </p:cNvPr>
          <p:cNvSpPr txBox="1"/>
          <p:nvPr/>
        </p:nvSpPr>
        <p:spPr>
          <a:xfrm>
            <a:off x="2552701" y="5212457"/>
            <a:ext cx="9639298" cy="1015663"/>
          </a:xfrm>
          <a:prstGeom prst="rect">
            <a:avLst/>
          </a:prstGeom>
          <a:noFill/>
        </p:spPr>
        <p:txBody>
          <a:bodyPr wrap="square" rtlCol="0">
            <a:spAutoFit/>
          </a:bodyPr>
          <a:lstStyle/>
          <a:p>
            <a:pPr marL="0" indent="0">
              <a:lnSpc>
                <a:spcPct val="100000"/>
              </a:lnSpc>
              <a:spcBef>
                <a:spcPts val="0"/>
              </a:spcBef>
              <a:spcAft>
                <a:spcPts val="0"/>
              </a:spcAft>
              <a:buClrTx/>
              <a:buSzTx/>
              <a:buFontTx/>
              <a:buNone/>
              <a:tabLst/>
              <a:defRPr/>
            </a:pPr>
            <a:r>
              <a:rPr lang="en-US" sz="2000" dirty="0">
                <a:solidFill>
                  <a:schemeClr val="bg2"/>
                </a:solidFill>
              </a:rPr>
              <a:t>Corrections, feedback, or other questions? </a:t>
            </a:r>
            <a:br>
              <a:rPr lang="en-US" sz="2000" dirty="0">
                <a:solidFill>
                  <a:schemeClr val="bg2"/>
                </a:solidFill>
              </a:rPr>
            </a:br>
            <a:r>
              <a:rPr lang="en-US" sz="2000" dirty="0">
                <a:solidFill>
                  <a:schemeClr val="bg2"/>
                </a:solidFill>
              </a:rPr>
              <a:t>Contact us at </a:t>
            </a:r>
            <a:r>
              <a:rPr lang="en-US" sz="2000" u="sng" dirty="0">
                <a:solidFill>
                  <a:schemeClr val="bg2"/>
                </a:solidFill>
              </a:rPr>
              <a:t>https://support.aws.amazon.com/#/contacts/aws-training</a:t>
            </a:r>
            <a:r>
              <a:rPr lang="en-US" sz="2000" dirty="0">
                <a:solidFill>
                  <a:schemeClr val="bg2"/>
                </a:solidFill>
              </a:rPr>
              <a:t>. </a:t>
            </a:r>
            <a:br>
              <a:rPr lang="en-US" sz="2000" dirty="0">
                <a:solidFill>
                  <a:schemeClr val="bg2"/>
                </a:solidFill>
              </a:rPr>
            </a:br>
            <a:r>
              <a:rPr lang="en-US" sz="2000" dirty="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2615318481"/>
      </p:ext>
    </p:extLst>
  </p:cSld>
  <p:clrMapOvr>
    <a:masterClrMapping/>
  </p:clrMapOvr>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3.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42" Type="http://schemas.openxmlformats.org/officeDocument/2006/relationships/slideLayout" Target="../slideLayouts/slideLayout86.xml"/><Relationship Id="rId47" Type="http://schemas.openxmlformats.org/officeDocument/2006/relationships/image" Target="../media/image4.png"/><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46" Type="http://schemas.openxmlformats.org/officeDocument/2006/relationships/image" Target="../media/image12.png"/><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41" Type="http://schemas.openxmlformats.org/officeDocument/2006/relationships/slideLayout" Target="../slideLayouts/slideLayout85.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slideLayout" Target="../slideLayouts/slideLayout84.xml"/><Relationship Id="rId45" Type="http://schemas.openxmlformats.org/officeDocument/2006/relationships/tags" Target="../tags/tag46.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4" Type="http://schemas.openxmlformats.org/officeDocument/2006/relationships/theme" Target="../theme/theme2.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43" Type="http://schemas.openxmlformats.org/officeDocument/2006/relationships/slideLayout" Target="../slideLayouts/slideLayout87.xml"/><Relationship Id="rId48" Type="http://schemas.openxmlformats.org/officeDocument/2006/relationships/image" Target="../media/image5.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7">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Content">
            <a:extLst>
              <a:ext uri="{FF2B5EF4-FFF2-40B4-BE49-F238E27FC236}">
                <a16:creationId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98" name="AWS Logo">
            <a:extLst>
              <a:ext uri="{FF2B5EF4-FFF2-40B4-BE49-F238E27FC236}">
                <a16:creationId xmlns:a16="http://schemas.microsoft.com/office/drawing/2014/main" id="{56ED120F-98B5-42C0-B16A-27FB0984653F}"/>
              </a:ext>
              <a:ext uri="{C183D7F6-B498-43B3-948B-1728B52AA6E4}">
                <adec:decorative xmlns:adec="http://schemas.microsoft.com/office/drawing/2017/decorative" val="1"/>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43599" y="6452308"/>
            <a:ext cx="366979" cy="219456"/>
          </a:xfrm>
          <a:prstGeom prst="rect">
            <a:avLst/>
          </a:prstGeom>
        </p:spPr>
      </p:pic>
    </p:spTree>
    <p:custDataLst>
      <p:tags r:id="rId46"/>
    </p:custDataLst>
    <p:extLst>
      <p:ext uri="{BB962C8B-B14F-4D97-AF65-F5344CB8AC3E}">
        <p14:creationId xmlns:p14="http://schemas.microsoft.com/office/powerpoint/2010/main" val="1924365284"/>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 id="2147484031" r:id="rId33"/>
    <p:sldLayoutId id="2147484032" r:id="rId34"/>
    <p:sldLayoutId id="2147484033" r:id="rId35"/>
    <p:sldLayoutId id="2147484034" r:id="rId36"/>
    <p:sldLayoutId id="2147484035" r:id="rId37"/>
    <p:sldLayoutId id="2147484036" r:id="rId38"/>
    <p:sldLayoutId id="2147484037" r:id="rId39"/>
    <p:sldLayoutId id="2147484038" r:id="rId40"/>
    <p:sldLayoutId id="2147484039" r:id="rId41"/>
    <p:sldLayoutId id="2147484040" r:id="rId42"/>
    <p:sldLayoutId id="2147484041" r:id="rId43"/>
    <p:sldLayoutId id="2147484042" r:id="rId44"/>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6">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100">
                <a:solidFill>
                  <a:schemeClr val="bg2"/>
                </a:solidFill>
                <a:latin typeface="Amazon Ember"/>
              </a:defRPr>
            </a:lvl1pPr>
          </a:lstStyle>
          <a:p>
            <a:fld id="{930176A1-BCF0-4712-97A6-6B495F55390B}" type="slidenum">
              <a:rPr lang="en-US" smtClean="0"/>
              <a:pPr/>
              <a:t>‹#›</a:t>
            </a:fld>
            <a:endParaRPr lang="en-US"/>
          </a:p>
        </p:txBody>
      </p:sp>
      <p:sp>
        <p:nvSpPr>
          <p:cNvPr id="2" name="Title">
            <a:extLst>
              <a:ext uri="{FF2B5EF4-FFF2-40B4-BE49-F238E27FC236}">
                <a16:creationId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solidFill>
                  <a:schemeClr val="bg2"/>
                </a:solidFill>
              </a:rPr>
              <a:t>Click to edit Master title style</a:t>
            </a:r>
            <a:endParaRPr lang="en-US" dirty="0"/>
          </a:p>
        </p:txBody>
      </p:sp>
      <p:sp>
        <p:nvSpPr>
          <p:cNvPr id="3" name="Content">
            <a:extLst>
              <a:ext uri="{FF2B5EF4-FFF2-40B4-BE49-F238E27FC236}">
                <a16:creationId xmlns:a16="http://schemas.microsoft.com/office/drawing/2014/main" id="{BD9FB2C3-6E12-492D-B6C4-46373C49E3FD}"/>
              </a:ext>
            </a:extLst>
          </p:cNvPr>
          <p:cNvSpPr>
            <a:spLocks noGrp="1"/>
          </p:cNvSpPr>
          <p:nvPr>
            <p:ph type="body" idx="1"/>
          </p:nvPr>
        </p:nvSpPr>
        <p:spPr>
          <a:xfrm>
            <a:off x="365760" y="1143000"/>
            <a:ext cx="11569209" cy="5257800"/>
          </a:xfrm>
          <a:prstGeom prst="rect">
            <a:avLst/>
          </a:prstGeom>
        </p:spPr>
        <p:txBody>
          <a:bodyPr vert="horz" lIns="91440" tIns="45720" rIns="91440" bIns="45720" rtlCol="0">
            <a:normAutofit/>
          </a:body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8" name="AWS Logo">
            <a:extLst>
              <a:ext uri="{FF2B5EF4-FFF2-40B4-BE49-F238E27FC236}">
                <a16:creationId xmlns:a16="http://schemas.microsoft.com/office/drawing/2014/main" id="{56ED120F-98B5-42C0-B16A-27FB0984653F}"/>
              </a:ext>
              <a:ext uri="{C183D7F6-B498-43B3-948B-1728B52AA6E4}">
                <adec:decorative xmlns:adec="http://schemas.microsoft.com/office/drawing/2017/decorative" val="1"/>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243599" y="6452308"/>
            <a:ext cx="366979" cy="219456"/>
          </a:xfrm>
          <a:prstGeom prst="rect">
            <a:avLst/>
          </a:prstGeom>
        </p:spPr>
      </p:pic>
    </p:spTree>
    <p:custDataLst>
      <p:tags r:id="rId45"/>
    </p:custDataLst>
    <p:extLst>
      <p:ext uri="{BB962C8B-B14F-4D97-AF65-F5344CB8AC3E}">
        <p14:creationId xmlns:p14="http://schemas.microsoft.com/office/powerpoint/2010/main" val="972603508"/>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 id="2147484056" r:id="rId13"/>
    <p:sldLayoutId id="2147484057" r:id="rId14"/>
    <p:sldLayoutId id="2147484058" r:id="rId15"/>
    <p:sldLayoutId id="2147484059" r:id="rId16"/>
    <p:sldLayoutId id="2147484060" r:id="rId17"/>
    <p:sldLayoutId id="2147484061" r:id="rId18"/>
    <p:sldLayoutId id="2147484062" r:id="rId19"/>
    <p:sldLayoutId id="2147484063" r:id="rId20"/>
    <p:sldLayoutId id="2147484064" r:id="rId21"/>
    <p:sldLayoutId id="2147484065" r:id="rId22"/>
    <p:sldLayoutId id="2147484066" r:id="rId23"/>
    <p:sldLayoutId id="2147484067" r:id="rId24"/>
    <p:sldLayoutId id="2147484068" r:id="rId25"/>
    <p:sldLayoutId id="2147484069" r:id="rId26"/>
    <p:sldLayoutId id="2147484070" r:id="rId27"/>
    <p:sldLayoutId id="2147484071" r:id="rId28"/>
    <p:sldLayoutId id="2147484072" r:id="rId29"/>
    <p:sldLayoutId id="2147484073" r:id="rId30"/>
    <p:sldLayoutId id="2147484074" r:id="rId31"/>
    <p:sldLayoutId id="2147484075" r:id="rId32"/>
    <p:sldLayoutId id="2147484076" r:id="rId33"/>
    <p:sldLayoutId id="2147484077" r:id="rId34"/>
    <p:sldLayoutId id="2147484078" r:id="rId35"/>
    <p:sldLayoutId id="2147484079" r:id="rId36"/>
    <p:sldLayoutId id="2147484080" r:id="rId37"/>
    <p:sldLayoutId id="2147484081" r:id="rId38"/>
    <p:sldLayoutId id="2147484082" r:id="rId39"/>
    <p:sldLayoutId id="2147484083" r:id="rId40"/>
    <p:sldLayoutId id="2147484084" r:id="rId41"/>
    <p:sldLayoutId id="2147484085" r:id="rId42"/>
    <p:sldLayoutId id="2147484086" r:id="rId43"/>
  </p:sldLayoutIdLst>
  <p:hf hdr="0" ftr="0" dt="0"/>
  <p:txStyles>
    <p:titleStyle>
      <a:lvl1pPr algn="l" defTabSz="228600" rtl="0" eaLnBrk="1" latinLnBrk="0" hangingPunct="1">
        <a:lnSpc>
          <a:spcPct val="100000"/>
        </a:lnSpc>
        <a:spcBef>
          <a:spcPct val="0"/>
        </a:spcBef>
        <a:buNone/>
        <a:defRPr sz="3200" kern="1200">
          <a:solidFill>
            <a:schemeClr val="bg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bg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bg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bg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bg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bg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bg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bg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bg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bg2"/>
          </a:solidFill>
          <a:latin typeface="Amazon Ember"/>
        </a:defRPr>
      </a:lvl9pPr>
    </p:bodyStyle>
    <p:otherStyle>
      <a:defPPr>
        <a:defRPr lang="en-US"/>
      </a:defPPr>
      <a:lvl1pPr marL="0" algn="l" defTabSz="914400" rtl="0" eaLnBrk="1" latinLnBrk="0" hangingPunct="1">
        <a:defRPr sz="1800" kern="1200">
          <a:solidFill>
            <a:schemeClr val="bg2"/>
          </a:solidFill>
          <a:latin typeface="+mn-lt"/>
          <a:ea typeface="+mn-ea"/>
          <a:cs typeface="+mn-cs"/>
        </a:defRPr>
      </a:lvl1pPr>
      <a:lvl2pPr marL="457200" algn="l" defTabSz="914400" rtl="0" eaLnBrk="1" latinLnBrk="0" hangingPunct="1">
        <a:defRPr sz="1800" kern="1200">
          <a:solidFill>
            <a:schemeClr val="bg2"/>
          </a:solidFill>
          <a:latin typeface="+mn-lt"/>
          <a:ea typeface="+mn-ea"/>
          <a:cs typeface="+mn-cs"/>
        </a:defRPr>
      </a:lvl2pPr>
      <a:lvl3pPr marL="914400" algn="l" defTabSz="914400" rtl="0" eaLnBrk="1" latinLnBrk="0" hangingPunct="1">
        <a:defRPr sz="1800" kern="1200">
          <a:solidFill>
            <a:schemeClr val="bg2"/>
          </a:solidFill>
          <a:latin typeface="+mn-lt"/>
          <a:ea typeface="+mn-ea"/>
          <a:cs typeface="+mn-cs"/>
        </a:defRPr>
      </a:lvl3pPr>
      <a:lvl4pPr marL="1371600" algn="l" defTabSz="914400" rtl="0" eaLnBrk="1" latinLnBrk="0" hangingPunct="1">
        <a:defRPr sz="1800" kern="1200">
          <a:solidFill>
            <a:schemeClr val="bg2"/>
          </a:solidFill>
          <a:latin typeface="+mn-lt"/>
          <a:ea typeface="+mn-ea"/>
          <a:cs typeface="+mn-cs"/>
        </a:defRPr>
      </a:lvl4pPr>
      <a:lvl5pPr marL="1828800" algn="l" defTabSz="914400" rtl="0" eaLnBrk="1" latinLnBrk="0" hangingPunct="1">
        <a:defRPr sz="1800" kern="1200">
          <a:solidFill>
            <a:schemeClr val="bg2"/>
          </a:solidFill>
          <a:latin typeface="+mn-lt"/>
          <a:ea typeface="+mn-ea"/>
          <a:cs typeface="+mn-cs"/>
        </a:defRPr>
      </a:lvl5pPr>
      <a:lvl6pPr marL="2286000" algn="l" defTabSz="914400" rtl="0" eaLnBrk="1" latinLnBrk="0" hangingPunct="1">
        <a:defRPr sz="1800" kern="1200">
          <a:solidFill>
            <a:schemeClr val="bg2"/>
          </a:solidFill>
          <a:latin typeface="+mn-lt"/>
          <a:ea typeface="+mn-ea"/>
          <a:cs typeface="+mn-cs"/>
        </a:defRPr>
      </a:lvl6pPr>
      <a:lvl7pPr marL="2743200" algn="l" defTabSz="914400" rtl="0" eaLnBrk="1" latinLnBrk="0" hangingPunct="1">
        <a:defRPr sz="1800" kern="1200">
          <a:solidFill>
            <a:schemeClr val="bg2"/>
          </a:solidFill>
          <a:latin typeface="+mn-lt"/>
          <a:ea typeface="+mn-ea"/>
          <a:cs typeface="+mn-cs"/>
        </a:defRPr>
      </a:lvl7pPr>
      <a:lvl8pPr marL="3200400" algn="l" defTabSz="914400" rtl="0" eaLnBrk="1" latinLnBrk="0" hangingPunct="1">
        <a:defRPr sz="1800" kern="1200">
          <a:solidFill>
            <a:schemeClr val="bg2"/>
          </a:solidFill>
          <a:latin typeface="+mn-lt"/>
          <a:ea typeface="+mn-ea"/>
          <a:cs typeface="+mn-cs"/>
        </a:defRPr>
      </a:lvl8pPr>
      <a:lvl9pPr marL="3657600" algn="l" defTabSz="914400" rtl="0" eaLnBrk="1" latinLnBrk="0" hangingPunct="1">
        <a:defRPr sz="1800" kern="1200">
          <a:solidFill>
            <a:schemeClr val="bg2"/>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5.xml"/><Relationship Id="rId1" Type="http://schemas.openxmlformats.org/officeDocument/2006/relationships/tags" Target="../tags/tag99.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5.xml"/><Relationship Id="rId1" Type="http://schemas.openxmlformats.org/officeDocument/2006/relationships/tags" Target="../tags/tag100.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5.xml"/><Relationship Id="rId1" Type="http://schemas.openxmlformats.org/officeDocument/2006/relationships/tags" Target="../tags/tag101.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4.xml"/><Relationship Id="rId1" Type="http://schemas.openxmlformats.org/officeDocument/2006/relationships/tags" Target="../tags/tag10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10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4.xml"/><Relationship Id="rId1" Type="http://schemas.openxmlformats.org/officeDocument/2006/relationships/tags" Target="../tags/tag104.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7.xml"/><Relationship Id="rId1" Type="http://schemas.openxmlformats.org/officeDocument/2006/relationships/tags" Target="../tags/tag105.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4.xml"/><Relationship Id="rId1" Type="http://schemas.openxmlformats.org/officeDocument/2006/relationships/tags" Target="../tags/tag10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4.xml"/><Relationship Id="rId1" Type="http://schemas.openxmlformats.org/officeDocument/2006/relationships/tags" Target="../tags/tag107.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4.xml"/><Relationship Id="rId1" Type="http://schemas.openxmlformats.org/officeDocument/2006/relationships/tags" Target="../tags/tag108.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notesSlide" Target="../notesSlides/notesSlide2.xml"/><Relationship Id="rId7" Type="http://schemas.openxmlformats.org/officeDocument/2006/relationships/image" Target="../media/image19.png"/><Relationship Id="rId2" Type="http://schemas.openxmlformats.org/officeDocument/2006/relationships/slideLayout" Target="../slideLayouts/slideLayout34.xml"/><Relationship Id="rId1" Type="http://schemas.openxmlformats.org/officeDocument/2006/relationships/tags" Target="../tags/tag9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4.xml"/><Relationship Id="rId1" Type="http://schemas.openxmlformats.org/officeDocument/2006/relationships/tags" Target="../tags/tag109.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4.xml"/><Relationship Id="rId1" Type="http://schemas.openxmlformats.org/officeDocument/2006/relationships/tags" Target="../tags/tag110.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111.xml"/></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23.xml"/><Relationship Id="rId7" Type="http://schemas.openxmlformats.org/officeDocument/2006/relationships/image" Target="../media/image35.jpg"/><Relationship Id="rId2" Type="http://schemas.openxmlformats.org/officeDocument/2006/relationships/slideLayout" Target="../slideLayouts/slideLayout12.xml"/><Relationship Id="rId1" Type="http://schemas.openxmlformats.org/officeDocument/2006/relationships/tags" Target="../tags/tag112.xml"/><Relationship Id="rId6" Type="http://schemas.openxmlformats.org/officeDocument/2006/relationships/image" Target="../media/image29.png"/><Relationship Id="rId5" Type="http://schemas.openxmlformats.org/officeDocument/2006/relationships/image" Target="../media/image34.png"/><Relationship Id="rId4" Type="http://schemas.openxmlformats.org/officeDocument/2006/relationships/image" Target="../media/image33.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4.xml"/><Relationship Id="rId1" Type="http://schemas.openxmlformats.org/officeDocument/2006/relationships/tags" Target="../tags/tag11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11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29.png"/><Relationship Id="rId2" Type="http://schemas.openxmlformats.org/officeDocument/2006/relationships/slideLayout" Target="../slideLayouts/slideLayout34.xml"/><Relationship Id="rId1" Type="http://schemas.openxmlformats.org/officeDocument/2006/relationships/tags" Target="../tags/tag115.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5.xml"/><Relationship Id="rId1" Type="http://schemas.openxmlformats.org/officeDocument/2006/relationships/tags" Target="../tags/tag11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11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7.xml"/><Relationship Id="rId1" Type="http://schemas.openxmlformats.org/officeDocument/2006/relationships/tags" Target="../tags/tag118.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9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11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tags" Target="../tags/tag12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5.xml"/><Relationship Id="rId1" Type="http://schemas.openxmlformats.org/officeDocument/2006/relationships/tags" Target="../tags/tag12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5.xml"/><Relationship Id="rId1" Type="http://schemas.openxmlformats.org/officeDocument/2006/relationships/tags" Target="../tags/tag12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5.xml"/><Relationship Id="rId1" Type="http://schemas.openxmlformats.org/officeDocument/2006/relationships/tags" Target="../tags/tag12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4.xml"/><Relationship Id="rId1" Type="http://schemas.openxmlformats.org/officeDocument/2006/relationships/tags" Target="../tags/tag12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tags" Target="../tags/tag12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4.xml"/><Relationship Id="rId1" Type="http://schemas.openxmlformats.org/officeDocument/2006/relationships/tags" Target="../tags/tag12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4.xml"/><Relationship Id="rId1" Type="http://schemas.openxmlformats.org/officeDocument/2006/relationships/tags" Target="../tags/tag127.xml"/><Relationship Id="rId5" Type="http://schemas.openxmlformats.org/officeDocument/2006/relationships/image" Target="../media/image23.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50.jpeg"/><Relationship Id="rId2" Type="http://schemas.openxmlformats.org/officeDocument/2006/relationships/slideLayout" Target="../slideLayouts/slideLayout12.xml"/><Relationship Id="rId1" Type="http://schemas.openxmlformats.org/officeDocument/2006/relationships/tags" Target="../tags/tag128.xml"/><Relationship Id="rId6" Type="http://schemas.openxmlformats.org/officeDocument/2006/relationships/image" Target="../media/image29.png"/><Relationship Id="rId5" Type="http://schemas.openxmlformats.org/officeDocument/2006/relationships/image" Target="../media/image4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9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tags" Target="../tags/tag12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4.xml"/><Relationship Id="rId1" Type="http://schemas.openxmlformats.org/officeDocument/2006/relationships/tags" Target="../tags/tag130.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tags" Target="../tags/tag131.xml"/></Relationships>
</file>

<file path=ppt/slides/_rels/slide4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43.xml"/><Relationship Id="rId7" Type="http://schemas.openxmlformats.org/officeDocument/2006/relationships/image" Target="../media/image53.svg"/><Relationship Id="rId12" Type="http://schemas.openxmlformats.org/officeDocument/2006/relationships/image" Target="../media/image58.svg"/><Relationship Id="rId2" Type="http://schemas.openxmlformats.org/officeDocument/2006/relationships/slideLayout" Target="../slideLayouts/slideLayout35.xml"/><Relationship Id="rId1" Type="http://schemas.openxmlformats.org/officeDocument/2006/relationships/tags" Target="../tags/tag13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16.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sv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ags" Target="../tags/tag13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2.xml"/><Relationship Id="rId1" Type="http://schemas.openxmlformats.org/officeDocument/2006/relationships/tags" Target="../tags/tag13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9.xml"/><Relationship Id="rId1" Type="http://schemas.openxmlformats.org/officeDocument/2006/relationships/tags" Target="../tags/tag13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4.xml"/><Relationship Id="rId1" Type="http://schemas.openxmlformats.org/officeDocument/2006/relationships/tags" Target="../tags/tag94.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4.xml"/><Relationship Id="rId1" Type="http://schemas.openxmlformats.org/officeDocument/2006/relationships/tags" Target="../tags/tag9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5.xml"/><Relationship Id="rId1" Type="http://schemas.openxmlformats.org/officeDocument/2006/relationships/tags" Target="../tags/tag96.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5.xml"/><Relationship Id="rId1" Type="http://schemas.openxmlformats.org/officeDocument/2006/relationships/tags" Target="../tags/tag97.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5.xml"/><Relationship Id="rId1" Type="http://schemas.openxmlformats.org/officeDocument/2006/relationships/tags" Target="../tags/tag98.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Developing on AWS</a:t>
            </a:r>
          </a:p>
        </p:txBody>
      </p:sp>
      <p:sp>
        <p:nvSpPr>
          <p:cNvPr id="6" name="Text Placeholder 5"/>
          <p:cNvSpPr>
            <a:spLocks noGrp="1"/>
          </p:cNvSpPr>
          <p:nvPr>
            <p:ph type="subTitle" idx="1"/>
          </p:nvPr>
        </p:nvSpPr>
        <p:spPr/>
        <p:txBody>
          <a:bodyPr/>
          <a:lstStyle/>
          <a:p>
            <a:r>
              <a:rPr lang="en-US" dirty="0"/>
              <a:t>Module 6: Processing Your Storage Operations</a:t>
            </a:r>
          </a:p>
        </p:txBody>
      </p:sp>
      <p:sp>
        <p:nvSpPr>
          <p:cNvPr id="5" name="Rounded Rectangle 4" descr="This module has a lab.">
            <a:extLst>
              <a:ext uri="{C183D7F6-B498-43B3-948B-1728B52AA6E4}">
                <adec:decorative xmlns:adec="http://schemas.microsoft.com/office/drawing/2017/decorative" val="0"/>
              </a:ext>
            </a:extLst>
          </p:cNvPr>
          <p:cNvSpPr/>
          <p:nvPr/>
        </p:nvSpPr>
        <p:spPr>
          <a:xfrm>
            <a:off x="237664" y="5868933"/>
            <a:ext cx="1233663" cy="487417"/>
          </a:xfrm>
          <a:prstGeom prst="roundRect">
            <a:avLst/>
          </a:prstGeom>
          <a:solidFill>
            <a:schemeClr val="accent2"/>
          </a:solidFill>
          <a:ln>
            <a:noFill/>
          </a:ln>
        </p:spPr>
        <p:style>
          <a:lnRef idx="1">
            <a:schemeClr val="dk1"/>
          </a:lnRef>
          <a:fillRef idx="3">
            <a:schemeClr val="dk1"/>
          </a:fillRef>
          <a:effectRef idx="2">
            <a:schemeClr val="dk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a:solidFill>
                  <a:schemeClr val="tx2"/>
                </a:solidFill>
                <a:latin typeface="Amazon Ember" panose="02000000000000000000" pitchFamily="2" charset="0"/>
                <a:ea typeface="Amazon Ember" panose="02000000000000000000" pitchFamily="2" charset="0"/>
              </a:rPr>
              <a:t>Lab</a:t>
            </a:r>
          </a:p>
        </p:txBody>
      </p:sp>
    </p:spTree>
    <p:custDataLst>
      <p:tags r:id="rId1"/>
    </p:custDataLst>
    <p:extLst>
      <p:ext uri="{BB962C8B-B14F-4D97-AF65-F5344CB8AC3E}">
        <p14:creationId xmlns:p14="http://schemas.microsoft.com/office/powerpoint/2010/main" val="2683583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C1636FF-5992-4C3D-8CCA-DB6B75264AD1}"/>
              </a:ext>
            </a:extLst>
          </p:cNvPr>
          <p:cNvSpPr>
            <a:spLocks noGrp="1"/>
          </p:cNvSpPr>
          <p:nvPr>
            <p:ph type="sldNum" sz="quarter" idx="20"/>
          </p:nvPr>
        </p:nvSpPr>
        <p:spPr/>
        <p:txBody>
          <a:bodyPr/>
          <a:lstStyle/>
          <a:p>
            <a:fld id="{989D9560-4C13-4692-9687-98ECDD2D9552}" type="slidenum">
              <a:rPr lang="en-US" smtClean="0"/>
              <a:t>10</a:t>
            </a:fld>
            <a:endParaRPr lang="en-US" dirty="0"/>
          </a:p>
        </p:txBody>
      </p:sp>
      <p:sp>
        <p:nvSpPr>
          <p:cNvPr id="2" name="Title 1"/>
          <p:cNvSpPr>
            <a:spLocks noGrp="1"/>
          </p:cNvSpPr>
          <p:nvPr>
            <p:ph type="title"/>
          </p:nvPr>
        </p:nvSpPr>
        <p:spPr/>
        <p:txBody>
          <a:bodyPr/>
          <a:lstStyle/>
          <a:p>
            <a:r>
              <a:rPr lang="en-US"/>
              <a:t>Example: HeadBucketRequest (.NET)</a:t>
            </a:r>
            <a:endParaRPr lang="en-US" dirty="0"/>
          </a:p>
        </p:txBody>
      </p:sp>
      <p:grpSp>
        <p:nvGrpSpPr>
          <p:cNvPr id="7" name="justGraphic">
            <a:extLst>
              <a:ext uri="{FF2B5EF4-FFF2-40B4-BE49-F238E27FC236}">
                <a16:creationId xmlns:a16="http://schemas.microsoft.com/office/drawing/2014/main" id="{10C9C92A-5C07-4CB6-801D-4A7063A4CA3A}"/>
              </a:ext>
              <a:ext uri="{C183D7F6-B498-43B3-948B-1728B52AA6E4}">
                <adec:decorative xmlns:adec="http://schemas.microsoft.com/office/drawing/2017/decorative" val="1"/>
              </a:ext>
            </a:extLst>
          </p:cNvPr>
          <p:cNvGrpSpPr/>
          <p:nvPr/>
        </p:nvGrpSpPr>
        <p:grpSpPr>
          <a:xfrm>
            <a:off x="11280022" y="871434"/>
            <a:ext cx="847023" cy="1086112"/>
            <a:chOff x="11280022" y="871434"/>
            <a:chExt cx="847023" cy="1086112"/>
          </a:xfrm>
        </p:grpSpPr>
        <p:sp>
          <p:nvSpPr>
            <p:cNvPr id="9" name="TextBox 8">
              <a:extLst>
                <a:ext uri="{C183D7F6-B498-43B3-948B-1728B52AA6E4}">
                  <adec:decorative xmlns:adec="http://schemas.microsoft.com/office/drawing/2017/decorative" val="1"/>
                </a:ext>
              </a:extLst>
            </p:cNvPr>
            <p:cNvSpPr txBox="1"/>
            <p:nvPr/>
          </p:nvSpPr>
          <p:spPr>
            <a:xfrm>
              <a:off x="11280022" y="1478381"/>
              <a:ext cx="847023" cy="479165"/>
            </a:xfrm>
            <a:prstGeom prst="rect">
              <a:avLst/>
            </a:prstGeom>
            <a:noFill/>
          </p:spPr>
          <p:txBody>
            <a:bodyPr wrap="none" lIns="0" tIns="0" rIns="0" bIns="0" rtlCol="0" anchor="t">
              <a:noAutofit/>
            </a:bodyPr>
            <a:lstStyle/>
            <a:p>
              <a:pPr algn="ctr"/>
              <a:r>
                <a:rPr lang="en-US" dirty="0">
                  <a:latin typeface="Amazon Ember" panose="02000000000000000000" pitchFamily="2" charset="0"/>
                  <a:ea typeface="Amazon Ember" panose="02000000000000000000" pitchFamily="2" charset="0"/>
                  <a:cs typeface="Helvetica Neue"/>
                </a:rPr>
                <a:t> .NET</a:t>
              </a:r>
            </a:p>
          </p:txBody>
        </p:sp>
        <p:pic>
          <p:nvPicPr>
            <p:cNvPr id="25" name="Picture 24">
              <a:extLs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94008" y="871434"/>
              <a:ext cx="556415" cy="613709"/>
            </a:xfrm>
            <a:prstGeom prst="rect">
              <a:avLst/>
            </a:prstGeom>
          </p:spPr>
        </p:pic>
      </p:grpSp>
      <p:sp>
        <p:nvSpPr>
          <p:cNvPr id="3" name="Rectangle 2">
            <a:extLst>
              <a:ext uri="{FF2B5EF4-FFF2-40B4-BE49-F238E27FC236}">
                <a16:creationId xmlns:a16="http://schemas.microsoft.com/office/drawing/2014/main" id="{3C9C2173-370C-4778-B432-B94095204AA6}"/>
              </a:ext>
            </a:extLst>
          </p:cNvPr>
          <p:cNvSpPr/>
          <p:nvPr/>
        </p:nvSpPr>
        <p:spPr>
          <a:xfrm>
            <a:off x="451692" y="1449617"/>
            <a:ext cx="11675353" cy="452431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solidFill>
                  <a:srgbClr val="0000FF"/>
                </a:solidFill>
                <a:latin typeface="Consolas" panose="020B0609020204030204" pitchFamily="49" charset="0"/>
              </a:rPr>
              <a:t>async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Task</a:t>
            </a:r>
            <a:r>
              <a:rPr lang="en-US" dirty="0">
                <a:solidFill>
                  <a:srgbClr val="000000"/>
                </a:solidFill>
                <a:latin typeface="Consolas" panose="020B0609020204030204" pitchFamily="49" charset="0"/>
              </a:rPr>
              <a:t> VerifyBucketName(</a:t>
            </a:r>
            <a:r>
              <a:rPr lang="en-US" dirty="0">
                <a:solidFill>
                  <a:srgbClr val="0000FF"/>
                </a:solidFill>
                <a:latin typeface="Consolas" panose="020B0609020204030204" pitchFamily="49" charset="0"/>
              </a:rPr>
              <a:t>IAmazonS3</a:t>
            </a:r>
            <a:r>
              <a:rPr lang="en-US" dirty="0">
                <a:solidFill>
                  <a:srgbClr val="000000"/>
                </a:solidFill>
                <a:latin typeface="Consolas" panose="020B0609020204030204" pitchFamily="49" charset="0"/>
              </a:rPr>
              <a:t> s3Client,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bucketName)</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bool</a:t>
            </a:r>
            <a:r>
              <a:rPr lang="en-US" dirty="0">
                <a:solidFill>
                  <a:srgbClr val="000000"/>
                </a:solidFill>
                <a:latin typeface="Consolas" panose="020B0609020204030204" pitchFamily="49" charset="0"/>
              </a:rPr>
              <a:t> exists = </a:t>
            </a:r>
            <a:r>
              <a:rPr lang="en-US" dirty="0">
                <a:solidFill>
                  <a:srgbClr val="0000FF"/>
                </a:solidFill>
                <a:latin typeface="Consolas" panose="020B0609020204030204" pitchFamily="49" charset="0"/>
              </a:rPr>
              <a:t>false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Check if a bucket already exists in AWS</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exists = </a:t>
            </a:r>
            <a:r>
              <a:rPr lang="en-US" dirty="0">
                <a:solidFill>
                  <a:srgbClr val="0000FF"/>
                </a:solidFill>
                <a:latin typeface="Consolas" panose="020B0609020204030204" pitchFamily="49" charset="0"/>
              </a:rPr>
              <a:t>await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AmazonS3Util</a:t>
            </a:r>
            <a:r>
              <a:rPr lang="en-US" dirty="0">
                <a:solidFill>
                  <a:srgbClr val="000000"/>
                </a:solidFill>
                <a:latin typeface="Consolas" panose="020B0609020204030204" pitchFamily="49" charset="0"/>
              </a:rPr>
              <a:t>.DoesS3BucketExistV2Async(s3Client, </a:t>
            </a:r>
            <a:r>
              <a:rPr lang="en-US" dirty="0" err="1">
                <a:solidFill>
                  <a:srgbClr val="000000"/>
                </a:solidFill>
                <a:latin typeface="Consolas" panose="020B0609020204030204" pitchFamily="49" charset="0"/>
              </a:rPr>
              <a:t>bucketName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(exists)</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DoesS3BucketExistV2Async returns true if the bucket exists, but that does not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necessarily mean it belongs to your account as the method catches AccessDenied</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and other exceptions. </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Console.WriteLine(</a:t>
            </a:r>
            <a:r>
              <a:rPr lang="en-US" dirty="0">
                <a:solidFill>
                  <a:srgbClr val="A31515"/>
                </a:solidFill>
                <a:latin typeface="Consolas" panose="020B0609020204030204" pitchFamily="49" charset="0"/>
              </a:rPr>
              <a:t>"This bucket already exists in your, or someone else's, account."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Environment.Exit(</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   Console.WriteLine(</a:t>
            </a:r>
            <a:r>
              <a:rPr lang="en-US" dirty="0">
                <a:solidFill>
                  <a:srgbClr val="A31515"/>
                </a:solidFill>
                <a:latin typeface="Consolas" panose="020B0609020204030204" pitchFamily="49" charset="0"/>
              </a:rPr>
              <a:t>"The bucket does not exist."</a:t>
            </a:r>
            <a:r>
              <a:rPr lang="en-US" dirty="0">
                <a:solidFill>
                  <a:srgbClr val="000000"/>
                </a:solidFill>
                <a:latin typeface="Consolas" panose="020B0609020204030204" pitchFamily="49" charset="0"/>
              </a:rPr>
              <a:t>); }</a:t>
            </a:r>
          </a:p>
        </p:txBody>
      </p:sp>
      <p:grpSp>
        <p:nvGrpSpPr>
          <p:cNvPr id="10" name="annotation">
            <a:extLst>
              <a:ext uri="{FF2B5EF4-FFF2-40B4-BE49-F238E27FC236}">
                <a16:creationId xmlns:a16="http://schemas.microsoft.com/office/drawing/2014/main" id="{F9B69419-57E1-4B7B-AEA0-783B8226558D}"/>
              </a:ext>
              <a:ext uri="{C183D7F6-B498-43B3-948B-1728B52AA6E4}">
                <adec:decorative xmlns:adec="http://schemas.microsoft.com/office/drawing/2017/decorative" val="1"/>
              </a:ext>
            </a:extLst>
          </p:cNvPr>
          <p:cNvGrpSpPr/>
          <p:nvPr/>
        </p:nvGrpSpPr>
        <p:grpSpPr>
          <a:xfrm>
            <a:off x="8430415" y="1818528"/>
            <a:ext cx="2930560" cy="975252"/>
            <a:chOff x="8430415" y="1818528"/>
            <a:chExt cx="2930560" cy="975252"/>
          </a:xfrm>
        </p:grpSpPr>
        <p:cxnSp>
          <p:nvCxnSpPr>
            <p:cNvPr id="11" name="Straight Arrow Connector 47">
              <a:extLst>
                <a:ext uri="{FF2B5EF4-FFF2-40B4-BE49-F238E27FC236}">
                  <a16:creationId xmlns:a16="http://schemas.microsoft.com/office/drawing/2014/main" id="{46892A4C-0F9D-4661-9157-47B6B40E18A6}"/>
                </a:ext>
                <a:ext uri="{C183D7F6-B498-43B3-948B-1728B52AA6E4}">
                  <adec:decorative xmlns:adec="http://schemas.microsoft.com/office/drawing/2017/decorative" val="1"/>
                </a:ext>
              </a:extLst>
            </p:cNvPr>
            <p:cNvCxnSpPr>
              <a:cxnSpLocks/>
              <a:stCxn id="13" idx="3"/>
            </p:cNvCxnSpPr>
            <p:nvPr/>
          </p:nvCxnSpPr>
          <p:spPr>
            <a:xfrm flipH="1">
              <a:off x="10664899" y="2158125"/>
              <a:ext cx="696076" cy="635655"/>
            </a:xfrm>
            <a:prstGeom prst="bentConnector3">
              <a:avLst>
                <a:gd name="adj1" fmla="val -32841"/>
              </a:avLst>
            </a:prstGeom>
            <a:ln w="44450">
              <a:solidFill>
                <a:schemeClr val="hlink"/>
              </a:solidFill>
              <a:tailEnd type="arrow"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3AE5828-1814-45BF-8F9B-5529D9206920}"/>
                </a:ext>
              </a:extLst>
            </p:cNvPr>
            <p:cNvSpPr/>
            <p:nvPr/>
          </p:nvSpPr>
          <p:spPr>
            <a:xfrm>
              <a:off x="8430415" y="1818528"/>
              <a:ext cx="2930560" cy="679194"/>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dirty="0"/>
                <a:t>HeadBucketRequest with bucket name.</a:t>
              </a:r>
            </a:p>
          </p:txBody>
        </p:sp>
      </p:grpSp>
    </p:spTree>
    <p:custDataLst>
      <p:tags r:id="rId1"/>
    </p:custDataLst>
    <p:extLst>
      <p:ext uri="{BB962C8B-B14F-4D97-AF65-F5344CB8AC3E}">
        <p14:creationId xmlns:p14="http://schemas.microsoft.com/office/powerpoint/2010/main" val="3310713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7C0485E-4B93-4DCD-B6BB-F566B709DEF3}"/>
              </a:ext>
            </a:extLst>
          </p:cNvPr>
          <p:cNvSpPr>
            <a:spLocks noGrp="1"/>
          </p:cNvSpPr>
          <p:nvPr>
            <p:ph type="sldNum" sz="quarter" idx="20"/>
          </p:nvPr>
        </p:nvSpPr>
        <p:spPr/>
        <p:txBody>
          <a:bodyPr/>
          <a:lstStyle/>
          <a:p>
            <a:fld id="{989D9560-4C13-4692-9687-98ECDD2D9552}" type="slidenum">
              <a:rPr lang="en-US" smtClean="0"/>
              <a:t>11</a:t>
            </a:fld>
            <a:endParaRPr lang="en-US" dirty="0"/>
          </a:p>
        </p:txBody>
      </p:sp>
      <p:sp>
        <p:nvSpPr>
          <p:cNvPr id="14" name="Title 13"/>
          <p:cNvSpPr>
            <a:spLocks noGrp="1"/>
          </p:cNvSpPr>
          <p:nvPr>
            <p:ph type="title"/>
          </p:nvPr>
        </p:nvSpPr>
        <p:spPr/>
        <p:txBody>
          <a:bodyPr>
            <a:normAutofit/>
          </a:bodyPr>
          <a:lstStyle/>
          <a:p>
            <a:r>
              <a:rPr lang="en-US" dirty="0"/>
              <a:t>Examples: Create a bucket </a:t>
            </a:r>
          </a:p>
        </p:txBody>
      </p:sp>
      <p:grpSp>
        <p:nvGrpSpPr>
          <p:cNvPr id="2" name="Group 1" descr="Python">
            <a:extLst>
              <a:ext uri="{FF2B5EF4-FFF2-40B4-BE49-F238E27FC236}">
                <a16:creationId xmlns:a16="http://schemas.microsoft.com/office/drawing/2014/main" id="{C41D1530-60E1-4C36-804A-2B343A942AAC}"/>
              </a:ext>
            </a:extLst>
          </p:cNvPr>
          <p:cNvGrpSpPr/>
          <p:nvPr/>
        </p:nvGrpSpPr>
        <p:grpSpPr>
          <a:xfrm>
            <a:off x="54560" y="1054396"/>
            <a:ext cx="12091855" cy="1549782"/>
            <a:chOff x="54560" y="1054396"/>
            <a:chExt cx="12091855" cy="1549782"/>
          </a:xfrm>
        </p:grpSpPr>
        <p:sp>
          <p:nvSpPr>
            <p:cNvPr id="13" name="background1">
              <a:extLst>
                <a:ext uri="{FF2B5EF4-FFF2-40B4-BE49-F238E27FC236}">
                  <a16:creationId xmlns:a16="http://schemas.microsoft.com/office/drawing/2014/main" id="{81A7AC75-E893-4D44-9FFC-E8E0BE4F8C85}"/>
                </a:ext>
                <a:ext uri="{C183D7F6-B498-43B3-948B-1728B52AA6E4}">
                  <adec:decorative xmlns:adec="http://schemas.microsoft.com/office/drawing/2017/decorative" val="1"/>
                </a:ext>
              </a:extLst>
            </p:cNvPr>
            <p:cNvSpPr/>
            <p:nvPr/>
          </p:nvSpPr>
          <p:spPr>
            <a:xfrm>
              <a:off x="64389" y="1214449"/>
              <a:ext cx="11908201" cy="13897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8" name="Freeform 26">
              <a:extLst>
                <a:ext uri="{FF2B5EF4-FFF2-40B4-BE49-F238E27FC236}">
                  <a16:creationId xmlns:a16="http://schemas.microsoft.com/office/drawing/2014/main" id="{F419025A-A79C-41B9-9724-7AC1994E0FE6}"/>
                </a:ext>
                <a:ext uri="{C183D7F6-B498-43B3-948B-1728B52AA6E4}">
                  <adec:decorative xmlns:adec="http://schemas.microsoft.com/office/drawing/2017/decorative" val="0"/>
                </a:ext>
              </a:extLst>
            </p:cNvPr>
            <p:cNvSpPr/>
            <p:nvPr/>
          </p:nvSpPr>
          <p:spPr>
            <a:xfrm>
              <a:off x="713749" y="1054396"/>
              <a:ext cx="2675042" cy="365760"/>
            </a:xfrm>
            <a:custGeom>
              <a:avLst/>
              <a:gdLst>
                <a:gd name="connsiteX0" fmla="*/ 0 w 8595360"/>
                <a:gd name="connsiteY0" fmla="*/ 73801 h 442800"/>
                <a:gd name="connsiteX1" fmla="*/ 73801 w 8595360"/>
                <a:gd name="connsiteY1" fmla="*/ 0 h 442800"/>
                <a:gd name="connsiteX2" fmla="*/ 8521559 w 8595360"/>
                <a:gd name="connsiteY2" fmla="*/ 0 h 442800"/>
                <a:gd name="connsiteX3" fmla="*/ 8595360 w 8595360"/>
                <a:gd name="connsiteY3" fmla="*/ 73801 h 442800"/>
                <a:gd name="connsiteX4" fmla="*/ 8595360 w 8595360"/>
                <a:gd name="connsiteY4" fmla="*/ 368999 h 442800"/>
                <a:gd name="connsiteX5" fmla="*/ 8521559 w 8595360"/>
                <a:gd name="connsiteY5" fmla="*/ 442800 h 442800"/>
                <a:gd name="connsiteX6" fmla="*/ 73801 w 8595360"/>
                <a:gd name="connsiteY6" fmla="*/ 442800 h 442800"/>
                <a:gd name="connsiteX7" fmla="*/ 0 w 8595360"/>
                <a:gd name="connsiteY7" fmla="*/ 368999 h 442800"/>
                <a:gd name="connsiteX8" fmla="*/ 0 w 8595360"/>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360" h="442800">
                  <a:moveTo>
                    <a:pt x="0" y="73801"/>
                  </a:moveTo>
                  <a:cubicBezTo>
                    <a:pt x="0" y="33042"/>
                    <a:pt x="33042" y="0"/>
                    <a:pt x="73801" y="0"/>
                  </a:cubicBezTo>
                  <a:lnTo>
                    <a:pt x="8521559" y="0"/>
                  </a:lnTo>
                  <a:cubicBezTo>
                    <a:pt x="8562318" y="0"/>
                    <a:pt x="8595360" y="33042"/>
                    <a:pt x="8595360" y="73801"/>
                  </a:cubicBezTo>
                  <a:lnTo>
                    <a:pt x="8595360" y="368999"/>
                  </a:lnTo>
                  <a:cubicBezTo>
                    <a:pt x="8595360" y="409758"/>
                    <a:pt x="8562318" y="442800"/>
                    <a:pt x="8521559"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6500" tIns="21616" rIns="346500" bIns="21616" numCol="1" spcCol="1270" anchor="ctr" anchorCtr="0">
              <a:noAutofit/>
            </a:bodyPr>
            <a:lstStyle/>
            <a:p>
              <a:pPr lvl="0" algn="l" defTabSz="666750">
                <a:lnSpc>
                  <a:spcPct val="90000"/>
                </a:lnSpc>
                <a:spcBef>
                  <a:spcPct val="0"/>
                </a:spcBef>
                <a:spcAft>
                  <a:spcPct val="35000"/>
                </a:spcAft>
              </a:pPr>
              <a:r>
                <a:rPr lang="en-US" sz="2000" kern="1200" dirty="0"/>
                <a:t>Python</a:t>
              </a:r>
            </a:p>
          </p:txBody>
        </p:sp>
        <p:pic>
          <p:nvPicPr>
            <p:cNvPr id="39" name="Picture 38">
              <a:extLst>
                <a:ext uri="{FF2B5EF4-FFF2-40B4-BE49-F238E27FC236}">
                  <a16:creationId xmlns:a16="http://schemas.microsoft.com/office/drawing/2014/main" id="{85AD7277-7FCC-45F0-ABC2-F4308A65674C}"/>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560" y="1056532"/>
              <a:ext cx="556414" cy="629544"/>
            </a:xfrm>
            <a:prstGeom prst="rect">
              <a:avLst/>
            </a:prstGeom>
          </p:spPr>
        </p:pic>
        <p:cxnSp>
          <p:nvCxnSpPr>
            <p:cNvPr id="29" name="Straight Arrow Connector 28">
              <a:extLst>
                <a:ext uri="{C183D7F6-B498-43B3-948B-1728B52AA6E4}">
                  <adec:decorative xmlns:adec="http://schemas.microsoft.com/office/drawing/2017/decorative" val="1"/>
                </a:ext>
              </a:extLst>
            </p:cNvPr>
            <p:cNvCxnSpPr>
              <a:cxnSpLocks/>
            </p:cNvCxnSpPr>
            <p:nvPr/>
          </p:nvCxnSpPr>
          <p:spPr>
            <a:xfrm flipH="1">
              <a:off x="9800216" y="2297742"/>
              <a:ext cx="750518" cy="0"/>
            </a:xfrm>
            <a:prstGeom prst="straightConnector1">
              <a:avLst/>
            </a:prstGeom>
            <a:ln w="44450">
              <a:solidFill>
                <a:schemeClr val="hlink"/>
              </a:solidFill>
              <a:tailEnd type="arrow"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30" name="Rectangle 29">
              <a:extLst>
                <a:ext uri="{C183D7F6-B498-43B3-948B-1728B52AA6E4}">
                  <adec:decorative xmlns:adec="http://schemas.microsoft.com/office/drawing/2017/decorative" val="0"/>
                </a:ext>
              </a:extLst>
            </p:cNvPr>
            <p:cNvSpPr/>
            <p:nvPr/>
          </p:nvSpPr>
          <p:spPr>
            <a:xfrm>
              <a:off x="10216663" y="1118769"/>
              <a:ext cx="1929752" cy="1315564"/>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1"/>
                  </a:solidFill>
                </a:rPr>
                <a:t>Create a bucket in the same region as the client. </a:t>
              </a:r>
            </a:p>
          </p:txBody>
        </p:sp>
        <p:sp>
          <p:nvSpPr>
            <p:cNvPr id="26" name="Freeform 25">
              <a:extLst>
                <a:ext uri="{C183D7F6-B498-43B3-948B-1728B52AA6E4}">
                  <adec:decorative xmlns:adec="http://schemas.microsoft.com/office/drawing/2017/decorative" val="0"/>
                </a:ext>
              </a:extLst>
            </p:cNvPr>
            <p:cNvSpPr/>
            <p:nvPr/>
          </p:nvSpPr>
          <p:spPr>
            <a:xfrm>
              <a:off x="64389" y="1214449"/>
              <a:ext cx="11979250" cy="1223549"/>
            </a:xfrm>
            <a:custGeom>
              <a:avLst/>
              <a:gdLst>
                <a:gd name="connsiteX0" fmla="*/ 0 w 12279086"/>
                <a:gd name="connsiteY0" fmla="*/ 0 h 1370250"/>
                <a:gd name="connsiteX1" fmla="*/ 12279086 w 12279086"/>
                <a:gd name="connsiteY1" fmla="*/ 0 h 1370250"/>
                <a:gd name="connsiteX2" fmla="*/ 12279086 w 12279086"/>
                <a:gd name="connsiteY2" fmla="*/ 1370250 h 1370250"/>
                <a:gd name="connsiteX3" fmla="*/ 0 w 12279086"/>
                <a:gd name="connsiteY3" fmla="*/ 1370250 h 1370250"/>
                <a:gd name="connsiteX4" fmla="*/ 0 w 12279086"/>
                <a:gd name="connsiteY4" fmla="*/ 0 h 1370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9086" h="1370250">
                  <a:moveTo>
                    <a:pt x="0" y="0"/>
                  </a:moveTo>
                  <a:lnTo>
                    <a:pt x="12279086" y="0"/>
                  </a:lnTo>
                  <a:lnTo>
                    <a:pt x="12279086" y="1370250"/>
                  </a:lnTo>
                  <a:lnTo>
                    <a:pt x="0" y="1370250"/>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457200" rIns="952994" bIns="106680" numCol="1" spcCol="1270" anchor="t" anchorCtr="0">
              <a:noAutofit/>
            </a:bodyPr>
            <a:lstStyle/>
            <a:p>
              <a:r>
                <a:rPr lang="en-US" sz="1600" dirty="0">
                  <a:solidFill>
                    <a:srgbClr val="000000"/>
                  </a:solidFill>
                  <a:latin typeface="Lucida Console" panose="020B0609040504020204" pitchFamily="49" charset="0"/>
                </a:rPr>
                <a:t>s3_client = boto3.client(</a:t>
              </a:r>
              <a:r>
                <a:rPr lang="en-US" sz="1600" dirty="0">
                  <a:solidFill>
                    <a:srgbClr val="A31515"/>
                  </a:solidFill>
                  <a:latin typeface="Lucida Console" panose="020B0609040504020204" pitchFamily="49" charset="0"/>
                </a:rPr>
                <a:t>'s3'</a:t>
              </a:r>
              <a:r>
                <a:rPr lang="en-US" sz="1600" dirty="0">
                  <a:solidFill>
                    <a:srgbClr val="000000"/>
                  </a:solidFill>
                  <a:latin typeface="Lucida Console" panose="020B0609040504020204" pitchFamily="49" charset="0"/>
                </a:rPr>
                <a:t>, region_name=region)</a:t>
              </a:r>
            </a:p>
            <a:p>
              <a:r>
                <a:rPr lang="en-US" sz="1600" dirty="0">
                  <a:solidFill>
                    <a:srgbClr val="000000"/>
                  </a:solidFill>
                  <a:latin typeface="Lucida Console" panose="020B0609040504020204" pitchFamily="49" charset="0"/>
                </a:rPr>
                <a:t>location = {</a:t>
              </a:r>
              <a:r>
                <a:rPr lang="en-US" sz="1600" dirty="0">
                  <a:solidFill>
                    <a:srgbClr val="A31515"/>
                  </a:solidFill>
                  <a:latin typeface="Lucida Console" panose="020B0609040504020204" pitchFamily="49" charset="0"/>
                </a:rPr>
                <a:t>'LocationConstraint'</a:t>
              </a:r>
              <a:r>
                <a:rPr lang="en-US" sz="1600" dirty="0">
                  <a:solidFill>
                    <a:srgbClr val="000000"/>
                  </a:solidFill>
                  <a:latin typeface="Lucida Console" panose="020B0609040504020204" pitchFamily="49" charset="0"/>
                </a:rPr>
                <a:t>: region}</a:t>
              </a:r>
            </a:p>
            <a:p>
              <a:r>
                <a:rPr lang="en-US" sz="1600" dirty="0">
                  <a:solidFill>
                    <a:srgbClr val="000000"/>
                  </a:solidFill>
                  <a:latin typeface="Lucida Console" panose="020B0609040504020204" pitchFamily="49" charset="0"/>
                </a:rPr>
                <a:t>s3_client.create_bucket(Bucket=bucket_name, CreateBucketConfiguration=location)</a:t>
              </a:r>
            </a:p>
          </p:txBody>
        </p:sp>
      </p:grpSp>
      <p:grpSp>
        <p:nvGrpSpPr>
          <p:cNvPr id="3" name="Group 2" descr="Java">
            <a:extLst>
              <a:ext uri="{FF2B5EF4-FFF2-40B4-BE49-F238E27FC236}">
                <a16:creationId xmlns:a16="http://schemas.microsoft.com/office/drawing/2014/main" id="{B07EA5B1-3492-4993-A174-B2164A78120C}"/>
              </a:ext>
            </a:extLst>
          </p:cNvPr>
          <p:cNvGrpSpPr/>
          <p:nvPr/>
        </p:nvGrpSpPr>
        <p:grpSpPr>
          <a:xfrm>
            <a:off x="54560" y="2655123"/>
            <a:ext cx="11989079" cy="2105894"/>
            <a:chOff x="54560" y="2655123"/>
            <a:chExt cx="11989079" cy="2105894"/>
          </a:xfrm>
        </p:grpSpPr>
        <p:sp>
          <p:nvSpPr>
            <p:cNvPr id="41" name="background2">
              <a:extLst>
                <a:ext uri="{FF2B5EF4-FFF2-40B4-BE49-F238E27FC236}">
                  <a16:creationId xmlns:a16="http://schemas.microsoft.com/office/drawing/2014/main" id="{89487A16-D6D6-4C8A-9216-3B50EE762141}"/>
                </a:ext>
                <a:ext uri="{C183D7F6-B498-43B3-948B-1728B52AA6E4}">
                  <adec:decorative xmlns:adec="http://schemas.microsoft.com/office/drawing/2017/decorative" val="1"/>
                </a:ext>
              </a:extLst>
            </p:cNvPr>
            <p:cNvSpPr/>
            <p:nvPr/>
          </p:nvSpPr>
          <p:spPr>
            <a:xfrm>
              <a:off x="79523" y="2807523"/>
              <a:ext cx="11908201" cy="164654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1" name="Freeform 9">
              <a:extLst>
                <a:ext uri="{FF2B5EF4-FFF2-40B4-BE49-F238E27FC236}">
                  <a16:creationId xmlns:a16="http://schemas.microsoft.com/office/drawing/2014/main" id="{F9E27C90-7681-4879-9A60-E121BE6DC982}"/>
                </a:ext>
                <a:ext uri="{C183D7F6-B498-43B3-948B-1728B52AA6E4}">
                  <adec:decorative xmlns:adec="http://schemas.microsoft.com/office/drawing/2017/decorative" val="0"/>
                </a:ext>
              </a:extLst>
            </p:cNvPr>
            <p:cNvSpPr/>
            <p:nvPr/>
          </p:nvSpPr>
          <p:spPr>
            <a:xfrm>
              <a:off x="713750" y="2655123"/>
              <a:ext cx="2639052" cy="365760"/>
            </a:xfrm>
            <a:custGeom>
              <a:avLst/>
              <a:gdLst>
                <a:gd name="connsiteX0" fmla="*/ 0 w 8595360"/>
                <a:gd name="connsiteY0" fmla="*/ 73801 h 442800"/>
                <a:gd name="connsiteX1" fmla="*/ 73801 w 8595360"/>
                <a:gd name="connsiteY1" fmla="*/ 0 h 442800"/>
                <a:gd name="connsiteX2" fmla="*/ 8521559 w 8595360"/>
                <a:gd name="connsiteY2" fmla="*/ 0 h 442800"/>
                <a:gd name="connsiteX3" fmla="*/ 8595360 w 8595360"/>
                <a:gd name="connsiteY3" fmla="*/ 73801 h 442800"/>
                <a:gd name="connsiteX4" fmla="*/ 8595360 w 8595360"/>
                <a:gd name="connsiteY4" fmla="*/ 368999 h 442800"/>
                <a:gd name="connsiteX5" fmla="*/ 8521559 w 8595360"/>
                <a:gd name="connsiteY5" fmla="*/ 442800 h 442800"/>
                <a:gd name="connsiteX6" fmla="*/ 73801 w 8595360"/>
                <a:gd name="connsiteY6" fmla="*/ 442800 h 442800"/>
                <a:gd name="connsiteX7" fmla="*/ 0 w 8595360"/>
                <a:gd name="connsiteY7" fmla="*/ 368999 h 442800"/>
                <a:gd name="connsiteX8" fmla="*/ 0 w 8595360"/>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360" h="442800">
                  <a:moveTo>
                    <a:pt x="0" y="73801"/>
                  </a:moveTo>
                  <a:cubicBezTo>
                    <a:pt x="0" y="33042"/>
                    <a:pt x="33042" y="0"/>
                    <a:pt x="73801" y="0"/>
                  </a:cubicBezTo>
                  <a:lnTo>
                    <a:pt x="8521559" y="0"/>
                  </a:lnTo>
                  <a:cubicBezTo>
                    <a:pt x="8562318" y="0"/>
                    <a:pt x="8595360" y="33042"/>
                    <a:pt x="8595360" y="73801"/>
                  </a:cubicBezTo>
                  <a:lnTo>
                    <a:pt x="8595360" y="368999"/>
                  </a:lnTo>
                  <a:cubicBezTo>
                    <a:pt x="8595360" y="409758"/>
                    <a:pt x="8562318" y="442800"/>
                    <a:pt x="8521559"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6500" tIns="21616" rIns="346500" bIns="21616" numCol="1" spcCol="1270" anchor="ctr" anchorCtr="0">
              <a:noAutofit/>
            </a:bodyPr>
            <a:lstStyle/>
            <a:p>
              <a:pPr lvl="0" algn="l" defTabSz="666750">
                <a:lnSpc>
                  <a:spcPct val="90000"/>
                </a:lnSpc>
                <a:spcBef>
                  <a:spcPct val="0"/>
                </a:spcBef>
                <a:spcAft>
                  <a:spcPct val="35000"/>
                </a:spcAft>
              </a:pPr>
              <a:r>
                <a:rPr lang="en-US" sz="2000" kern="1200" dirty="0"/>
                <a:t>Java</a:t>
              </a:r>
            </a:p>
          </p:txBody>
        </p:sp>
        <p:pic>
          <p:nvPicPr>
            <p:cNvPr id="32" name="Picture 31">
              <a:extLst>
                <a:ext uri="{FF2B5EF4-FFF2-40B4-BE49-F238E27FC236}">
                  <a16:creationId xmlns:a16="http://schemas.microsoft.com/office/drawing/2014/main" id="{138A2161-CCD4-4888-9D58-D224AF628FBA}"/>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60" y="2672787"/>
              <a:ext cx="549877" cy="605622"/>
            </a:xfrm>
            <a:prstGeom prst="rect">
              <a:avLst/>
            </a:prstGeom>
          </p:spPr>
        </p:pic>
        <p:cxnSp>
          <p:nvCxnSpPr>
            <p:cNvPr id="18" name="Straight Arrow Connector 17">
              <a:extLst>
                <a:ext uri="{C183D7F6-B498-43B3-948B-1728B52AA6E4}">
                  <adec:decorative xmlns:adec="http://schemas.microsoft.com/office/drawing/2017/decorative" val="1"/>
                </a:ext>
              </a:extLst>
            </p:cNvPr>
            <p:cNvCxnSpPr>
              <a:cxnSpLocks/>
            </p:cNvCxnSpPr>
            <p:nvPr/>
          </p:nvCxnSpPr>
          <p:spPr>
            <a:xfrm flipH="1">
              <a:off x="7519228" y="3577595"/>
              <a:ext cx="1089191" cy="0"/>
            </a:xfrm>
            <a:prstGeom prst="straightConnector1">
              <a:avLst/>
            </a:prstGeom>
            <a:ln w="44450">
              <a:solidFill>
                <a:schemeClr val="hlink"/>
              </a:solidFill>
              <a:tailEnd type="arrow"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20" name="Rectangle 19">
              <a:extLst>
                <a:ext uri="{C183D7F6-B498-43B3-948B-1728B52AA6E4}">
                  <adec:decorative xmlns:adec="http://schemas.microsoft.com/office/drawing/2017/decorative" val="0"/>
                </a:ext>
              </a:extLst>
            </p:cNvPr>
            <p:cNvSpPr/>
            <p:nvPr/>
          </p:nvSpPr>
          <p:spPr>
            <a:xfrm>
              <a:off x="8013642" y="2913209"/>
              <a:ext cx="4027367" cy="704088"/>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1"/>
                  </a:solidFill>
                </a:rPr>
                <a:t> Bucket is created in the region specified in the client.</a:t>
              </a:r>
            </a:p>
          </p:txBody>
        </p:sp>
        <p:cxnSp>
          <p:nvCxnSpPr>
            <p:cNvPr id="24" name="Straight Arrow Connector 23">
              <a:extLst>
                <a:ext uri="{C183D7F6-B498-43B3-948B-1728B52AA6E4}">
                  <adec:decorative xmlns:adec="http://schemas.microsoft.com/office/drawing/2017/decorative" val="1"/>
                </a:ext>
              </a:extLst>
            </p:cNvPr>
            <p:cNvCxnSpPr>
              <a:cxnSpLocks/>
            </p:cNvCxnSpPr>
            <p:nvPr/>
          </p:nvCxnSpPr>
          <p:spPr>
            <a:xfrm rot="16200000" flipV="1">
              <a:off x="9162105" y="4175652"/>
              <a:ext cx="629096" cy="420545"/>
            </a:xfrm>
            <a:prstGeom prst="bentConnector3">
              <a:avLst>
                <a:gd name="adj1" fmla="val 50000"/>
              </a:avLst>
            </a:prstGeom>
            <a:ln w="44450">
              <a:solidFill>
                <a:schemeClr val="hlink"/>
              </a:solidFill>
              <a:tailEnd type="arrow"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23" name="Rectangle 22">
              <a:extLst>
                <a:ext uri="{C183D7F6-B498-43B3-948B-1728B52AA6E4}">
                  <adec:decorative xmlns:adec="http://schemas.microsoft.com/office/drawing/2017/decorative" val="0"/>
                </a:ext>
              </a:extLst>
            </p:cNvPr>
            <p:cNvSpPr/>
            <p:nvPr/>
          </p:nvSpPr>
          <p:spPr>
            <a:xfrm>
              <a:off x="9492969" y="4134121"/>
              <a:ext cx="2542181" cy="626896"/>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1"/>
                  </a:solidFill>
                </a:rPr>
                <a:t>Verify that the bucket was created.</a:t>
              </a:r>
            </a:p>
          </p:txBody>
        </p:sp>
        <p:sp>
          <p:nvSpPr>
            <p:cNvPr id="9" name="Freeform 8">
              <a:extLst>
                <a:ext uri="{C183D7F6-B498-43B3-948B-1728B52AA6E4}">
                  <adec:decorative xmlns:adec="http://schemas.microsoft.com/office/drawing/2017/decorative" val="1"/>
                </a:ext>
              </a:extLst>
            </p:cNvPr>
            <p:cNvSpPr/>
            <p:nvPr/>
          </p:nvSpPr>
          <p:spPr>
            <a:xfrm>
              <a:off x="79394" y="2825284"/>
              <a:ext cx="11964245" cy="1647332"/>
            </a:xfrm>
            <a:custGeom>
              <a:avLst/>
              <a:gdLst>
                <a:gd name="connsiteX0" fmla="*/ 0 w 12279086"/>
                <a:gd name="connsiteY0" fmla="*/ 0 h 1653750"/>
                <a:gd name="connsiteX1" fmla="*/ 12279086 w 12279086"/>
                <a:gd name="connsiteY1" fmla="*/ 0 h 1653750"/>
                <a:gd name="connsiteX2" fmla="*/ 12279086 w 12279086"/>
                <a:gd name="connsiteY2" fmla="*/ 1653750 h 1653750"/>
                <a:gd name="connsiteX3" fmla="*/ 0 w 12279086"/>
                <a:gd name="connsiteY3" fmla="*/ 1653750 h 1653750"/>
                <a:gd name="connsiteX4" fmla="*/ 0 w 12279086"/>
                <a:gd name="connsiteY4" fmla="*/ 0 h 165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9086" h="1653750">
                  <a:moveTo>
                    <a:pt x="0" y="0"/>
                  </a:moveTo>
                  <a:lnTo>
                    <a:pt x="12279086" y="0"/>
                  </a:lnTo>
                  <a:lnTo>
                    <a:pt x="12279086" y="1653750"/>
                  </a:lnTo>
                  <a:lnTo>
                    <a:pt x="0" y="1653750"/>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457200" rIns="45720" bIns="106680" numCol="1" spcCol="1270" anchor="t" anchorCtr="0">
              <a:noAutofit/>
            </a:bodyPr>
            <a:lstStyle/>
            <a:p>
              <a:r>
                <a:rPr lang="en-US" sz="1600" dirty="0">
                  <a:solidFill>
                    <a:srgbClr val="0000FF"/>
                  </a:solidFill>
                  <a:latin typeface="Lucida Console" panose="020B0609040504020204" pitchFamily="49" charset="0"/>
                </a:rPr>
                <a:t>if</a:t>
              </a:r>
              <a:r>
                <a:rPr lang="en-US" sz="1600" dirty="0">
                  <a:solidFill>
                    <a:srgbClr val="000000"/>
                  </a:solidFill>
                  <a:latin typeface="Lucida Console" panose="020B0609040504020204" pitchFamily="49" charset="0"/>
                </a:rPr>
                <a:t> (!s3Client.doesBucketExistV2(bucketName)) {</a:t>
              </a:r>
            </a:p>
            <a:p>
              <a:r>
                <a:rPr lang="en-US" sz="1600" dirty="0">
                  <a:solidFill>
                    <a:srgbClr val="000000"/>
                  </a:solidFill>
                  <a:latin typeface="Lucida Console" panose="020B0609040504020204" pitchFamily="49" charset="0"/>
                </a:rPr>
                <a:t> s3Client.createBucket(</a:t>
              </a:r>
              <a:r>
                <a:rPr lang="en-US" sz="1600" dirty="0">
                  <a:solidFill>
                    <a:srgbClr val="0000FF"/>
                  </a:solidFill>
                  <a:latin typeface="Lucida Console" panose="020B0609040504020204" pitchFamily="49" charset="0"/>
                </a:rPr>
                <a:t>new</a:t>
              </a:r>
              <a:r>
                <a:rPr lang="en-US" sz="1600" dirty="0">
                  <a:solidFill>
                    <a:srgbClr val="000000"/>
                  </a:solidFill>
                  <a:latin typeface="Lucida Console" panose="020B0609040504020204" pitchFamily="49" charset="0"/>
                </a:rPr>
                <a:t> </a:t>
              </a:r>
              <a:r>
                <a:rPr lang="en-US" sz="1600" dirty="0">
                  <a:solidFill>
                    <a:srgbClr val="0000FF"/>
                  </a:solidFill>
                  <a:latin typeface="Lucida Console" panose="020B0609040504020204" pitchFamily="49" charset="0"/>
                </a:rPr>
                <a:t>CreateBucketRequest</a:t>
              </a:r>
              <a:r>
                <a:rPr lang="en-US" sz="1600" dirty="0">
                  <a:solidFill>
                    <a:srgbClr val="000000"/>
                  </a:solidFill>
                  <a:latin typeface="Lucida Console" panose="020B0609040504020204" pitchFamily="49" charset="0"/>
                </a:rPr>
                <a:t>(bucketName));</a:t>
              </a:r>
            </a:p>
            <a:p>
              <a:br>
                <a:rPr lang="en-US" sz="600" dirty="0">
                  <a:solidFill>
                    <a:srgbClr val="000000"/>
                  </a:solidFill>
                  <a:latin typeface="Lucida Console" panose="020B0609040504020204" pitchFamily="49" charset="0"/>
                </a:rPr>
              </a:br>
              <a:r>
                <a:rPr lang="en-US" sz="1600" dirty="0">
                  <a:solidFill>
                    <a:srgbClr val="000000"/>
                  </a:solidFill>
                  <a:latin typeface="Lucida Console" panose="020B0609040504020204" pitchFamily="49" charset="0"/>
                </a:rPr>
                <a:t> </a:t>
              </a:r>
              <a:r>
                <a:rPr lang="en-US" sz="1600" dirty="0">
                  <a:solidFill>
                    <a:srgbClr val="0000FF"/>
                  </a:solidFill>
                  <a:latin typeface="Lucida Console" panose="020B0609040504020204" pitchFamily="49" charset="0"/>
                </a:rPr>
                <a:t>String</a:t>
              </a:r>
              <a:r>
                <a:rPr lang="en-US" sz="1600" dirty="0">
                  <a:solidFill>
                    <a:srgbClr val="000000"/>
                  </a:solidFill>
                  <a:latin typeface="Lucida Console" panose="020B0609040504020204" pitchFamily="49" charset="0"/>
                </a:rPr>
                <a:t> bucketLocation = s3Client.getBucketLocation(</a:t>
              </a:r>
              <a:r>
                <a:rPr lang="en-US" sz="1600" dirty="0">
                  <a:solidFill>
                    <a:srgbClr val="0000FF"/>
                  </a:solidFill>
                  <a:latin typeface="Lucida Console" panose="020B0609040504020204" pitchFamily="49" charset="0"/>
                </a:rPr>
                <a:t>new</a:t>
              </a:r>
              <a:r>
                <a:rPr lang="en-US" sz="1600" dirty="0">
                  <a:solidFill>
                    <a:srgbClr val="000000"/>
                  </a:solidFill>
                  <a:latin typeface="Lucida Console" panose="020B0609040504020204" pitchFamily="49" charset="0"/>
                </a:rPr>
                <a:t> GetBucketLocationRequest(bucketName));</a:t>
              </a:r>
            </a:p>
            <a:p>
              <a:r>
                <a:rPr lang="en-US" sz="1600" dirty="0">
                  <a:solidFill>
                    <a:srgbClr val="000000"/>
                  </a:solidFill>
                  <a:latin typeface="Lucida Console" panose="020B0609040504020204" pitchFamily="49" charset="0"/>
                </a:rPr>
                <a:t> </a:t>
              </a:r>
              <a:r>
                <a:rPr lang="en-US" sz="1600" dirty="0" err="1">
                  <a:solidFill>
                    <a:srgbClr val="000000"/>
                  </a:solidFill>
                  <a:latin typeface="Lucida Console" panose="020B0609040504020204" pitchFamily="49" charset="0"/>
                </a:rPr>
                <a:t>System.out.println</a:t>
              </a:r>
              <a:r>
                <a:rPr lang="en-US" sz="1600" dirty="0">
                  <a:solidFill>
                    <a:srgbClr val="000000"/>
                  </a:solidFill>
                  <a:latin typeface="Lucida Console" panose="020B0609040504020204" pitchFamily="49" charset="0"/>
                </a:rPr>
                <a:t>(</a:t>
              </a:r>
              <a:r>
                <a:rPr lang="en-US" sz="1600" dirty="0">
                  <a:solidFill>
                    <a:srgbClr val="A31515"/>
                  </a:solidFill>
                  <a:latin typeface="Lucida Console" panose="020B0609040504020204" pitchFamily="49" charset="0"/>
                </a:rPr>
                <a:t>"Bucket location: "</a:t>
              </a:r>
              <a:r>
                <a:rPr lang="en-US" sz="1600" dirty="0">
                  <a:solidFill>
                    <a:srgbClr val="000000"/>
                  </a:solidFill>
                  <a:latin typeface="Lucida Console" panose="020B0609040504020204" pitchFamily="49" charset="0"/>
                </a:rPr>
                <a:t> + bucketLocation); }</a:t>
              </a:r>
            </a:p>
            <a:p>
              <a:endParaRPr lang="en-US" sz="1600" dirty="0">
                <a:solidFill>
                  <a:srgbClr val="000000"/>
                </a:solidFill>
                <a:latin typeface="Consolas" panose="020B0609020204030204" pitchFamily="49" charset="0"/>
              </a:endParaRPr>
            </a:p>
          </p:txBody>
        </p:sp>
      </p:grpSp>
      <p:grpSp>
        <p:nvGrpSpPr>
          <p:cNvPr id="4" name="Group 3" descr=".NET">
            <a:extLst>
              <a:ext uri="{FF2B5EF4-FFF2-40B4-BE49-F238E27FC236}">
                <a16:creationId xmlns:a16="http://schemas.microsoft.com/office/drawing/2014/main" id="{E67E0C4B-5FFE-4FE3-8259-A1495E7FE0A1}"/>
              </a:ext>
            </a:extLst>
          </p:cNvPr>
          <p:cNvGrpSpPr/>
          <p:nvPr/>
        </p:nvGrpSpPr>
        <p:grpSpPr>
          <a:xfrm>
            <a:off x="54560" y="4474469"/>
            <a:ext cx="11988283" cy="1921892"/>
            <a:chOff x="54560" y="4474469"/>
            <a:chExt cx="11988283" cy="1921892"/>
          </a:xfrm>
        </p:grpSpPr>
        <p:sp>
          <p:nvSpPr>
            <p:cNvPr id="56" name="Rectangle 55">
              <a:extLst>
                <a:ext uri="{FF2B5EF4-FFF2-40B4-BE49-F238E27FC236}">
                  <a16:creationId xmlns:a16="http://schemas.microsoft.com/office/drawing/2014/main" id="{545679F5-D245-4EC7-95E8-67E5ABD19C67}"/>
                </a:ext>
                <a:ext uri="{C183D7F6-B498-43B3-948B-1728B52AA6E4}">
                  <adec:decorative xmlns:adec="http://schemas.microsoft.com/office/drawing/2017/decorative" val="1"/>
                </a:ext>
              </a:extLst>
            </p:cNvPr>
            <p:cNvSpPr/>
            <p:nvPr/>
          </p:nvSpPr>
          <p:spPr>
            <a:xfrm>
              <a:off x="95738" y="4749816"/>
              <a:ext cx="11908201" cy="164654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 name="Freeform 12">
              <a:extLst>
                <a:ext uri="{FF2B5EF4-FFF2-40B4-BE49-F238E27FC236}">
                  <a16:creationId xmlns:a16="http://schemas.microsoft.com/office/drawing/2014/main" id="{2F98E914-68AF-4DCE-8CFD-54BB7C8769EB}"/>
                </a:ext>
                <a:ext uri="{C183D7F6-B498-43B3-948B-1728B52AA6E4}">
                  <adec:decorative xmlns:adec="http://schemas.microsoft.com/office/drawing/2017/decorative" val="0"/>
                </a:ext>
              </a:extLst>
            </p:cNvPr>
            <p:cNvSpPr/>
            <p:nvPr/>
          </p:nvSpPr>
          <p:spPr>
            <a:xfrm>
              <a:off x="713750" y="4532165"/>
              <a:ext cx="2639052" cy="363746"/>
            </a:xfrm>
            <a:custGeom>
              <a:avLst/>
              <a:gdLst>
                <a:gd name="connsiteX0" fmla="*/ 0 w 8595360"/>
                <a:gd name="connsiteY0" fmla="*/ 73801 h 442800"/>
                <a:gd name="connsiteX1" fmla="*/ 73801 w 8595360"/>
                <a:gd name="connsiteY1" fmla="*/ 0 h 442800"/>
                <a:gd name="connsiteX2" fmla="*/ 8521559 w 8595360"/>
                <a:gd name="connsiteY2" fmla="*/ 0 h 442800"/>
                <a:gd name="connsiteX3" fmla="*/ 8595360 w 8595360"/>
                <a:gd name="connsiteY3" fmla="*/ 73801 h 442800"/>
                <a:gd name="connsiteX4" fmla="*/ 8595360 w 8595360"/>
                <a:gd name="connsiteY4" fmla="*/ 368999 h 442800"/>
                <a:gd name="connsiteX5" fmla="*/ 8521559 w 8595360"/>
                <a:gd name="connsiteY5" fmla="*/ 442800 h 442800"/>
                <a:gd name="connsiteX6" fmla="*/ 73801 w 8595360"/>
                <a:gd name="connsiteY6" fmla="*/ 442800 h 442800"/>
                <a:gd name="connsiteX7" fmla="*/ 0 w 8595360"/>
                <a:gd name="connsiteY7" fmla="*/ 368999 h 442800"/>
                <a:gd name="connsiteX8" fmla="*/ 0 w 8595360"/>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360" h="442800">
                  <a:moveTo>
                    <a:pt x="0" y="73801"/>
                  </a:moveTo>
                  <a:cubicBezTo>
                    <a:pt x="0" y="33042"/>
                    <a:pt x="33042" y="0"/>
                    <a:pt x="73801" y="0"/>
                  </a:cubicBezTo>
                  <a:lnTo>
                    <a:pt x="8521559" y="0"/>
                  </a:lnTo>
                  <a:cubicBezTo>
                    <a:pt x="8562318" y="0"/>
                    <a:pt x="8595360" y="33042"/>
                    <a:pt x="8595360" y="73801"/>
                  </a:cubicBezTo>
                  <a:lnTo>
                    <a:pt x="8595360" y="368999"/>
                  </a:lnTo>
                  <a:cubicBezTo>
                    <a:pt x="8595360" y="409758"/>
                    <a:pt x="8562318" y="442800"/>
                    <a:pt x="8521559"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6500" tIns="21616" rIns="346500" bIns="21616" numCol="1" spcCol="1270" anchor="ctr" anchorCtr="0">
              <a:noAutofit/>
            </a:bodyPr>
            <a:lstStyle/>
            <a:p>
              <a:pPr lvl="0" algn="l" defTabSz="666750">
                <a:lnSpc>
                  <a:spcPct val="90000"/>
                </a:lnSpc>
                <a:spcBef>
                  <a:spcPct val="0"/>
                </a:spcBef>
                <a:spcAft>
                  <a:spcPct val="35000"/>
                </a:spcAft>
              </a:pPr>
              <a:r>
                <a:rPr lang="en-US" sz="2000" kern="1200" dirty="0"/>
                <a:t>.NET</a:t>
              </a:r>
            </a:p>
          </p:txBody>
        </p:sp>
        <p:pic>
          <p:nvPicPr>
            <p:cNvPr id="34" name="Picture 33">
              <a:extLst>
                <a:ext uri="{FF2B5EF4-FFF2-40B4-BE49-F238E27FC236}">
                  <a16:creationId xmlns:a16="http://schemas.microsoft.com/office/drawing/2014/main" id="{7326CA1C-4679-4EC5-9232-8E91FE7D2967}"/>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60" y="4538703"/>
              <a:ext cx="576362" cy="613709"/>
            </a:xfrm>
            <a:prstGeom prst="rect">
              <a:avLst/>
            </a:prstGeom>
          </p:spPr>
        </p:pic>
        <p:cxnSp>
          <p:nvCxnSpPr>
            <p:cNvPr id="48" name="Straight Arrow Connector 47">
              <a:extLst>
                <a:ext uri="{C183D7F6-B498-43B3-948B-1728B52AA6E4}">
                  <adec:decorative xmlns:adec="http://schemas.microsoft.com/office/drawing/2017/decorative" val="1"/>
                </a:ext>
              </a:extLst>
            </p:cNvPr>
            <p:cNvCxnSpPr>
              <a:cxnSpLocks/>
            </p:cNvCxnSpPr>
            <p:nvPr/>
          </p:nvCxnSpPr>
          <p:spPr>
            <a:xfrm rot="10800000" flipV="1">
              <a:off x="6064474" y="4891059"/>
              <a:ext cx="1949169" cy="631284"/>
            </a:xfrm>
            <a:prstGeom prst="bentConnector3">
              <a:avLst>
                <a:gd name="adj1" fmla="val 50000"/>
              </a:avLst>
            </a:prstGeom>
            <a:ln w="44450">
              <a:solidFill>
                <a:schemeClr val="hlink"/>
              </a:solidFill>
              <a:tailEnd type="arrow"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49" name="Rectangle 1">
              <a:extLst>
                <a:ext uri="{C183D7F6-B498-43B3-948B-1728B52AA6E4}">
                  <adec:decorative xmlns:adec="http://schemas.microsoft.com/office/drawing/2017/decorative" val="0"/>
                </a:ext>
              </a:extLst>
            </p:cNvPr>
            <p:cNvSpPr>
              <a:spLocks noChangeArrowheads="1"/>
            </p:cNvSpPr>
            <p:nvPr/>
          </p:nvSpPr>
          <p:spPr bwMode="auto">
            <a:xfrm>
              <a:off x="3531140" y="4474469"/>
              <a:ext cx="5612860" cy="643985"/>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altLang="en-US" sz="2000" dirty="0">
                  <a:solidFill>
                    <a:schemeClr val="tx1"/>
                  </a:solidFill>
                </a:rPr>
                <a:t>Configure the bucket request, setting the region to EU, and making it publicly readable.</a:t>
              </a:r>
            </a:p>
          </p:txBody>
        </p:sp>
        <p:sp>
          <p:nvSpPr>
            <p:cNvPr id="12" name="Freeform 11">
              <a:extLst>
                <a:ext uri="{C183D7F6-B498-43B3-948B-1728B52AA6E4}">
                  <adec:decorative xmlns:adec="http://schemas.microsoft.com/office/drawing/2017/decorative" val="1"/>
                </a:ext>
              </a:extLst>
            </p:cNvPr>
            <p:cNvSpPr/>
            <p:nvPr/>
          </p:nvSpPr>
          <p:spPr>
            <a:xfrm>
              <a:off x="106346" y="4702326"/>
              <a:ext cx="11936497" cy="1640108"/>
            </a:xfrm>
            <a:custGeom>
              <a:avLst/>
              <a:gdLst>
                <a:gd name="connsiteX0" fmla="*/ 0 w 12279086"/>
                <a:gd name="connsiteY0" fmla="*/ 0 h 1653750"/>
                <a:gd name="connsiteX1" fmla="*/ 12279086 w 12279086"/>
                <a:gd name="connsiteY1" fmla="*/ 0 h 1653750"/>
                <a:gd name="connsiteX2" fmla="*/ 12279086 w 12279086"/>
                <a:gd name="connsiteY2" fmla="*/ 1653750 h 1653750"/>
                <a:gd name="connsiteX3" fmla="*/ 0 w 12279086"/>
                <a:gd name="connsiteY3" fmla="*/ 1653750 h 1653750"/>
                <a:gd name="connsiteX4" fmla="*/ 0 w 12279086"/>
                <a:gd name="connsiteY4" fmla="*/ 0 h 165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9086" h="1653750">
                  <a:moveTo>
                    <a:pt x="0" y="0"/>
                  </a:moveTo>
                  <a:lnTo>
                    <a:pt x="12279086" y="0"/>
                  </a:lnTo>
                  <a:lnTo>
                    <a:pt x="12279086" y="1653750"/>
                  </a:lnTo>
                  <a:lnTo>
                    <a:pt x="0" y="1653750"/>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457200" rIns="91440" bIns="106680" numCol="1" spcCol="1270" anchor="t" anchorCtr="0">
              <a:noAutofit/>
            </a:bodyPr>
            <a:lstStyle/>
            <a:p>
              <a:r>
                <a:rPr lang="en-US" sz="1600" dirty="0">
                  <a:solidFill>
                    <a:srgbClr val="0000FF"/>
                  </a:solidFill>
                  <a:latin typeface="Lucida Console" panose="020B0609040504020204" pitchFamily="49" charset="0"/>
                </a:rPr>
                <a:t>AmazonS3Client</a:t>
              </a:r>
              <a:r>
                <a:rPr lang="en-US" sz="1600" dirty="0">
                  <a:solidFill>
                    <a:srgbClr val="000000"/>
                  </a:solidFill>
                  <a:latin typeface="Lucida Console" panose="020B0609040504020204" pitchFamily="49" charset="0"/>
                </a:rPr>
                <a:t> client = </a:t>
              </a:r>
              <a:r>
                <a:rPr lang="en-US" sz="1600" dirty="0">
                  <a:solidFill>
                    <a:srgbClr val="0000FF"/>
                  </a:solidFill>
                  <a:latin typeface="Lucida Console" panose="020B0609040504020204" pitchFamily="49" charset="0"/>
                </a:rPr>
                <a:t>new</a:t>
              </a:r>
              <a:r>
                <a:rPr lang="en-US" sz="1600" dirty="0">
                  <a:solidFill>
                    <a:srgbClr val="000000"/>
                  </a:solidFill>
                  <a:latin typeface="Lucida Console" panose="020B0609040504020204" pitchFamily="49" charset="0"/>
                </a:rPr>
                <a:t> </a:t>
              </a:r>
              <a:r>
                <a:rPr lang="en-US" sz="1600" dirty="0">
                  <a:solidFill>
                    <a:srgbClr val="0000FF"/>
                  </a:solidFill>
                  <a:latin typeface="Lucida Console" panose="020B0609040504020204" pitchFamily="49" charset="0"/>
                </a:rPr>
                <a:t>AmazonS3Client</a:t>
              </a:r>
              <a:r>
                <a:rPr lang="en-US" sz="1600" dirty="0">
                  <a:solidFill>
                    <a:srgbClr val="000000"/>
                  </a:solidFill>
                  <a:latin typeface="Lucida Console" panose="020B0609040504020204" pitchFamily="49" charset="0"/>
                </a:rPr>
                <a:t>();</a:t>
              </a:r>
              <a:br>
                <a:rPr lang="en-US" sz="1600" dirty="0">
                  <a:solidFill>
                    <a:srgbClr val="000000"/>
                  </a:solidFill>
                  <a:latin typeface="Lucida Console" panose="020B0609040504020204" pitchFamily="49" charset="0"/>
                </a:rPr>
              </a:br>
              <a:r>
                <a:rPr lang="en-US" sz="1600" dirty="0">
                  <a:solidFill>
                    <a:srgbClr val="0000FF"/>
                  </a:solidFill>
                  <a:latin typeface="Lucida Console" panose="020B0609040504020204" pitchFamily="49" charset="0"/>
                </a:rPr>
                <a:t>PutBucketRequest</a:t>
              </a:r>
              <a:r>
                <a:rPr lang="en-US" sz="1600" dirty="0">
                  <a:solidFill>
                    <a:srgbClr val="000000"/>
                  </a:solidFill>
                  <a:latin typeface="Lucida Console" panose="020B0609040504020204" pitchFamily="49" charset="0"/>
                </a:rPr>
                <a:t> request = </a:t>
              </a:r>
              <a:r>
                <a:rPr lang="en-US" sz="1600" dirty="0">
                  <a:solidFill>
                    <a:srgbClr val="0000FF"/>
                  </a:solidFill>
                  <a:latin typeface="Lucida Console" panose="020B0609040504020204" pitchFamily="49" charset="0"/>
                </a:rPr>
                <a:t>new</a:t>
              </a:r>
              <a:r>
                <a:rPr lang="en-US" sz="1600" dirty="0">
                  <a:solidFill>
                    <a:srgbClr val="000000"/>
                  </a:solidFill>
                  <a:latin typeface="Lucida Console" panose="020B0609040504020204" pitchFamily="49" charset="0"/>
                </a:rPr>
                <a:t> </a:t>
              </a:r>
              <a:r>
                <a:rPr lang="en-US" sz="1600" dirty="0">
                  <a:solidFill>
                    <a:srgbClr val="0000FF"/>
                  </a:solidFill>
                  <a:latin typeface="Lucida Console" panose="020B0609040504020204" pitchFamily="49" charset="0"/>
                </a:rPr>
                <a:t>PutBucketRequest</a:t>
              </a:r>
              <a:endParaRPr lang="en-US" sz="1600" dirty="0">
                <a:solidFill>
                  <a:srgbClr val="000000"/>
                </a:solidFill>
                <a:latin typeface="Lucida Console" panose="020B0609040504020204" pitchFamily="49" charset="0"/>
              </a:endParaRPr>
            </a:p>
            <a:p>
              <a:r>
                <a:rPr lang="en-US" sz="1600" dirty="0">
                  <a:solidFill>
                    <a:srgbClr val="000000"/>
                  </a:solidFill>
                  <a:latin typeface="Lucida Console" panose="020B0609040504020204" pitchFamily="49" charset="0"/>
                </a:rPr>
                <a:t>{ BucketName = </a:t>
              </a:r>
              <a:r>
                <a:rPr lang="en-US" sz="1600" dirty="0">
                  <a:solidFill>
                    <a:srgbClr val="A31515"/>
                  </a:solidFill>
                  <a:latin typeface="Lucida Console" panose="020B0609040504020204" pitchFamily="49" charset="0"/>
                </a:rPr>
                <a:t>"</a:t>
              </a:r>
              <a:r>
                <a:rPr lang="en-US" sz="1600" dirty="0" err="1">
                  <a:solidFill>
                    <a:srgbClr val="A31515"/>
                  </a:solidFill>
                  <a:latin typeface="Lucida Console" panose="020B0609040504020204" pitchFamily="49" charset="0"/>
                </a:rPr>
                <a:t>notes_bucket</a:t>
              </a:r>
              <a:r>
                <a:rPr lang="en-US" sz="1600" dirty="0">
                  <a:solidFill>
                    <a:srgbClr val="A31515"/>
                  </a:solidFill>
                  <a:latin typeface="Lucida Console" panose="020B0609040504020204" pitchFamily="49" charset="0"/>
                </a:rPr>
                <a:t>"</a:t>
              </a:r>
              <a:r>
                <a:rPr lang="en-US" sz="1600" dirty="0">
                  <a:solidFill>
                    <a:srgbClr val="000000"/>
                  </a:solidFill>
                  <a:latin typeface="Lucida Console" panose="020B0609040504020204" pitchFamily="49" charset="0"/>
                </a:rPr>
                <a:t>, BucketRegion = </a:t>
              </a:r>
              <a:r>
                <a:rPr lang="en-US" sz="1600" dirty="0">
                  <a:solidFill>
                    <a:srgbClr val="0000FF"/>
                  </a:solidFill>
                  <a:latin typeface="Lucida Console" panose="020B0609040504020204" pitchFamily="49" charset="0"/>
                </a:rPr>
                <a:t>S3Region</a:t>
              </a:r>
              <a:r>
                <a:rPr lang="en-US" sz="1600" dirty="0">
                  <a:solidFill>
                    <a:srgbClr val="000000"/>
                  </a:solidFill>
                  <a:latin typeface="Lucida Console" panose="020B0609040504020204" pitchFamily="49" charset="0"/>
                </a:rPr>
                <a:t>.EU, CannedACL = </a:t>
              </a:r>
              <a:r>
                <a:rPr lang="en-US" sz="1600" dirty="0">
                  <a:solidFill>
                    <a:srgbClr val="0000FF"/>
                  </a:solidFill>
                  <a:latin typeface="Lucida Console" panose="020B0609040504020204" pitchFamily="49" charset="0"/>
                </a:rPr>
                <a:t>S3CannedACL</a:t>
              </a:r>
              <a:r>
                <a:rPr lang="en-US" sz="1600" dirty="0">
                  <a:solidFill>
                    <a:srgbClr val="000000"/>
                  </a:solidFill>
                  <a:latin typeface="Lucida Console" panose="020B0609040504020204" pitchFamily="49" charset="0"/>
                </a:rPr>
                <a:t>.PublicRead };</a:t>
              </a:r>
              <a:br>
                <a:rPr lang="en-US" sz="1600" dirty="0">
                  <a:solidFill>
                    <a:srgbClr val="000000"/>
                  </a:solidFill>
                  <a:latin typeface="Lucida Console" panose="020B0609040504020204" pitchFamily="49" charset="0"/>
                </a:rPr>
              </a:br>
              <a:r>
                <a:rPr lang="en-US" sz="1600" dirty="0">
                  <a:solidFill>
                    <a:srgbClr val="0000FF"/>
                  </a:solidFill>
                  <a:latin typeface="Lucida Console" panose="020B0609040504020204" pitchFamily="49" charset="0"/>
                </a:rPr>
                <a:t>PutBucketResponse</a:t>
              </a:r>
              <a:r>
                <a:rPr lang="en-US" sz="1600" dirty="0">
                  <a:solidFill>
                    <a:srgbClr val="000000"/>
                  </a:solidFill>
                  <a:latin typeface="Lucida Console" panose="020B0609040504020204" pitchFamily="49" charset="0"/>
                </a:rPr>
                <a:t> response = client.PutBucket(request);</a:t>
              </a:r>
            </a:p>
            <a:p>
              <a:endParaRPr lang="en-US" sz="1600" dirty="0">
                <a:solidFill>
                  <a:srgbClr val="000000"/>
                </a:solidFill>
                <a:latin typeface="Consolas" panose="020B0609020204030204" pitchFamily="49" charset="0"/>
              </a:endParaRPr>
            </a:p>
          </p:txBody>
        </p:sp>
      </p:grpSp>
    </p:spTree>
    <p:custDataLst>
      <p:tags r:id="rId1"/>
    </p:custDataLst>
    <p:extLst>
      <p:ext uri="{BB962C8B-B14F-4D97-AF65-F5344CB8AC3E}">
        <p14:creationId xmlns:p14="http://schemas.microsoft.com/office/powerpoint/2010/main" val="2982886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7C0485E-4B93-4DCD-B6BB-F566B709DEF3}"/>
              </a:ext>
            </a:extLst>
          </p:cNvPr>
          <p:cNvSpPr>
            <a:spLocks noGrp="1"/>
          </p:cNvSpPr>
          <p:nvPr>
            <p:ph type="sldNum" sz="quarter" idx="20"/>
          </p:nvPr>
        </p:nvSpPr>
        <p:spPr/>
        <p:txBody>
          <a:bodyPr/>
          <a:lstStyle/>
          <a:p>
            <a:fld id="{989D9560-4C13-4692-9687-98ECDD2D9552}" type="slidenum">
              <a:rPr lang="en-US" smtClean="0"/>
              <a:pPr/>
              <a:t>12</a:t>
            </a:fld>
            <a:endParaRPr lang="en-US" dirty="0"/>
          </a:p>
        </p:txBody>
      </p:sp>
      <p:sp>
        <p:nvSpPr>
          <p:cNvPr id="14" name="Title 13"/>
          <p:cNvSpPr>
            <a:spLocks noGrp="1"/>
          </p:cNvSpPr>
          <p:nvPr>
            <p:ph type="title"/>
          </p:nvPr>
        </p:nvSpPr>
        <p:spPr/>
        <p:txBody>
          <a:bodyPr/>
          <a:lstStyle/>
          <a:p>
            <a:r>
              <a:rPr lang="en-US"/>
              <a:t>Examples: Wait for a bucket to be created</a:t>
            </a:r>
            <a:endParaRPr lang="en-US" dirty="0"/>
          </a:p>
        </p:txBody>
      </p:sp>
      <p:grpSp>
        <p:nvGrpSpPr>
          <p:cNvPr id="2" name="Group 1" descr="Python">
            <a:extLst>
              <a:ext uri="{FF2B5EF4-FFF2-40B4-BE49-F238E27FC236}">
                <a16:creationId xmlns:a16="http://schemas.microsoft.com/office/drawing/2014/main" id="{6B6B4933-B49F-4D8D-AA38-7BB200164CB9}"/>
              </a:ext>
            </a:extLst>
          </p:cNvPr>
          <p:cNvGrpSpPr/>
          <p:nvPr/>
        </p:nvGrpSpPr>
        <p:grpSpPr>
          <a:xfrm>
            <a:off x="54560" y="1054396"/>
            <a:ext cx="12034408" cy="1383602"/>
            <a:chOff x="54560" y="1054396"/>
            <a:chExt cx="12034408" cy="1383602"/>
          </a:xfrm>
        </p:grpSpPr>
        <p:sp>
          <p:nvSpPr>
            <p:cNvPr id="17" name="Rectangle 16">
              <a:extLst>
                <a:ext uri="{FF2B5EF4-FFF2-40B4-BE49-F238E27FC236}">
                  <a16:creationId xmlns:a16="http://schemas.microsoft.com/office/drawing/2014/main" id="{1899E5B7-8B9C-4D67-903B-68521BDC599D}"/>
                </a:ext>
                <a:ext uri="{C183D7F6-B498-43B3-948B-1728B52AA6E4}">
                  <adec:decorative xmlns:adec="http://schemas.microsoft.com/office/drawing/2017/decorative" val="1"/>
                </a:ext>
              </a:extLst>
            </p:cNvPr>
            <p:cNvSpPr/>
            <p:nvPr/>
          </p:nvSpPr>
          <p:spPr>
            <a:xfrm>
              <a:off x="65070" y="1214449"/>
              <a:ext cx="12001106" cy="122354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 name="Freeform 26">
              <a:extLst>
                <a:ext uri="{C183D7F6-B498-43B3-948B-1728B52AA6E4}">
                  <adec:decorative xmlns:adec="http://schemas.microsoft.com/office/drawing/2017/decorative" val="0"/>
                </a:ext>
              </a:extLst>
            </p:cNvPr>
            <p:cNvSpPr/>
            <p:nvPr/>
          </p:nvSpPr>
          <p:spPr>
            <a:xfrm>
              <a:off x="713749" y="1054396"/>
              <a:ext cx="2675042" cy="365760"/>
            </a:xfrm>
            <a:custGeom>
              <a:avLst/>
              <a:gdLst>
                <a:gd name="connsiteX0" fmla="*/ 0 w 8595360"/>
                <a:gd name="connsiteY0" fmla="*/ 73801 h 442800"/>
                <a:gd name="connsiteX1" fmla="*/ 73801 w 8595360"/>
                <a:gd name="connsiteY1" fmla="*/ 0 h 442800"/>
                <a:gd name="connsiteX2" fmla="*/ 8521559 w 8595360"/>
                <a:gd name="connsiteY2" fmla="*/ 0 h 442800"/>
                <a:gd name="connsiteX3" fmla="*/ 8595360 w 8595360"/>
                <a:gd name="connsiteY3" fmla="*/ 73801 h 442800"/>
                <a:gd name="connsiteX4" fmla="*/ 8595360 w 8595360"/>
                <a:gd name="connsiteY4" fmla="*/ 368999 h 442800"/>
                <a:gd name="connsiteX5" fmla="*/ 8521559 w 8595360"/>
                <a:gd name="connsiteY5" fmla="*/ 442800 h 442800"/>
                <a:gd name="connsiteX6" fmla="*/ 73801 w 8595360"/>
                <a:gd name="connsiteY6" fmla="*/ 442800 h 442800"/>
                <a:gd name="connsiteX7" fmla="*/ 0 w 8595360"/>
                <a:gd name="connsiteY7" fmla="*/ 368999 h 442800"/>
                <a:gd name="connsiteX8" fmla="*/ 0 w 8595360"/>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360" h="442800">
                  <a:moveTo>
                    <a:pt x="0" y="73801"/>
                  </a:moveTo>
                  <a:cubicBezTo>
                    <a:pt x="0" y="33042"/>
                    <a:pt x="33042" y="0"/>
                    <a:pt x="73801" y="0"/>
                  </a:cubicBezTo>
                  <a:lnTo>
                    <a:pt x="8521559" y="0"/>
                  </a:lnTo>
                  <a:cubicBezTo>
                    <a:pt x="8562318" y="0"/>
                    <a:pt x="8595360" y="33042"/>
                    <a:pt x="8595360" y="73801"/>
                  </a:cubicBezTo>
                  <a:lnTo>
                    <a:pt x="8595360" y="368999"/>
                  </a:lnTo>
                  <a:cubicBezTo>
                    <a:pt x="8595360" y="409758"/>
                    <a:pt x="8562318" y="442800"/>
                    <a:pt x="8521559"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6500" tIns="21616" rIns="346500" bIns="21616" numCol="1" spcCol="1270" anchor="ctr" anchorCtr="0">
              <a:noAutofit/>
            </a:bodyPr>
            <a:lstStyle/>
            <a:p>
              <a:pPr lvl="0" algn="l" defTabSz="666750">
                <a:lnSpc>
                  <a:spcPct val="90000"/>
                </a:lnSpc>
                <a:spcBef>
                  <a:spcPct val="0"/>
                </a:spcBef>
                <a:spcAft>
                  <a:spcPct val="35000"/>
                </a:spcAft>
              </a:pPr>
              <a:r>
                <a:rPr lang="en-US" sz="2000" kern="1200" dirty="0"/>
                <a:t>Python</a:t>
              </a:r>
            </a:p>
          </p:txBody>
        </p:sp>
        <p:pic>
          <p:nvPicPr>
            <p:cNvPr id="28" name="Picture 27">
              <a:extLs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560" y="1056532"/>
              <a:ext cx="556414" cy="629544"/>
            </a:xfrm>
            <a:prstGeom prst="rect">
              <a:avLst/>
            </a:prstGeom>
          </p:spPr>
        </p:pic>
        <p:sp>
          <p:nvSpPr>
            <p:cNvPr id="26" name="Freeform 25">
              <a:extLst>
                <a:ext uri="{C183D7F6-B498-43B3-948B-1728B52AA6E4}">
                  <adec:decorative xmlns:adec="http://schemas.microsoft.com/office/drawing/2017/decorative" val="0"/>
                </a:ext>
              </a:extLst>
            </p:cNvPr>
            <p:cNvSpPr/>
            <p:nvPr/>
          </p:nvSpPr>
          <p:spPr>
            <a:xfrm>
              <a:off x="65070" y="1214449"/>
              <a:ext cx="12023898" cy="1223549"/>
            </a:xfrm>
            <a:custGeom>
              <a:avLst/>
              <a:gdLst>
                <a:gd name="connsiteX0" fmla="*/ 0 w 12279086"/>
                <a:gd name="connsiteY0" fmla="*/ 0 h 1370250"/>
                <a:gd name="connsiteX1" fmla="*/ 12279086 w 12279086"/>
                <a:gd name="connsiteY1" fmla="*/ 0 h 1370250"/>
                <a:gd name="connsiteX2" fmla="*/ 12279086 w 12279086"/>
                <a:gd name="connsiteY2" fmla="*/ 1370250 h 1370250"/>
                <a:gd name="connsiteX3" fmla="*/ 0 w 12279086"/>
                <a:gd name="connsiteY3" fmla="*/ 1370250 h 1370250"/>
                <a:gd name="connsiteX4" fmla="*/ 0 w 12279086"/>
                <a:gd name="connsiteY4" fmla="*/ 0 h 1370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9086" h="1370250">
                  <a:moveTo>
                    <a:pt x="0" y="0"/>
                  </a:moveTo>
                  <a:lnTo>
                    <a:pt x="12279086" y="0"/>
                  </a:lnTo>
                  <a:lnTo>
                    <a:pt x="12279086" y="1370250"/>
                  </a:lnTo>
                  <a:lnTo>
                    <a:pt x="0" y="1370250"/>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312420" rIns="952994" bIns="106680" numCol="1" spcCol="1270" anchor="t" anchorCtr="0">
              <a:noAutofit/>
            </a:bodyPr>
            <a:lstStyle/>
            <a:p>
              <a:endParaRPr lang="en-US" dirty="0"/>
            </a:p>
            <a:p>
              <a:r>
                <a:rPr lang="en-US" dirty="0">
                  <a:solidFill>
                    <a:srgbClr val="000000"/>
                  </a:solidFill>
                  <a:latin typeface="Consolas" panose="020B0609020204030204" pitchFamily="49" charset="0"/>
                </a:rPr>
                <a:t>waiter = s3Client.get_waiter(</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bucket_exists</a:t>
              </a:r>
              <a:r>
                <a:rPr lang="en-US" dirty="0">
                  <a:solidFill>
                    <a:srgbClr val="A31515"/>
                  </a:solidFill>
                  <a:latin typeface="Consolas" panose="020B0609020204030204" pitchFamily="49" charset="0"/>
                </a:rPr>
                <a:t>') </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waiter.wait(Bucket=bucket)</a:t>
              </a:r>
            </a:p>
          </p:txBody>
        </p:sp>
      </p:grpSp>
      <p:grpSp>
        <p:nvGrpSpPr>
          <p:cNvPr id="3" name="Group 2" descr="Java">
            <a:extLst>
              <a:ext uri="{FF2B5EF4-FFF2-40B4-BE49-F238E27FC236}">
                <a16:creationId xmlns:a16="http://schemas.microsoft.com/office/drawing/2014/main" id="{8EAAAB0B-1DBB-4C81-AA66-68E21B857782}"/>
              </a:ext>
            </a:extLst>
          </p:cNvPr>
          <p:cNvGrpSpPr/>
          <p:nvPr/>
        </p:nvGrpSpPr>
        <p:grpSpPr>
          <a:xfrm>
            <a:off x="54560" y="2655123"/>
            <a:ext cx="12011616" cy="1817493"/>
            <a:chOff x="54560" y="2655123"/>
            <a:chExt cx="12011616" cy="1817493"/>
          </a:xfrm>
        </p:grpSpPr>
        <p:sp>
          <p:nvSpPr>
            <p:cNvPr id="18" name="Rectangle 17">
              <a:extLst>
                <a:ext uri="{FF2B5EF4-FFF2-40B4-BE49-F238E27FC236}">
                  <a16:creationId xmlns:a16="http://schemas.microsoft.com/office/drawing/2014/main" id="{4DAB3B95-655E-4FF2-837F-78A6C5F3B12F}"/>
                </a:ext>
                <a:ext uri="{C183D7F6-B498-43B3-948B-1728B52AA6E4}">
                  <adec:decorative xmlns:adec="http://schemas.microsoft.com/office/drawing/2017/decorative" val="1"/>
                </a:ext>
              </a:extLst>
            </p:cNvPr>
            <p:cNvSpPr/>
            <p:nvPr/>
          </p:nvSpPr>
          <p:spPr>
            <a:xfrm>
              <a:off x="54560" y="2790015"/>
              <a:ext cx="12001106" cy="168260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Freeform 9">
              <a:extLst>
                <a:ext uri="{C183D7F6-B498-43B3-948B-1728B52AA6E4}">
                  <adec:decorative xmlns:adec="http://schemas.microsoft.com/office/drawing/2017/decorative" val="0"/>
                </a:ext>
              </a:extLst>
            </p:cNvPr>
            <p:cNvSpPr/>
            <p:nvPr/>
          </p:nvSpPr>
          <p:spPr>
            <a:xfrm>
              <a:off x="713750" y="2655123"/>
              <a:ext cx="2639052" cy="365760"/>
            </a:xfrm>
            <a:custGeom>
              <a:avLst/>
              <a:gdLst>
                <a:gd name="connsiteX0" fmla="*/ 0 w 8595360"/>
                <a:gd name="connsiteY0" fmla="*/ 73801 h 442800"/>
                <a:gd name="connsiteX1" fmla="*/ 73801 w 8595360"/>
                <a:gd name="connsiteY1" fmla="*/ 0 h 442800"/>
                <a:gd name="connsiteX2" fmla="*/ 8521559 w 8595360"/>
                <a:gd name="connsiteY2" fmla="*/ 0 h 442800"/>
                <a:gd name="connsiteX3" fmla="*/ 8595360 w 8595360"/>
                <a:gd name="connsiteY3" fmla="*/ 73801 h 442800"/>
                <a:gd name="connsiteX4" fmla="*/ 8595360 w 8595360"/>
                <a:gd name="connsiteY4" fmla="*/ 368999 h 442800"/>
                <a:gd name="connsiteX5" fmla="*/ 8521559 w 8595360"/>
                <a:gd name="connsiteY5" fmla="*/ 442800 h 442800"/>
                <a:gd name="connsiteX6" fmla="*/ 73801 w 8595360"/>
                <a:gd name="connsiteY6" fmla="*/ 442800 h 442800"/>
                <a:gd name="connsiteX7" fmla="*/ 0 w 8595360"/>
                <a:gd name="connsiteY7" fmla="*/ 368999 h 442800"/>
                <a:gd name="connsiteX8" fmla="*/ 0 w 8595360"/>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360" h="442800">
                  <a:moveTo>
                    <a:pt x="0" y="73801"/>
                  </a:moveTo>
                  <a:cubicBezTo>
                    <a:pt x="0" y="33042"/>
                    <a:pt x="33042" y="0"/>
                    <a:pt x="73801" y="0"/>
                  </a:cubicBezTo>
                  <a:lnTo>
                    <a:pt x="8521559" y="0"/>
                  </a:lnTo>
                  <a:cubicBezTo>
                    <a:pt x="8562318" y="0"/>
                    <a:pt x="8595360" y="33042"/>
                    <a:pt x="8595360" y="73801"/>
                  </a:cubicBezTo>
                  <a:lnTo>
                    <a:pt x="8595360" y="368999"/>
                  </a:lnTo>
                  <a:cubicBezTo>
                    <a:pt x="8595360" y="409758"/>
                    <a:pt x="8562318" y="442800"/>
                    <a:pt x="8521559"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6500" tIns="21616" rIns="346500" bIns="21616" numCol="1" spcCol="1270" anchor="ctr" anchorCtr="0">
              <a:noAutofit/>
            </a:bodyPr>
            <a:lstStyle/>
            <a:p>
              <a:pPr lvl="0" algn="l" defTabSz="666750">
                <a:lnSpc>
                  <a:spcPct val="90000"/>
                </a:lnSpc>
                <a:spcBef>
                  <a:spcPct val="0"/>
                </a:spcBef>
                <a:spcAft>
                  <a:spcPct val="35000"/>
                </a:spcAft>
              </a:pPr>
              <a:r>
                <a:rPr lang="en-US" sz="2000" kern="1200" dirty="0"/>
                <a:t>Java</a:t>
              </a:r>
            </a:p>
          </p:txBody>
        </p:sp>
        <p:pic>
          <p:nvPicPr>
            <p:cNvPr id="15" name="Picture 14">
              <a:extLs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60" y="2672787"/>
              <a:ext cx="549877" cy="605622"/>
            </a:xfrm>
            <a:prstGeom prst="rect">
              <a:avLst/>
            </a:prstGeom>
          </p:spPr>
        </p:pic>
        <p:sp>
          <p:nvSpPr>
            <p:cNvPr id="9" name="Freeform 8">
              <a:extLst>
                <a:ext uri="{C183D7F6-B498-43B3-948B-1728B52AA6E4}">
                  <adec:decorative xmlns:adec="http://schemas.microsoft.com/office/drawing/2017/decorative" val="0"/>
                </a:ext>
              </a:extLst>
            </p:cNvPr>
            <p:cNvSpPr/>
            <p:nvPr/>
          </p:nvSpPr>
          <p:spPr>
            <a:xfrm>
              <a:off x="65070" y="2825284"/>
              <a:ext cx="12001106" cy="1647332"/>
            </a:xfrm>
            <a:custGeom>
              <a:avLst/>
              <a:gdLst>
                <a:gd name="connsiteX0" fmla="*/ 0 w 12279086"/>
                <a:gd name="connsiteY0" fmla="*/ 0 h 1653750"/>
                <a:gd name="connsiteX1" fmla="*/ 12279086 w 12279086"/>
                <a:gd name="connsiteY1" fmla="*/ 0 h 1653750"/>
                <a:gd name="connsiteX2" fmla="*/ 12279086 w 12279086"/>
                <a:gd name="connsiteY2" fmla="*/ 1653750 h 1653750"/>
                <a:gd name="connsiteX3" fmla="*/ 0 w 12279086"/>
                <a:gd name="connsiteY3" fmla="*/ 1653750 h 1653750"/>
                <a:gd name="connsiteX4" fmla="*/ 0 w 12279086"/>
                <a:gd name="connsiteY4" fmla="*/ 0 h 165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9086" h="1653750">
                  <a:moveTo>
                    <a:pt x="0" y="0"/>
                  </a:moveTo>
                  <a:lnTo>
                    <a:pt x="12279086" y="0"/>
                  </a:lnTo>
                  <a:lnTo>
                    <a:pt x="12279086" y="1653750"/>
                  </a:lnTo>
                  <a:lnTo>
                    <a:pt x="0" y="1653750"/>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312420" rIns="45720" bIns="106680" numCol="1" spcCol="1270" anchor="t" anchorCtr="0">
              <a:noAutofit/>
            </a:bodyPr>
            <a:lstStyle/>
            <a:p>
              <a:endParaRPr lang="en-US" sz="1600" dirty="0">
                <a:solidFill>
                  <a:srgbClr val="0000FF"/>
                </a:solidFill>
                <a:latin typeface="Lucida Console" panose="020B0609040504020204" pitchFamily="49" charset="0"/>
              </a:endParaRPr>
            </a:p>
            <a:p>
              <a:r>
                <a:rPr lang="en-US" sz="1600" dirty="0">
                  <a:solidFill>
                    <a:srgbClr val="0000FF"/>
                  </a:solidFill>
                  <a:latin typeface="Lucida Console" panose="020B0609040504020204" pitchFamily="49" charset="0"/>
                </a:rPr>
                <a:t>WaiterResponse</a:t>
              </a:r>
              <a:r>
                <a:rPr lang="en-US" sz="1600" dirty="0">
                  <a:solidFill>
                    <a:srgbClr val="000000"/>
                  </a:solidFill>
                  <a:latin typeface="Lucida Console" panose="020B0609040504020204" pitchFamily="49" charset="0"/>
                </a:rPr>
                <a:t>&lt;</a:t>
              </a:r>
              <a:r>
                <a:rPr lang="en-US" sz="1600" dirty="0">
                  <a:solidFill>
                    <a:srgbClr val="0000FF"/>
                  </a:solidFill>
                  <a:latin typeface="Lucida Console" panose="020B0609040504020204" pitchFamily="49" charset="0"/>
                </a:rPr>
                <a:t>HeadBucketResponse</a:t>
              </a:r>
              <a:r>
                <a:rPr lang="en-US" sz="1600" dirty="0">
                  <a:solidFill>
                    <a:srgbClr val="000000"/>
                  </a:solidFill>
                  <a:latin typeface="Lucida Console" panose="020B0609040504020204" pitchFamily="49" charset="0"/>
                </a:rPr>
                <a:t>&gt; </a:t>
              </a:r>
              <a:r>
                <a:rPr lang="en-US" sz="1500" dirty="0">
                  <a:solidFill>
                    <a:srgbClr val="000000"/>
                  </a:solidFill>
                  <a:latin typeface="Lucida Console" panose="020B0609040504020204" pitchFamily="49" charset="0"/>
                </a:rPr>
                <a:t>waiterResponse =s3Waiter.waitUntilBucketExists(bucketRequestWait);</a:t>
              </a:r>
            </a:p>
            <a:p>
              <a:r>
                <a:rPr lang="en-US" sz="1600" dirty="0">
                  <a:solidFill>
                    <a:srgbClr val="000000"/>
                  </a:solidFill>
                  <a:latin typeface="Lucida Console" panose="020B0609040504020204" pitchFamily="49" charset="0"/>
                </a:rPr>
                <a:t>waiterResponse.matched().response().ifPresent(System.out</a:t>
              </a:r>
              <a:r>
                <a:rPr lang="en-US" sz="1600" dirty="0">
                  <a:solidFill>
                    <a:srgbClr val="0000FF"/>
                  </a:solidFill>
                  <a:latin typeface="Lucida Console" panose="020B0609040504020204" pitchFamily="49" charset="0"/>
                </a:rPr>
                <a:t>::</a:t>
              </a:r>
              <a:r>
                <a:rPr lang="en-US" sz="1600" dirty="0">
                  <a:solidFill>
                    <a:srgbClr val="000000"/>
                  </a:solidFill>
                  <a:latin typeface="Lucida Console" panose="020B0609040504020204" pitchFamily="49" charset="0"/>
                </a:rPr>
                <a:t>println);</a:t>
              </a:r>
              <a:endParaRPr lang="en-US" dirty="0">
                <a:solidFill>
                  <a:srgbClr val="000000"/>
                </a:solidFill>
                <a:latin typeface="Lucida Console" panose="020B0609040504020204" pitchFamily="49" charset="0"/>
              </a:endParaRPr>
            </a:p>
          </p:txBody>
        </p:sp>
      </p:grpSp>
      <p:grpSp>
        <p:nvGrpSpPr>
          <p:cNvPr id="4" name="Group 3" descr=".NET">
            <a:extLst>
              <a:ext uri="{FF2B5EF4-FFF2-40B4-BE49-F238E27FC236}">
                <a16:creationId xmlns:a16="http://schemas.microsoft.com/office/drawing/2014/main" id="{64CDF133-EE76-42F6-BB0A-2C68ECB44F2C}"/>
              </a:ext>
            </a:extLst>
          </p:cNvPr>
          <p:cNvGrpSpPr/>
          <p:nvPr/>
        </p:nvGrpSpPr>
        <p:grpSpPr>
          <a:xfrm>
            <a:off x="54560" y="4532165"/>
            <a:ext cx="12011616" cy="1730801"/>
            <a:chOff x="54560" y="4532165"/>
            <a:chExt cx="12011616" cy="1730801"/>
          </a:xfrm>
        </p:grpSpPr>
        <p:sp>
          <p:nvSpPr>
            <p:cNvPr id="19" name="Rectangle 18">
              <a:extLst>
                <a:ext uri="{FF2B5EF4-FFF2-40B4-BE49-F238E27FC236}">
                  <a16:creationId xmlns:a16="http://schemas.microsoft.com/office/drawing/2014/main" id="{8BEE551B-2FD7-4630-816B-95AB8BF56265}"/>
                </a:ext>
                <a:ext uri="{C183D7F6-B498-43B3-948B-1728B52AA6E4}">
                  <adec:decorative xmlns:adec="http://schemas.microsoft.com/office/drawing/2017/decorative" val="1"/>
                </a:ext>
              </a:extLst>
            </p:cNvPr>
            <p:cNvSpPr/>
            <p:nvPr/>
          </p:nvSpPr>
          <p:spPr>
            <a:xfrm>
              <a:off x="54560" y="4714038"/>
              <a:ext cx="12001106" cy="15489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Freeform 12">
              <a:extLst>
                <a:ext uri="{C183D7F6-B498-43B3-948B-1728B52AA6E4}">
                  <adec:decorative xmlns:adec="http://schemas.microsoft.com/office/drawing/2017/decorative" val="0"/>
                </a:ext>
              </a:extLst>
            </p:cNvPr>
            <p:cNvSpPr/>
            <p:nvPr/>
          </p:nvSpPr>
          <p:spPr>
            <a:xfrm>
              <a:off x="713750" y="4532165"/>
              <a:ext cx="2639052" cy="363746"/>
            </a:xfrm>
            <a:custGeom>
              <a:avLst/>
              <a:gdLst>
                <a:gd name="connsiteX0" fmla="*/ 0 w 8595360"/>
                <a:gd name="connsiteY0" fmla="*/ 73801 h 442800"/>
                <a:gd name="connsiteX1" fmla="*/ 73801 w 8595360"/>
                <a:gd name="connsiteY1" fmla="*/ 0 h 442800"/>
                <a:gd name="connsiteX2" fmla="*/ 8521559 w 8595360"/>
                <a:gd name="connsiteY2" fmla="*/ 0 h 442800"/>
                <a:gd name="connsiteX3" fmla="*/ 8595360 w 8595360"/>
                <a:gd name="connsiteY3" fmla="*/ 73801 h 442800"/>
                <a:gd name="connsiteX4" fmla="*/ 8595360 w 8595360"/>
                <a:gd name="connsiteY4" fmla="*/ 368999 h 442800"/>
                <a:gd name="connsiteX5" fmla="*/ 8521559 w 8595360"/>
                <a:gd name="connsiteY5" fmla="*/ 442800 h 442800"/>
                <a:gd name="connsiteX6" fmla="*/ 73801 w 8595360"/>
                <a:gd name="connsiteY6" fmla="*/ 442800 h 442800"/>
                <a:gd name="connsiteX7" fmla="*/ 0 w 8595360"/>
                <a:gd name="connsiteY7" fmla="*/ 368999 h 442800"/>
                <a:gd name="connsiteX8" fmla="*/ 0 w 8595360"/>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360" h="442800">
                  <a:moveTo>
                    <a:pt x="0" y="73801"/>
                  </a:moveTo>
                  <a:cubicBezTo>
                    <a:pt x="0" y="33042"/>
                    <a:pt x="33042" y="0"/>
                    <a:pt x="73801" y="0"/>
                  </a:cubicBezTo>
                  <a:lnTo>
                    <a:pt x="8521559" y="0"/>
                  </a:lnTo>
                  <a:cubicBezTo>
                    <a:pt x="8562318" y="0"/>
                    <a:pt x="8595360" y="33042"/>
                    <a:pt x="8595360" y="73801"/>
                  </a:cubicBezTo>
                  <a:lnTo>
                    <a:pt x="8595360" y="368999"/>
                  </a:lnTo>
                  <a:cubicBezTo>
                    <a:pt x="8595360" y="409758"/>
                    <a:pt x="8562318" y="442800"/>
                    <a:pt x="8521559"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6500" tIns="21616" rIns="346500" bIns="21616" numCol="1" spcCol="1270" anchor="ctr" anchorCtr="0">
              <a:noAutofit/>
            </a:bodyPr>
            <a:lstStyle/>
            <a:p>
              <a:pPr lvl="0" algn="l" defTabSz="666750">
                <a:lnSpc>
                  <a:spcPct val="90000"/>
                </a:lnSpc>
                <a:spcBef>
                  <a:spcPct val="0"/>
                </a:spcBef>
                <a:spcAft>
                  <a:spcPct val="35000"/>
                </a:spcAft>
              </a:pPr>
              <a:r>
                <a:rPr lang="en-US" sz="2000" kern="1200" dirty="0"/>
                <a:t>.NET</a:t>
              </a:r>
            </a:p>
          </p:txBody>
        </p:sp>
        <p:pic>
          <p:nvPicPr>
            <p:cNvPr id="16" name="Picture 15">
              <a:extLs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60" y="4538703"/>
              <a:ext cx="576362" cy="613709"/>
            </a:xfrm>
            <a:prstGeom prst="rect">
              <a:avLst/>
            </a:prstGeom>
          </p:spPr>
        </p:pic>
        <p:sp>
          <p:nvSpPr>
            <p:cNvPr id="12" name="Freeform 11">
              <a:extLst>
                <a:ext uri="{C183D7F6-B498-43B3-948B-1728B52AA6E4}">
                  <adec:decorative xmlns:adec="http://schemas.microsoft.com/office/drawing/2017/decorative" val="0"/>
                </a:ext>
              </a:extLst>
            </p:cNvPr>
            <p:cNvSpPr/>
            <p:nvPr/>
          </p:nvSpPr>
          <p:spPr>
            <a:xfrm>
              <a:off x="65070" y="4702326"/>
              <a:ext cx="12001106" cy="1560640"/>
            </a:xfrm>
            <a:custGeom>
              <a:avLst/>
              <a:gdLst>
                <a:gd name="connsiteX0" fmla="*/ 0 w 12279086"/>
                <a:gd name="connsiteY0" fmla="*/ 0 h 1653750"/>
                <a:gd name="connsiteX1" fmla="*/ 12279086 w 12279086"/>
                <a:gd name="connsiteY1" fmla="*/ 0 h 1653750"/>
                <a:gd name="connsiteX2" fmla="*/ 12279086 w 12279086"/>
                <a:gd name="connsiteY2" fmla="*/ 1653750 h 1653750"/>
                <a:gd name="connsiteX3" fmla="*/ 0 w 12279086"/>
                <a:gd name="connsiteY3" fmla="*/ 1653750 h 1653750"/>
                <a:gd name="connsiteX4" fmla="*/ 0 w 12279086"/>
                <a:gd name="connsiteY4" fmla="*/ 0 h 165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9086" h="1653750">
                  <a:moveTo>
                    <a:pt x="0" y="0"/>
                  </a:moveTo>
                  <a:lnTo>
                    <a:pt x="12279086" y="0"/>
                  </a:lnTo>
                  <a:lnTo>
                    <a:pt x="12279086" y="1653750"/>
                  </a:lnTo>
                  <a:lnTo>
                    <a:pt x="0" y="1653750"/>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312420" rIns="91440" bIns="106680" numCol="1" spcCol="1270" anchor="t" anchorCtr="0">
              <a:noAutofit/>
            </a:bodyPr>
            <a:lstStyle/>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exists = </a:t>
              </a:r>
              <a:r>
                <a:rPr lang="en-US" dirty="0">
                  <a:solidFill>
                    <a:srgbClr val="0000FF"/>
                  </a:solidFill>
                  <a:latin typeface="Consolas" panose="020B0609020204030204" pitchFamily="49" charset="0"/>
                </a:rPr>
                <a:t>await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AmazonS3Util</a:t>
              </a:r>
              <a:r>
                <a:rPr lang="en-US" dirty="0">
                  <a:solidFill>
                    <a:srgbClr val="000000"/>
                  </a:solidFill>
                  <a:latin typeface="Consolas" panose="020B0609020204030204" pitchFamily="49" charset="0"/>
                </a:rPr>
                <a:t>.DoesS3BucketExistV2Async(s3Client, bucketName);</a:t>
              </a:r>
            </a:p>
            <a:p>
              <a:endParaRPr lang="en-US" dirty="0">
                <a:solidFill>
                  <a:srgbClr val="000000"/>
                </a:solidFill>
                <a:latin typeface="Consolas" panose="020B0609020204030204" pitchFamily="49" charset="0"/>
              </a:endParaRPr>
            </a:p>
          </p:txBody>
        </p:sp>
      </p:grpSp>
    </p:spTree>
    <p:custDataLst>
      <p:tags r:id="rId1"/>
    </p:custDataLst>
    <p:extLst>
      <p:ext uri="{BB962C8B-B14F-4D97-AF65-F5344CB8AC3E}">
        <p14:creationId xmlns:p14="http://schemas.microsoft.com/office/powerpoint/2010/main" val="1318565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09A4525-F521-4E1E-8116-A2799A54A6AB}"/>
              </a:ext>
            </a:extLst>
          </p:cNvPr>
          <p:cNvSpPr>
            <a:spLocks noGrp="1"/>
          </p:cNvSpPr>
          <p:nvPr>
            <p:ph type="sldNum" sz="quarter" idx="20"/>
          </p:nvPr>
        </p:nvSpPr>
        <p:spPr/>
        <p:txBody>
          <a:bodyPr/>
          <a:lstStyle/>
          <a:p>
            <a:fld id="{989D9560-4C13-4692-9687-98ECDD2D9552}" type="slidenum">
              <a:rPr lang="en-US" smtClean="0"/>
              <a:t>13</a:t>
            </a:fld>
            <a:endParaRPr lang="en-US" dirty="0"/>
          </a:p>
        </p:txBody>
      </p:sp>
      <p:sp>
        <p:nvSpPr>
          <p:cNvPr id="2" name="Title 1"/>
          <p:cNvSpPr>
            <a:spLocks noGrp="1"/>
          </p:cNvSpPr>
          <p:nvPr>
            <p:ph type="title"/>
          </p:nvPr>
        </p:nvSpPr>
        <p:spPr/>
        <p:txBody>
          <a:bodyPr>
            <a:normAutofit/>
          </a:bodyPr>
          <a:lstStyle/>
          <a:p>
            <a:r>
              <a:rPr lang="en-US" dirty="0"/>
              <a:t>Example: Update bucket versioning</a:t>
            </a:r>
          </a:p>
        </p:txBody>
      </p:sp>
      <p:grpSp>
        <p:nvGrpSpPr>
          <p:cNvPr id="13" name="Terminal" descr="Terminal window with AWS CLI commands and responses"/>
          <p:cNvGrpSpPr/>
          <p:nvPr/>
        </p:nvGrpSpPr>
        <p:grpSpPr>
          <a:xfrm>
            <a:off x="69325" y="1702055"/>
            <a:ext cx="12071729" cy="4114683"/>
            <a:chOff x="68278" y="1194055"/>
            <a:chExt cx="12071729" cy="4114683"/>
          </a:xfrm>
        </p:grpSpPr>
        <p:sp>
          <p:nvSpPr>
            <p:cNvPr id="16" name="terminal">
              <a:extLst>
                <a:ext uri="{C183D7F6-B498-43B3-948B-1728B52AA6E4}">
                  <adec:decorative xmlns:adec="http://schemas.microsoft.com/office/drawing/2017/decorative" val="1"/>
                </a:ext>
              </a:extLst>
            </p:cNvPr>
            <p:cNvSpPr/>
            <p:nvPr/>
          </p:nvSpPr>
          <p:spPr>
            <a:xfrm>
              <a:off x="68278" y="1194055"/>
              <a:ext cx="12071286" cy="316912"/>
            </a:xfrm>
            <a:prstGeom prst="rect">
              <a:avLst/>
            </a:prstGeom>
            <a:solidFill>
              <a:schemeClr val="accent4"/>
            </a:soli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dirty="0">
                  <a:solidFill>
                    <a:schemeClr val="tx1"/>
                  </a:solidFill>
                  <a:latin typeface="Lucida Console" panose="020B0609040504020204" pitchFamily="49" charset="0"/>
                </a:rPr>
                <a:t>Terminal                                                                              X</a:t>
              </a:r>
            </a:p>
          </p:txBody>
        </p:sp>
        <p:sp>
          <p:nvSpPr>
            <p:cNvPr id="15" name="Rectangle 14">
              <a:extLst>
                <a:ext uri="{C183D7F6-B498-43B3-948B-1728B52AA6E4}">
                  <adec:decorative xmlns:adec="http://schemas.microsoft.com/office/drawing/2017/decorative" val="1"/>
                </a:ext>
              </a:extLst>
            </p:cNvPr>
            <p:cNvSpPr/>
            <p:nvPr/>
          </p:nvSpPr>
          <p:spPr>
            <a:xfrm>
              <a:off x="68721" y="1510967"/>
              <a:ext cx="12071286" cy="3797771"/>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600" dirty="0">
                  <a:solidFill>
                    <a:schemeClr val="bg1"/>
                  </a:solidFill>
                  <a:latin typeface="Lucida Console" panose="020B0609040504020204" pitchFamily="49" charset="0"/>
                  <a:ea typeface="Times New Roman" panose="02020603050405020304" pitchFamily="18" charset="0"/>
                  <a:cs typeface="Times New Roman" panose="02020603050405020304" pitchFamily="18" charset="0"/>
                </a:rPr>
                <a:t>&gt;&gt;</a:t>
              </a:r>
              <a:r>
                <a:rPr lang="en-US" sz="1600" dirty="0" err="1">
                  <a:solidFill>
                    <a:schemeClr val="bg1"/>
                  </a:solidFill>
                  <a:latin typeface="Lucida Console" panose="020B0609040504020204" pitchFamily="49" charset="0"/>
                  <a:ea typeface="Times New Roman" panose="02020603050405020304" pitchFamily="18" charset="0"/>
                  <a:cs typeface="Times New Roman" panose="02020603050405020304" pitchFamily="18" charset="0"/>
                </a:rPr>
                <a:t>aws</a:t>
              </a:r>
              <a:r>
                <a:rPr lang="en-US" sz="1600" dirty="0">
                  <a:solidFill>
                    <a:schemeClr val="bg1"/>
                  </a:solidFill>
                  <a:latin typeface="Lucida Console" panose="020B0609040504020204" pitchFamily="49" charset="0"/>
                  <a:ea typeface="Times New Roman" panose="02020603050405020304" pitchFamily="18" charset="0"/>
                  <a:cs typeface="Times New Roman" panose="02020603050405020304" pitchFamily="18" charset="0"/>
                </a:rPr>
                <a:t> s3api get-bucket-versioning --bucket notes-bucket --generate-cli-skeleton output</a:t>
              </a:r>
            </a:p>
            <a:p>
              <a:r>
                <a:rPr lang="en-US" sz="1600" dirty="0">
                  <a:solidFill>
                    <a:srgbClr val="00B050"/>
                  </a:solidFill>
                  <a:latin typeface="Lucida Console" panose="020B0609040504020204" pitchFamily="49" charset="0"/>
                  <a:ea typeface="Times New Roman" panose="02020603050405020304" pitchFamily="18" charset="0"/>
                  <a:cs typeface="Times New Roman" panose="02020603050405020304" pitchFamily="18" charset="0"/>
                </a:rPr>
                <a:t>{</a:t>
              </a:r>
            </a:p>
            <a:p>
              <a:r>
                <a:rPr lang="en-US" sz="1600" dirty="0">
                  <a:solidFill>
                    <a:srgbClr val="00B050"/>
                  </a:solidFill>
                  <a:latin typeface="Lucida Console" panose="020B0609040504020204" pitchFamily="49" charset="0"/>
                  <a:ea typeface="Times New Roman" panose="02020603050405020304" pitchFamily="18" charset="0"/>
                  <a:cs typeface="Times New Roman" panose="02020603050405020304" pitchFamily="18" charset="0"/>
                </a:rPr>
                <a:t>    "Status": "Status",</a:t>
              </a:r>
            </a:p>
            <a:p>
              <a:r>
                <a:rPr lang="en-US" sz="1600" dirty="0">
                  <a:solidFill>
                    <a:srgbClr val="00B050"/>
                  </a:solidFill>
                  <a:latin typeface="Lucida Console" panose="020B0609040504020204" pitchFamily="49" charset="0"/>
                  <a:ea typeface="Times New Roman" panose="02020603050405020304" pitchFamily="18" charset="0"/>
                  <a:cs typeface="Times New Roman" panose="02020603050405020304" pitchFamily="18" charset="0"/>
                </a:rPr>
                <a:t>    "</a:t>
              </a:r>
              <a:r>
                <a:rPr lang="en-US" sz="1600" dirty="0" err="1">
                  <a:solidFill>
                    <a:srgbClr val="00B050"/>
                  </a:solidFill>
                  <a:latin typeface="Lucida Console" panose="020B0609040504020204" pitchFamily="49" charset="0"/>
                  <a:ea typeface="Times New Roman" panose="02020603050405020304" pitchFamily="18" charset="0"/>
                  <a:cs typeface="Times New Roman" panose="02020603050405020304" pitchFamily="18" charset="0"/>
                </a:rPr>
                <a:t>MFADelete</a:t>
              </a:r>
              <a:r>
                <a:rPr lang="en-US" sz="1600" dirty="0">
                  <a:solidFill>
                    <a:srgbClr val="00B050"/>
                  </a:solidFill>
                  <a:latin typeface="Lucida Console" panose="020B0609040504020204" pitchFamily="49" charset="0"/>
                  <a:ea typeface="Times New Roman" panose="02020603050405020304" pitchFamily="18" charset="0"/>
                  <a:cs typeface="Times New Roman" panose="02020603050405020304" pitchFamily="18" charset="0"/>
                </a:rPr>
                <a:t>": "</a:t>
              </a:r>
              <a:r>
                <a:rPr lang="en-US" sz="1600" dirty="0" err="1">
                  <a:solidFill>
                    <a:srgbClr val="00B050"/>
                  </a:solidFill>
                  <a:latin typeface="Lucida Console" panose="020B0609040504020204" pitchFamily="49" charset="0"/>
                  <a:ea typeface="Times New Roman" panose="02020603050405020304" pitchFamily="18" charset="0"/>
                  <a:cs typeface="Times New Roman" panose="02020603050405020304" pitchFamily="18" charset="0"/>
                </a:rPr>
                <a:t>MFADelete</a:t>
              </a:r>
              <a:r>
                <a:rPr lang="en-US" sz="1600" dirty="0">
                  <a:solidFill>
                    <a:srgbClr val="00B050"/>
                  </a:solidFill>
                  <a:latin typeface="Lucida Console" panose="020B0609040504020204" pitchFamily="49" charset="0"/>
                  <a:ea typeface="Times New Roman" panose="02020603050405020304" pitchFamily="18" charset="0"/>
                  <a:cs typeface="Times New Roman" panose="02020603050405020304" pitchFamily="18" charset="0"/>
                </a:rPr>
                <a:t>"</a:t>
              </a:r>
            </a:p>
            <a:p>
              <a:r>
                <a:rPr lang="en-US" sz="1600" dirty="0">
                  <a:solidFill>
                    <a:srgbClr val="00B050"/>
                  </a:solidFill>
                  <a:latin typeface="Lucida Console" panose="020B0609040504020204" pitchFamily="49" charset="0"/>
                  <a:ea typeface="Times New Roman" panose="02020603050405020304" pitchFamily="18" charset="0"/>
                  <a:cs typeface="Times New Roman" panose="02020603050405020304" pitchFamily="18" charset="0"/>
                </a:rPr>
                <a:t>}</a:t>
              </a:r>
            </a:p>
            <a:p>
              <a:endParaRPr lang="en-US" sz="1600" dirty="0">
                <a:solidFill>
                  <a:schemeClr val="tx2">
                    <a:lumMod val="40000"/>
                    <a:lumOff val="60000"/>
                  </a:schemeClr>
                </a:solidFill>
                <a:latin typeface="Lucida Console" panose="020B0609040504020204" pitchFamily="49" charset="0"/>
                <a:ea typeface="Times New Roman" panose="02020603050405020304" pitchFamily="18" charset="0"/>
                <a:cs typeface="Times New Roman" panose="02020603050405020304" pitchFamily="18" charset="0"/>
              </a:endParaRPr>
            </a:p>
            <a:p>
              <a:pPr>
                <a:lnSpc>
                  <a:spcPts val="1425"/>
                </a:lnSpc>
              </a:pPr>
              <a:br>
                <a:rPr lang="en-US" sz="1600" dirty="0">
                  <a:solidFill>
                    <a:schemeClr val="bg1"/>
                  </a:solidFill>
                  <a:latin typeface="Lucida Console" panose="020B0609040504020204" pitchFamily="49" charset="0"/>
                  <a:ea typeface="Times New Roman" panose="02020603050405020304" pitchFamily="18" charset="0"/>
                  <a:cs typeface="Times New Roman" panose="02020603050405020304" pitchFamily="18" charset="0"/>
                </a:rPr>
              </a:br>
              <a:r>
                <a:rPr lang="en-US" sz="1600" dirty="0">
                  <a:solidFill>
                    <a:schemeClr val="bg1"/>
                  </a:solidFill>
                  <a:latin typeface="Lucida Console" panose="020B0609040504020204" pitchFamily="49" charset="0"/>
                  <a:ea typeface="Times New Roman" panose="02020603050405020304" pitchFamily="18" charset="0"/>
                  <a:cs typeface="Times New Roman" panose="02020603050405020304" pitchFamily="18" charset="0"/>
                </a:rPr>
                <a:t>&gt;&gt;</a:t>
              </a:r>
              <a:r>
                <a:rPr lang="en-US" sz="1600" dirty="0" err="1">
                  <a:solidFill>
                    <a:schemeClr val="bg1"/>
                  </a:solidFill>
                  <a:latin typeface="Lucida Console" panose="020B0609040504020204" pitchFamily="49" charset="0"/>
                  <a:ea typeface="Times New Roman" panose="02020603050405020304" pitchFamily="18" charset="0"/>
                  <a:cs typeface="Times New Roman" panose="02020603050405020304" pitchFamily="18" charset="0"/>
                </a:rPr>
                <a:t>aws</a:t>
              </a:r>
              <a:r>
                <a:rPr lang="en-US" sz="1600" dirty="0">
                  <a:solidFill>
                    <a:schemeClr val="bg1"/>
                  </a:solidFill>
                  <a:latin typeface="Lucida Console" panose="020B0609040504020204" pitchFamily="49" charset="0"/>
                  <a:ea typeface="Times New Roman" panose="02020603050405020304" pitchFamily="18" charset="0"/>
                  <a:cs typeface="Times New Roman" panose="02020603050405020304" pitchFamily="18" charset="0"/>
                </a:rPr>
                <a:t> s3api put-bucket-versioning --bucket notes-bucket --versioning-configuration Status=Enabled</a:t>
              </a:r>
              <a:endParaRPr lang="en-US" sz="1600" dirty="0">
                <a:solidFill>
                  <a:schemeClr val="bg1"/>
                </a:solidFill>
                <a:latin typeface="Lucida Console" panose="020B0609040504020204" pitchFamily="49" charset="0"/>
                <a:ea typeface="Calibri" panose="020F0502020204030204" pitchFamily="34" charset="0"/>
                <a:cs typeface="Times New Roman" panose="02020603050405020304" pitchFamily="18" charset="0"/>
              </a:endParaRPr>
            </a:p>
            <a:p>
              <a:pPr>
                <a:lnSpc>
                  <a:spcPts val="1425"/>
                </a:lnSpc>
              </a:pPr>
              <a:r>
                <a:rPr lang="en-US" sz="1600" dirty="0">
                  <a:solidFill>
                    <a:schemeClr val="bg1"/>
                  </a:solidFill>
                  <a:latin typeface="Lucida Console" panose="020B0609040504020204" pitchFamily="49" charset="0"/>
                  <a:ea typeface="Times New Roman" panose="02020603050405020304" pitchFamily="18" charset="0"/>
                  <a:cs typeface="Times New Roman" panose="02020603050405020304" pitchFamily="18" charset="0"/>
                </a:rPr>
                <a:t> </a:t>
              </a:r>
              <a:endParaRPr lang="en-US" sz="1600" dirty="0">
                <a:solidFill>
                  <a:schemeClr val="bg1"/>
                </a:solidFill>
                <a:latin typeface="Lucida Console" panose="020B0609040504020204" pitchFamily="49" charset="0"/>
                <a:ea typeface="Calibri" panose="020F0502020204030204" pitchFamily="34" charset="0"/>
                <a:cs typeface="Times New Roman" panose="02020603050405020304" pitchFamily="18" charset="0"/>
              </a:endParaRPr>
            </a:p>
            <a:p>
              <a:pPr>
                <a:lnSpc>
                  <a:spcPts val="1425"/>
                </a:lnSpc>
              </a:pPr>
              <a:r>
                <a:rPr lang="en-US" sz="1600" dirty="0">
                  <a:solidFill>
                    <a:schemeClr val="bg1"/>
                  </a:solidFill>
                  <a:latin typeface="Lucida Console" panose="020B0609040504020204" pitchFamily="49" charset="0"/>
                  <a:ea typeface="Times New Roman" panose="02020603050405020304" pitchFamily="18" charset="0"/>
                  <a:cs typeface="Times New Roman" panose="02020603050405020304" pitchFamily="18" charset="0"/>
                </a:rPr>
                <a:t>&gt;&gt;</a:t>
              </a:r>
              <a:r>
                <a:rPr lang="en-US" sz="1600" dirty="0" err="1">
                  <a:solidFill>
                    <a:schemeClr val="bg1"/>
                  </a:solidFill>
                  <a:latin typeface="Lucida Console" panose="020B0609040504020204" pitchFamily="49" charset="0"/>
                  <a:ea typeface="Times New Roman" panose="02020603050405020304" pitchFamily="18" charset="0"/>
                  <a:cs typeface="Times New Roman" panose="02020603050405020304" pitchFamily="18" charset="0"/>
                </a:rPr>
                <a:t>aws</a:t>
              </a:r>
              <a:r>
                <a:rPr lang="en-US" sz="1600" dirty="0">
                  <a:solidFill>
                    <a:schemeClr val="bg1"/>
                  </a:solidFill>
                  <a:latin typeface="Lucida Console" panose="020B0609040504020204" pitchFamily="49" charset="0"/>
                  <a:ea typeface="Times New Roman" panose="02020603050405020304" pitchFamily="18" charset="0"/>
                  <a:cs typeface="Times New Roman" panose="02020603050405020304" pitchFamily="18" charset="0"/>
                </a:rPr>
                <a:t> s3api get-bucket-versioning --bucket notes-bucket</a:t>
              </a:r>
            </a:p>
            <a:p>
              <a:pPr>
                <a:lnSpc>
                  <a:spcPts val="1425"/>
                </a:lnSpc>
              </a:pPr>
              <a:endParaRPr lang="en-US" sz="1600" dirty="0">
                <a:solidFill>
                  <a:schemeClr val="bg1"/>
                </a:solidFill>
                <a:latin typeface="Lucida Console" panose="020B0609040504020204" pitchFamily="49" charset="0"/>
                <a:ea typeface="Calibri" panose="020F0502020204030204" pitchFamily="34" charset="0"/>
                <a:cs typeface="Times New Roman" panose="02020603050405020304" pitchFamily="18" charset="0"/>
              </a:endParaRPr>
            </a:p>
            <a:p>
              <a:pPr>
                <a:lnSpc>
                  <a:spcPts val="1425"/>
                </a:lnSpc>
              </a:pPr>
              <a:r>
                <a:rPr lang="en-US" sz="1600" dirty="0">
                  <a:solidFill>
                    <a:srgbClr val="00B050"/>
                  </a:solidFill>
                  <a:latin typeface="Lucida Console" panose="020B0609040504020204" pitchFamily="49" charset="0"/>
                  <a:ea typeface="Times New Roman" panose="02020603050405020304" pitchFamily="18" charset="0"/>
                  <a:cs typeface="Times New Roman" panose="02020603050405020304" pitchFamily="18" charset="0"/>
                </a:rPr>
                <a:t>{</a:t>
              </a:r>
            </a:p>
            <a:p>
              <a:pPr>
                <a:lnSpc>
                  <a:spcPts val="1425"/>
                </a:lnSpc>
              </a:pPr>
              <a:r>
                <a:rPr lang="en-US" sz="1600" dirty="0">
                  <a:solidFill>
                    <a:srgbClr val="00B050"/>
                  </a:solidFill>
                  <a:latin typeface="Lucida Console" panose="020B0609040504020204" pitchFamily="49" charset="0"/>
                  <a:ea typeface="Times New Roman" panose="02020603050405020304" pitchFamily="18" charset="0"/>
                  <a:cs typeface="Times New Roman" panose="02020603050405020304" pitchFamily="18" charset="0"/>
                </a:rPr>
                <a:t>    "Status": "Enabled"</a:t>
              </a:r>
            </a:p>
            <a:p>
              <a:pPr>
                <a:lnSpc>
                  <a:spcPts val="1425"/>
                </a:lnSpc>
              </a:pPr>
              <a:r>
                <a:rPr lang="en-US" sz="1600" dirty="0">
                  <a:solidFill>
                    <a:srgbClr val="00B050"/>
                  </a:solidFill>
                  <a:latin typeface="Lucida Console" panose="020B0609040504020204" pitchFamily="49" charset="0"/>
                  <a:ea typeface="Times New Roman" panose="02020603050405020304" pitchFamily="18" charset="0"/>
                  <a:cs typeface="Times New Roman" panose="02020603050405020304" pitchFamily="18" charset="0"/>
                </a:rPr>
                <a:t>}</a:t>
              </a:r>
            </a:p>
            <a:p>
              <a:pPr>
                <a:lnSpc>
                  <a:spcPts val="1425"/>
                </a:lnSpc>
              </a:pPr>
              <a:r>
                <a:rPr lang="en-US" sz="1600" dirty="0">
                  <a:solidFill>
                    <a:srgbClr val="00B050"/>
                  </a:solidFill>
                  <a:latin typeface="Lucida Console" panose="020B0609040504020204" pitchFamily="49" charset="0"/>
                  <a:ea typeface="Times New Roman" panose="02020603050405020304" pitchFamily="18" charset="0"/>
                  <a:cs typeface="Times New Roman" panose="02020603050405020304" pitchFamily="18" charset="0"/>
                </a:rPr>
                <a:t> </a:t>
              </a:r>
              <a:endParaRPr lang="en-US" sz="1600" dirty="0">
                <a:solidFill>
                  <a:srgbClr val="00B050"/>
                </a:solidFill>
                <a:latin typeface="Lucida Console" panose="020B0609040504020204" pitchFamily="49"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solidFill>
                    <a:schemeClr val="bg1"/>
                  </a:solidFill>
                  <a:latin typeface="Lucida Console" panose="020B0609040504020204" pitchFamily="49" charset="0"/>
                  <a:ea typeface="Calibri" panose="020F0502020204030204" pitchFamily="34" charset="0"/>
                  <a:cs typeface="Times New Roman" panose="02020603050405020304" pitchFamily="18" charset="0"/>
                </a:rPr>
                <a:t> </a:t>
              </a:r>
            </a:p>
            <a:p>
              <a:endParaRPr lang="en-US" sz="1600" dirty="0">
                <a:solidFill>
                  <a:schemeClr val="tx2">
                    <a:lumMod val="40000"/>
                    <a:lumOff val="60000"/>
                  </a:schemeClr>
                </a:solidFill>
                <a:latin typeface="Lucida Console" panose="020B0609040504020204" pitchFamily="49" charset="0"/>
                <a:ea typeface="Times New Roman" panose="02020603050405020304" pitchFamily="18" charset="0"/>
                <a:cs typeface="Times New Roman" panose="02020603050405020304" pitchFamily="18" charset="0"/>
              </a:endParaRPr>
            </a:p>
          </p:txBody>
        </p:sp>
      </p:grpSp>
      <p:grpSp>
        <p:nvGrpSpPr>
          <p:cNvPr id="7" name="justGraphic">
            <a:extLst>
              <a:ext uri="{FF2B5EF4-FFF2-40B4-BE49-F238E27FC236}">
                <a16:creationId xmlns:a16="http://schemas.microsoft.com/office/drawing/2014/main" id="{E9A2E0D4-95C6-4B5F-A6E0-A46FBF7053A2}"/>
              </a:ext>
              <a:ext uri="{C183D7F6-B498-43B3-948B-1728B52AA6E4}">
                <adec:decorative xmlns:adec="http://schemas.microsoft.com/office/drawing/2017/decorative" val="1"/>
              </a:ext>
            </a:extLst>
          </p:cNvPr>
          <p:cNvGrpSpPr/>
          <p:nvPr/>
        </p:nvGrpSpPr>
        <p:grpSpPr>
          <a:xfrm>
            <a:off x="7368764" y="2269475"/>
            <a:ext cx="4234952" cy="2448588"/>
            <a:chOff x="7368764" y="2269475"/>
            <a:chExt cx="4234952" cy="2448588"/>
          </a:xfrm>
        </p:grpSpPr>
        <p:grpSp>
          <p:nvGrpSpPr>
            <p:cNvPr id="6" name="Group 5">
              <a:extLst>
                <a:ext uri="{FF2B5EF4-FFF2-40B4-BE49-F238E27FC236}">
                  <a16:creationId xmlns:a16="http://schemas.microsoft.com/office/drawing/2014/main" id="{509C0C85-2604-4E87-9698-44A27E2C837D}"/>
                </a:ext>
              </a:extLst>
            </p:cNvPr>
            <p:cNvGrpSpPr/>
            <p:nvPr/>
          </p:nvGrpSpPr>
          <p:grpSpPr>
            <a:xfrm>
              <a:off x="7368764" y="2269475"/>
              <a:ext cx="3933145" cy="1192742"/>
              <a:chOff x="7368764" y="2269475"/>
              <a:chExt cx="3933145" cy="1192742"/>
            </a:xfrm>
            <a:solidFill>
              <a:schemeClr val="accent4"/>
            </a:solidFill>
          </p:grpSpPr>
          <p:cxnSp>
            <p:nvCxnSpPr>
              <p:cNvPr id="11" name="Straight Arrow Connector 10">
                <a:extLst>
                  <a:ext uri="{FF2B5EF4-FFF2-40B4-BE49-F238E27FC236}">
                    <a16:creationId xmlns:a16="http://schemas.microsoft.com/office/drawing/2014/main" id="{E5DF0E71-FD69-4C18-B377-7D72EEB954AE}"/>
                  </a:ext>
                </a:extLst>
              </p:cNvPr>
              <p:cNvCxnSpPr>
                <a:cxnSpLocks/>
              </p:cNvCxnSpPr>
              <p:nvPr/>
            </p:nvCxnSpPr>
            <p:spPr>
              <a:xfrm flipV="1">
                <a:off x="9234570" y="2269475"/>
                <a:ext cx="0" cy="734086"/>
              </a:xfrm>
              <a:prstGeom prst="straightConnector1">
                <a:avLst/>
              </a:prstGeom>
              <a:grpFill/>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190C92-2609-4145-AE1B-EE21BF10C425}"/>
                  </a:ext>
                </a:extLst>
              </p:cNvPr>
              <p:cNvSpPr/>
              <p:nvPr/>
            </p:nvSpPr>
            <p:spPr>
              <a:xfrm>
                <a:off x="7368764" y="2606271"/>
                <a:ext cx="3933145" cy="855946"/>
              </a:xfrm>
              <a:prstGeom prst="rect">
                <a:avLst/>
              </a:prstGeom>
              <a:grpFill/>
              <a:ln w="38100">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r>
                  <a:rPr lang="en-US" sz="2000" dirty="0"/>
                  <a:t>Create a template for parameter input to a command.</a:t>
                </a:r>
                <a:endParaRPr lang="en-US" sz="2000" dirty="0">
                  <a:solidFill>
                    <a:schemeClr val="tx1"/>
                  </a:solidFill>
                </a:endParaRPr>
              </a:p>
            </p:txBody>
          </p:sp>
        </p:grpSp>
        <p:grpSp>
          <p:nvGrpSpPr>
            <p:cNvPr id="4" name="Group 3">
              <a:extLst>
                <a:ext uri="{FF2B5EF4-FFF2-40B4-BE49-F238E27FC236}">
                  <a16:creationId xmlns:a16="http://schemas.microsoft.com/office/drawing/2014/main" id="{70D31790-EDC7-4B8A-975B-8F2A845FAA12}"/>
                </a:ext>
              </a:extLst>
            </p:cNvPr>
            <p:cNvGrpSpPr/>
            <p:nvPr/>
          </p:nvGrpSpPr>
          <p:grpSpPr>
            <a:xfrm>
              <a:off x="8727166" y="3922005"/>
              <a:ext cx="2876550" cy="796058"/>
              <a:chOff x="8727166" y="3922005"/>
              <a:chExt cx="2876550" cy="796058"/>
            </a:xfrm>
            <a:solidFill>
              <a:schemeClr val="accent4"/>
            </a:solidFill>
          </p:grpSpPr>
          <p:cxnSp>
            <p:nvCxnSpPr>
              <p:cNvPr id="18" name="Straight Arrow Connector 17"/>
              <p:cNvCxnSpPr>
                <a:cxnSpLocks/>
              </p:cNvCxnSpPr>
              <p:nvPr/>
            </p:nvCxnSpPr>
            <p:spPr>
              <a:xfrm flipV="1">
                <a:off x="11514463" y="3922005"/>
                <a:ext cx="0" cy="734691"/>
              </a:xfrm>
              <a:prstGeom prst="straightConnector1">
                <a:avLst/>
              </a:prstGeom>
              <a:grpFill/>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B2629DA-E75D-43D6-BA22-2FA71D5517D4}"/>
                  </a:ext>
                </a:extLst>
              </p:cNvPr>
              <p:cNvSpPr/>
              <p:nvPr/>
            </p:nvSpPr>
            <p:spPr>
              <a:xfrm>
                <a:off x="8727166" y="4301188"/>
                <a:ext cx="2876550" cy="416875"/>
              </a:xfrm>
              <a:prstGeom prst="rect">
                <a:avLst/>
              </a:prstGeom>
              <a:grpFill/>
              <a:ln w="38100">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1"/>
                    </a:solidFill>
                  </a:rPr>
                  <a:t>Enabled or Suspended.</a:t>
                </a:r>
              </a:p>
            </p:txBody>
          </p:sp>
        </p:grpSp>
      </p:grpSp>
    </p:spTree>
    <p:custDataLst>
      <p:tags r:id="rId1"/>
    </p:custDataLst>
    <p:extLst>
      <p:ext uri="{BB962C8B-B14F-4D97-AF65-F5344CB8AC3E}">
        <p14:creationId xmlns:p14="http://schemas.microsoft.com/office/powerpoint/2010/main" val="1163125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Working with objects</a:t>
            </a:r>
          </a:p>
        </p:txBody>
      </p:sp>
      <p:sp>
        <p:nvSpPr>
          <p:cNvPr id="2" name="Text Placeholder 1"/>
          <p:cNvSpPr>
            <a:spLocks noGrp="1"/>
          </p:cNvSpPr>
          <p:nvPr>
            <p:ph type="subTitle" idx="1"/>
          </p:nvPr>
        </p:nvSpPr>
        <p:spPr/>
        <p:txBody>
          <a:bodyPr>
            <a:normAutofit/>
          </a:bodyPr>
          <a:lstStyle/>
          <a:p>
            <a:r>
              <a:rPr lang="en-US" dirty="0"/>
              <a:t>Module 6: Processing Your Storage Operations</a:t>
            </a:r>
          </a:p>
        </p:txBody>
      </p:sp>
    </p:spTree>
    <p:custDataLst>
      <p:tags r:id="rId1"/>
    </p:custDataLst>
    <p:extLst>
      <p:ext uri="{BB962C8B-B14F-4D97-AF65-F5344CB8AC3E}">
        <p14:creationId xmlns:p14="http://schemas.microsoft.com/office/powerpoint/2010/main" val="3346173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B091B0-B2D2-40CE-9065-3093A8229649}"/>
              </a:ext>
            </a:extLst>
          </p:cNvPr>
          <p:cNvSpPr>
            <a:spLocks noGrp="1"/>
          </p:cNvSpPr>
          <p:nvPr>
            <p:ph type="sldNum" sz="quarter" idx="20"/>
          </p:nvPr>
        </p:nvSpPr>
        <p:spPr/>
        <p:txBody>
          <a:bodyPr/>
          <a:lstStyle/>
          <a:p>
            <a:fld id="{989D9560-4C13-4692-9687-98ECDD2D9552}" type="slidenum">
              <a:rPr lang="en-US" smtClean="0"/>
              <a:t>15</a:t>
            </a:fld>
            <a:endParaRPr lang="en-US" dirty="0"/>
          </a:p>
        </p:txBody>
      </p:sp>
      <p:sp>
        <p:nvSpPr>
          <p:cNvPr id="29" name="Title 28"/>
          <p:cNvSpPr>
            <a:spLocks noGrp="1"/>
          </p:cNvSpPr>
          <p:nvPr>
            <p:ph type="title"/>
          </p:nvPr>
        </p:nvSpPr>
        <p:spPr/>
        <p:txBody>
          <a:bodyPr/>
          <a:lstStyle/>
          <a:p>
            <a:r>
              <a:rPr lang="en-US" dirty="0"/>
              <a:t>Object operations</a:t>
            </a:r>
          </a:p>
        </p:txBody>
      </p:sp>
      <p:grpSp>
        <p:nvGrpSpPr>
          <p:cNvPr id="5" name="justGraphic">
            <a:extLst>
              <a:ext uri="{FF2B5EF4-FFF2-40B4-BE49-F238E27FC236}">
                <a16:creationId xmlns:a16="http://schemas.microsoft.com/office/drawing/2014/main" id="{38E9F29A-006B-4BE4-89A4-E097B7E6EC44}"/>
              </a:ext>
              <a:ext uri="{C183D7F6-B498-43B3-948B-1728B52AA6E4}">
                <adec:decorative xmlns:adec="http://schemas.microsoft.com/office/drawing/2017/decorative" val="1"/>
              </a:ext>
            </a:extLst>
          </p:cNvPr>
          <p:cNvGrpSpPr/>
          <p:nvPr/>
        </p:nvGrpSpPr>
        <p:grpSpPr>
          <a:xfrm>
            <a:off x="2303843" y="1282148"/>
            <a:ext cx="7663405" cy="4658635"/>
            <a:chOff x="2303843" y="1282148"/>
            <a:chExt cx="7663405" cy="4658635"/>
          </a:xfrm>
        </p:grpSpPr>
        <p:pic>
          <p:nvPicPr>
            <p:cNvPr id="9" name="Graphic 68">
              <a:extLst>
                <a:ext uri="{FF2B5EF4-FFF2-40B4-BE49-F238E27FC236}">
                  <a16:creationId xmlns:a16="http://schemas.microsoft.com/office/drawing/2014/main" id="{1BC192AB-8D67-7746-A2C0-E289C568EA2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954381" y="2019091"/>
              <a:ext cx="1828800" cy="1828800"/>
            </a:xfrm>
            <a:prstGeom prst="rect">
              <a:avLst/>
            </a:prstGeom>
          </p:spPr>
        </p:pic>
        <p:grpSp>
          <p:nvGrpSpPr>
            <p:cNvPr id="10" name="Group 9">
              <a:extLst>
                <a:ext uri="{FF2B5EF4-FFF2-40B4-BE49-F238E27FC236}">
                  <a16:creationId xmlns:a16="http://schemas.microsoft.com/office/drawing/2014/main" id="{8D0662E4-82E6-4405-9AB7-99CC91A72D6C}"/>
                </a:ext>
                <a:ext uri="{C183D7F6-B498-43B3-948B-1728B52AA6E4}">
                  <adec:decorative xmlns:adec="http://schemas.microsoft.com/office/drawing/2017/decorative" val="1"/>
                </a:ext>
              </a:extLst>
            </p:cNvPr>
            <p:cNvGrpSpPr/>
            <p:nvPr/>
          </p:nvGrpSpPr>
          <p:grpSpPr>
            <a:xfrm>
              <a:off x="7442165" y="1282148"/>
              <a:ext cx="1821260" cy="2450557"/>
              <a:chOff x="9017206" y="5915873"/>
              <a:chExt cx="1319277" cy="1775125"/>
            </a:xfrm>
          </p:grpSpPr>
          <p:sp>
            <p:nvSpPr>
              <p:cNvPr id="11" name="Freeform: Shape 7">
                <a:extLst>
                  <a:ext uri="{FF2B5EF4-FFF2-40B4-BE49-F238E27FC236}">
                    <a16:creationId xmlns:a16="http://schemas.microsoft.com/office/drawing/2014/main" id="{635FD0B7-26EF-42DB-8DCA-58B8D9C0E6C9}"/>
                  </a:ext>
                </a:extLst>
              </p:cNvPr>
              <p:cNvSpPr/>
              <p:nvPr/>
            </p:nvSpPr>
            <p:spPr>
              <a:xfrm>
                <a:off x="9026476" y="6630869"/>
                <a:ext cx="1307495" cy="1060129"/>
              </a:xfrm>
              <a:custGeom>
                <a:avLst/>
                <a:gdLst>
                  <a:gd name="connsiteX0" fmla="*/ 4828 w 357247"/>
                  <a:gd name="connsiteY0" fmla="*/ 4828 h 289660"/>
                  <a:gd name="connsiteX1" fmla="*/ 126485 w 357247"/>
                  <a:gd name="connsiteY1" fmla="*/ 212096 h 289660"/>
                  <a:gd name="connsiteX2" fmla="*/ 128094 w 357247"/>
                  <a:gd name="connsiteY2" fmla="*/ 217889 h 289660"/>
                  <a:gd name="connsiteX3" fmla="*/ 128738 w 357247"/>
                  <a:gd name="connsiteY3" fmla="*/ 273568 h 289660"/>
                  <a:gd name="connsiteX4" fmla="*/ 140646 w 357247"/>
                  <a:gd name="connsiteY4" fmla="*/ 285476 h 289660"/>
                  <a:gd name="connsiteX5" fmla="*/ 218854 w 357247"/>
                  <a:gd name="connsiteY5" fmla="*/ 285476 h 289660"/>
                  <a:gd name="connsiteX6" fmla="*/ 230763 w 357247"/>
                  <a:gd name="connsiteY6" fmla="*/ 273568 h 289660"/>
                  <a:gd name="connsiteX7" fmla="*/ 230119 w 357247"/>
                  <a:gd name="connsiteY7" fmla="*/ 218211 h 289660"/>
                  <a:gd name="connsiteX8" fmla="*/ 231728 w 357247"/>
                  <a:gd name="connsiteY8" fmla="*/ 212096 h 289660"/>
                  <a:gd name="connsiteX9" fmla="*/ 353707 w 357247"/>
                  <a:gd name="connsiteY9" fmla="*/ 5471 h 28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7247" h="289660">
                    <a:moveTo>
                      <a:pt x="4828" y="4828"/>
                    </a:moveTo>
                    <a:lnTo>
                      <a:pt x="126485" y="212096"/>
                    </a:lnTo>
                    <a:cubicBezTo>
                      <a:pt x="127450" y="214027"/>
                      <a:pt x="128094" y="215958"/>
                      <a:pt x="128094" y="217889"/>
                    </a:cubicBezTo>
                    <a:lnTo>
                      <a:pt x="128738" y="273568"/>
                    </a:lnTo>
                    <a:cubicBezTo>
                      <a:pt x="128738" y="280005"/>
                      <a:pt x="134209" y="285476"/>
                      <a:pt x="140646" y="285476"/>
                    </a:cubicBezTo>
                    <a:lnTo>
                      <a:pt x="218854" y="285476"/>
                    </a:lnTo>
                    <a:cubicBezTo>
                      <a:pt x="225613" y="285476"/>
                      <a:pt x="230763" y="280005"/>
                      <a:pt x="230763" y="273568"/>
                    </a:cubicBezTo>
                    <a:lnTo>
                      <a:pt x="230119" y="218211"/>
                    </a:lnTo>
                    <a:cubicBezTo>
                      <a:pt x="230119" y="215958"/>
                      <a:pt x="230763" y="214027"/>
                      <a:pt x="231728" y="212096"/>
                    </a:cubicBezTo>
                    <a:lnTo>
                      <a:pt x="353707" y="5471"/>
                    </a:lnTo>
                  </a:path>
                </a:pathLst>
              </a:custGeom>
              <a:noFill/>
              <a:ln w="19050" cap="flat">
                <a:solidFill>
                  <a:schemeClr val="tx1"/>
                </a:solidFill>
                <a:prstDash val="solid"/>
                <a:round/>
              </a:ln>
            </p:spPr>
            <p:txBody>
              <a:bodyPr rtlCol="0" anchor="ctr"/>
              <a:lstStyle/>
              <a:p>
                <a:endParaRPr lang="en-US" sz="1500" dirty="0"/>
              </a:p>
            </p:txBody>
          </p:sp>
          <p:sp>
            <p:nvSpPr>
              <p:cNvPr id="12" name="Freeform: Shape 8">
                <a:extLst>
                  <a:ext uri="{FF2B5EF4-FFF2-40B4-BE49-F238E27FC236}">
                    <a16:creationId xmlns:a16="http://schemas.microsoft.com/office/drawing/2014/main" id="{2C78538C-6DD1-468F-BBC4-225D218282A1}"/>
                  </a:ext>
                </a:extLst>
              </p:cNvPr>
              <p:cNvSpPr/>
              <p:nvPr/>
            </p:nvSpPr>
            <p:spPr>
              <a:xfrm>
                <a:off x="9017206" y="6490699"/>
                <a:ext cx="1319277" cy="294480"/>
              </a:xfrm>
              <a:custGeom>
                <a:avLst/>
                <a:gdLst>
                  <a:gd name="connsiteX0" fmla="*/ 39867 w 360465"/>
                  <a:gd name="connsiteY0" fmla="*/ 12230 h 80461"/>
                  <a:gd name="connsiteX1" fmla="*/ 20234 w 360465"/>
                  <a:gd name="connsiteY1" fmla="*/ 50851 h 80461"/>
                  <a:gd name="connsiteX2" fmla="*/ 189846 w 360465"/>
                  <a:gd name="connsiteY2" fmla="*/ 77243 h 80461"/>
                  <a:gd name="connsiteX3" fmla="*/ 358815 w 360465"/>
                  <a:gd name="connsiteY3" fmla="*/ 36047 h 80461"/>
                  <a:gd name="connsiteX4" fmla="*/ 308285 w 360465"/>
                  <a:gd name="connsiteY4" fmla="*/ 4828 h 80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65" h="80461">
                    <a:moveTo>
                      <a:pt x="39867" y="12230"/>
                    </a:moveTo>
                    <a:cubicBezTo>
                      <a:pt x="39867" y="12230"/>
                      <a:pt x="-23537" y="33794"/>
                      <a:pt x="20234" y="50851"/>
                    </a:cubicBezTo>
                    <a:cubicBezTo>
                      <a:pt x="20234" y="50851"/>
                      <a:pt x="60787" y="72737"/>
                      <a:pt x="189846" y="77243"/>
                    </a:cubicBezTo>
                    <a:cubicBezTo>
                      <a:pt x="189846" y="77243"/>
                      <a:pt x="356240" y="77243"/>
                      <a:pt x="358815" y="36047"/>
                    </a:cubicBezTo>
                    <a:cubicBezTo>
                      <a:pt x="359780" y="21242"/>
                      <a:pt x="335320" y="7402"/>
                      <a:pt x="308285" y="4828"/>
                    </a:cubicBezTo>
                  </a:path>
                </a:pathLst>
              </a:custGeom>
              <a:noFill/>
              <a:ln w="19050" cap="flat">
                <a:solidFill>
                  <a:schemeClr val="tx1"/>
                </a:solidFill>
                <a:prstDash val="solid"/>
                <a:round/>
              </a:ln>
            </p:spPr>
            <p:txBody>
              <a:bodyPr rtlCol="0" anchor="ctr"/>
              <a:lstStyle/>
              <a:p>
                <a:endParaRPr lang="en-US" sz="1500" dirty="0"/>
              </a:p>
            </p:txBody>
          </p:sp>
          <p:sp>
            <p:nvSpPr>
              <p:cNvPr id="13" name="Freeform: Shape 9">
                <a:extLst>
                  <a:ext uri="{FF2B5EF4-FFF2-40B4-BE49-F238E27FC236}">
                    <a16:creationId xmlns:a16="http://schemas.microsoft.com/office/drawing/2014/main" id="{8997C203-6DD1-4098-AECF-5EFE1870A257}"/>
                  </a:ext>
                </a:extLst>
              </p:cNvPr>
              <p:cNvSpPr/>
              <p:nvPr/>
            </p:nvSpPr>
            <p:spPr>
              <a:xfrm>
                <a:off x="9907565" y="6296343"/>
                <a:ext cx="188468" cy="188467"/>
              </a:xfrm>
              <a:custGeom>
                <a:avLst/>
                <a:gdLst>
                  <a:gd name="connsiteX0" fmla="*/ 4828 w 51495"/>
                  <a:gd name="connsiteY0" fmla="*/ 47311 h 51495"/>
                  <a:gd name="connsiteX1" fmla="*/ 47311 w 51495"/>
                  <a:gd name="connsiteY1" fmla="*/ 47311 h 51495"/>
                  <a:gd name="connsiteX2" fmla="*/ 4828 w 51495"/>
                  <a:gd name="connsiteY2" fmla="*/ 4828 h 51495"/>
                </a:gdLst>
                <a:ahLst/>
                <a:cxnLst>
                  <a:cxn ang="0">
                    <a:pos x="connsiteX0" y="connsiteY0"/>
                  </a:cxn>
                  <a:cxn ang="0">
                    <a:pos x="connsiteX1" y="connsiteY1"/>
                  </a:cxn>
                  <a:cxn ang="0">
                    <a:pos x="connsiteX2" y="connsiteY2"/>
                  </a:cxn>
                </a:cxnLst>
                <a:rect l="l" t="t" r="r" b="b"/>
                <a:pathLst>
                  <a:path w="51495" h="51495">
                    <a:moveTo>
                      <a:pt x="4828" y="47311"/>
                    </a:moveTo>
                    <a:lnTo>
                      <a:pt x="47311" y="47311"/>
                    </a:lnTo>
                    <a:lnTo>
                      <a:pt x="4828" y="4828"/>
                    </a:lnTo>
                    <a:close/>
                  </a:path>
                </a:pathLst>
              </a:custGeom>
              <a:noFill/>
              <a:ln w="19050" cap="rnd">
                <a:solidFill>
                  <a:schemeClr val="tx1"/>
                </a:solidFill>
                <a:prstDash val="solid"/>
                <a:round/>
              </a:ln>
            </p:spPr>
            <p:txBody>
              <a:bodyPr rtlCol="0" anchor="ctr"/>
              <a:lstStyle/>
              <a:p>
                <a:endParaRPr lang="en-US" sz="1500" dirty="0"/>
              </a:p>
            </p:txBody>
          </p:sp>
          <p:sp>
            <p:nvSpPr>
              <p:cNvPr id="14" name="Freeform: Shape 10">
                <a:extLst>
                  <a:ext uri="{FF2B5EF4-FFF2-40B4-BE49-F238E27FC236}">
                    <a16:creationId xmlns:a16="http://schemas.microsoft.com/office/drawing/2014/main" id="{279245D0-7F3E-44AC-9B17-6AB61B6BBCD7}"/>
                  </a:ext>
                </a:extLst>
              </p:cNvPr>
              <p:cNvSpPr/>
              <p:nvPr/>
            </p:nvSpPr>
            <p:spPr>
              <a:xfrm>
                <a:off x="9666091" y="6576688"/>
                <a:ext cx="353376" cy="35336"/>
              </a:xfrm>
              <a:custGeom>
                <a:avLst/>
                <a:gdLst>
                  <a:gd name="connsiteX0" fmla="*/ 4828 w 96553"/>
                  <a:gd name="connsiteY0" fmla="*/ 4828 h 9655"/>
                  <a:gd name="connsiteX1" fmla="*/ 94622 w 96553"/>
                  <a:gd name="connsiteY1" fmla="*/ 4828 h 9655"/>
                </a:gdLst>
                <a:ahLst/>
                <a:cxnLst>
                  <a:cxn ang="0">
                    <a:pos x="connsiteX0" y="connsiteY0"/>
                  </a:cxn>
                  <a:cxn ang="0">
                    <a:pos x="connsiteX1" y="connsiteY1"/>
                  </a:cxn>
                </a:cxnLst>
                <a:rect l="l" t="t" r="r" b="b"/>
                <a:pathLst>
                  <a:path w="96553" h="9655">
                    <a:moveTo>
                      <a:pt x="4828" y="4828"/>
                    </a:moveTo>
                    <a:lnTo>
                      <a:pt x="94622" y="4828"/>
                    </a:lnTo>
                  </a:path>
                </a:pathLst>
              </a:custGeom>
              <a:ln w="19050" cap="flat">
                <a:solidFill>
                  <a:schemeClr val="tx1"/>
                </a:solidFill>
                <a:prstDash val="solid"/>
                <a:round/>
              </a:ln>
            </p:spPr>
            <p:txBody>
              <a:bodyPr rtlCol="0" anchor="ctr"/>
              <a:lstStyle/>
              <a:p>
                <a:endParaRPr lang="en-US" sz="1500" dirty="0"/>
              </a:p>
            </p:txBody>
          </p:sp>
          <p:sp>
            <p:nvSpPr>
              <p:cNvPr id="15" name="Freeform: Shape 11">
                <a:extLst>
                  <a:ext uri="{FF2B5EF4-FFF2-40B4-BE49-F238E27FC236}">
                    <a16:creationId xmlns:a16="http://schemas.microsoft.com/office/drawing/2014/main" id="{7D19223F-18CD-4552-9AB4-8B1B35101A5E}"/>
                  </a:ext>
                </a:extLst>
              </p:cNvPr>
              <p:cNvSpPr/>
              <p:nvPr/>
            </p:nvSpPr>
            <p:spPr>
              <a:xfrm>
                <a:off x="9666091" y="6485985"/>
                <a:ext cx="212026" cy="35336"/>
              </a:xfrm>
              <a:custGeom>
                <a:avLst/>
                <a:gdLst>
                  <a:gd name="connsiteX0" fmla="*/ 4828 w 57932"/>
                  <a:gd name="connsiteY0" fmla="*/ 4828 h 9655"/>
                  <a:gd name="connsiteX1" fmla="*/ 55679 w 57932"/>
                  <a:gd name="connsiteY1" fmla="*/ 4828 h 9655"/>
                </a:gdLst>
                <a:ahLst/>
                <a:cxnLst>
                  <a:cxn ang="0">
                    <a:pos x="connsiteX0" y="connsiteY0"/>
                  </a:cxn>
                  <a:cxn ang="0">
                    <a:pos x="connsiteX1" y="connsiteY1"/>
                  </a:cxn>
                </a:cxnLst>
                <a:rect l="l" t="t" r="r" b="b"/>
                <a:pathLst>
                  <a:path w="57932" h="9655">
                    <a:moveTo>
                      <a:pt x="4828" y="4828"/>
                    </a:moveTo>
                    <a:lnTo>
                      <a:pt x="55679" y="4828"/>
                    </a:lnTo>
                  </a:path>
                </a:pathLst>
              </a:custGeom>
              <a:ln w="19050" cap="flat">
                <a:solidFill>
                  <a:schemeClr val="tx1"/>
                </a:solidFill>
                <a:prstDash val="solid"/>
                <a:round/>
              </a:ln>
            </p:spPr>
            <p:txBody>
              <a:bodyPr rtlCol="0" anchor="ctr"/>
              <a:lstStyle/>
              <a:p>
                <a:endParaRPr lang="en-US" sz="1500" dirty="0"/>
              </a:p>
            </p:txBody>
          </p:sp>
          <p:sp>
            <p:nvSpPr>
              <p:cNvPr id="16" name="Freeform: Shape 12">
                <a:extLst>
                  <a:ext uri="{FF2B5EF4-FFF2-40B4-BE49-F238E27FC236}">
                    <a16:creationId xmlns:a16="http://schemas.microsoft.com/office/drawing/2014/main" id="{5C5A6D46-338B-41D6-86AF-CE9A260EB6CB}"/>
                  </a:ext>
                </a:extLst>
              </p:cNvPr>
              <p:cNvSpPr/>
              <p:nvPr/>
            </p:nvSpPr>
            <p:spPr>
              <a:xfrm>
                <a:off x="9198452" y="5915873"/>
                <a:ext cx="365158" cy="694972"/>
              </a:xfrm>
              <a:custGeom>
                <a:avLst/>
                <a:gdLst>
                  <a:gd name="connsiteX0" fmla="*/ 89151 w 99771"/>
                  <a:gd name="connsiteY0" fmla="*/ 4828 h 189888"/>
                  <a:gd name="connsiteX1" fmla="*/ 9655 w 99771"/>
                  <a:gd name="connsiteY1" fmla="*/ 4828 h 189888"/>
                  <a:gd name="connsiteX2" fmla="*/ 4828 w 99771"/>
                  <a:gd name="connsiteY2" fmla="*/ 9655 h 189888"/>
                  <a:gd name="connsiteX3" fmla="*/ 4828 w 99771"/>
                  <a:gd name="connsiteY3" fmla="*/ 182164 h 189888"/>
                  <a:gd name="connsiteX4" fmla="*/ 9655 w 99771"/>
                  <a:gd name="connsiteY4" fmla="*/ 186992 h 189888"/>
                  <a:gd name="connsiteX5" fmla="*/ 96875 w 99771"/>
                  <a:gd name="connsiteY5" fmla="*/ 186992 h 1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771" h="189888">
                    <a:moveTo>
                      <a:pt x="89151" y="4828"/>
                    </a:moveTo>
                    <a:lnTo>
                      <a:pt x="9655" y="4828"/>
                    </a:lnTo>
                    <a:cubicBezTo>
                      <a:pt x="6759" y="4828"/>
                      <a:pt x="4828" y="7081"/>
                      <a:pt x="4828" y="9655"/>
                    </a:cubicBezTo>
                    <a:lnTo>
                      <a:pt x="4828" y="182164"/>
                    </a:lnTo>
                    <a:cubicBezTo>
                      <a:pt x="4828" y="185061"/>
                      <a:pt x="7081" y="186992"/>
                      <a:pt x="9655" y="186992"/>
                    </a:cubicBezTo>
                    <a:lnTo>
                      <a:pt x="96875" y="186992"/>
                    </a:lnTo>
                  </a:path>
                </a:pathLst>
              </a:custGeom>
              <a:noFill/>
              <a:ln w="19050" cap="flat">
                <a:solidFill>
                  <a:schemeClr val="tx1"/>
                </a:solidFill>
                <a:prstDash val="solid"/>
                <a:round/>
              </a:ln>
            </p:spPr>
            <p:txBody>
              <a:bodyPr rtlCol="0" anchor="ctr"/>
              <a:lstStyle/>
              <a:p>
                <a:endParaRPr lang="en-US" sz="1500" dirty="0"/>
              </a:p>
            </p:txBody>
          </p:sp>
          <p:sp>
            <p:nvSpPr>
              <p:cNvPr id="17" name="Freeform: Shape 13">
                <a:extLst>
                  <a:ext uri="{FF2B5EF4-FFF2-40B4-BE49-F238E27FC236}">
                    <a16:creationId xmlns:a16="http://schemas.microsoft.com/office/drawing/2014/main" id="{723ABFA3-F5D9-47DA-8D19-02B0C39590ED}"/>
                  </a:ext>
                </a:extLst>
              </p:cNvPr>
              <p:cNvSpPr/>
              <p:nvPr/>
            </p:nvSpPr>
            <p:spPr>
              <a:xfrm>
                <a:off x="9507071" y="5915873"/>
                <a:ext cx="188468" cy="188467"/>
              </a:xfrm>
              <a:custGeom>
                <a:avLst/>
                <a:gdLst>
                  <a:gd name="connsiteX0" fmla="*/ 4828 w 51495"/>
                  <a:gd name="connsiteY0" fmla="*/ 46989 h 51495"/>
                  <a:gd name="connsiteX1" fmla="*/ 47311 w 51495"/>
                  <a:gd name="connsiteY1" fmla="*/ 46989 h 51495"/>
                  <a:gd name="connsiteX2" fmla="*/ 4828 w 51495"/>
                  <a:gd name="connsiteY2" fmla="*/ 4828 h 51495"/>
                </a:gdLst>
                <a:ahLst/>
                <a:cxnLst>
                  <a:cxn ang="0">
                    <a:pos x="connsiteX0" y="connsiteY0"/>
                  </a:cxn>
                  <a:cxn ang="0">
                    <a:pos x="connsiteX1" y="connsiteY1"/>
                  </a:cxn>
                  <a:cxn ang="0">
                    <a:pos x="connsiteX2" y="connsiteY2"/>
                  </a:cxn>
                </a:cxnLst>
                <a:rect l="l" t="t" r="r" b="b"/>
                <a:pathLst>
                  <a:path w="51495" h="51495">
                    <a:moveTo>
                      <a:pt x="4828" y="46989"/>
                    </a:moveTo>
                    <a:lnTo>
                      <a:pt x="47311" y="46989"/>
                    </a:lnTo>
                    <a:lnTo>
                      <a:pt x="4828" y="4828"/>
                    </a:lnTo>
                    <a:close/>
                  </a:path>
                </a:pathLst>
              </a:custGeom>
              <a:noFill/>
              <a:ln w="19050" cap="flat">
                <a:solidFill>
                  <a:schemeClr val="tx1"/>
                </a:solidFill>
                <a:prstDash val="solid"/>
                <a:round/>
              </a:ln>
            </p:spPr>
            <p:txBody>
              <a:bodyPr rtlCol="0" anchor="ctr"/>
              <a:lstStyle/>
              <a:p>
                <a:endParaRPr lang="en-US" sz="1500" dirty="0"/>
              </a:p>
            </p:txBody>
          </p:sp>
          <p:sp>
            <p:nvSpPr>
              <p:cNvPr id="18" name="Freeform: Shape 14">
                <a:extLst>
                  <a:ext uri="{FF2B5EF4-FFF2-40B4-BE49-F238E27FC236}">
                    <a16:creationId xmlns:a16="http://schemas.microsoft.com/office/drawing/2014/main" id="{507A5FD7-DF55-4266-A0ED-3F2DEA893AEB}"/>
                  </a:ext>
                </a:extLst>
              </p:cNvPr>
              <p:cNvSpPr/>
              <p:nvPr/>
            </p:nvSpPr>
            <p:spPr>
              <a:xfrm>
                <a:off x="9662556" y="6070179"/>
                <a:ext cx="35337" cy="200248"/>
              </a:xfrm>
              <a:custGeom>
                <a:avLst/>
                <a:gdLst>
                  <a:gd name="connsiteX0" fmla="*/ 4828 w 9655"/>
                  <a:gd name="connsiteY0" fmla="*/ 51817 h 54713"/>
                  <a:gd name="connsiteX1" fmla="*/ 4828 w 9655"/>
                  <a:gd name="connsiteY1" fmla="*/ 4828 h 54713"/>
                </a:gdLst>
                <a:ahLst/>
                <a:cxnLst>
                  <a:cxn ang="0">
                    <a:pos x="connsiteX0" y="connsiteY0"/>
                  </a:cxn>
                  <a:cxn ang="0">
                    <a:pos x="connsiteX1" y="connsiteY1"/>
                  </a:cxn>
                </a:cxnLst>
                <a:rect l="l" t="t" r="r" b="b"/>
                <a:pathLst>
                  <a:path w="9655" h="54713">
                    <a:moveTo>
                      <a:pt x="4828" y="51817"/>
                    </a:moveTo>
                    <a:lnTo>
                      <a:pt x="4828" y="4828"/>
                    </a:lnTo>
                  </a:path>
                </a:pathLst>
              </a:custGeom>
              <a:ln w="19050" cap="flat">
                <a:solidFill>
                  <a:schemeClr val="tx1"/>
                </a:solidFill>
                <a:prstDash val="solid"/>
                <a:round/>
              </a:ln>
            </p:spPr>
            <p:txBody>
              <a:bodyPr rtlCol="0" anchor="ctr"/>
              <a:lstStyle/>
              <a:p>
                <a:endParaRPr lang="en-US" sz="1500" dirty="0"/>
              </a:p>
            </p:txBody>
          </p:sp>
          <p:sp>
            <p:nvSpPr>
              <p:cNvPr id="19" name="Freeform: Shape 15">
                <a:extLst>
                  <a:ext uri="{FF2B5EF4-FFF2-40B4-BE49-F238E27FC236}">
                    <a16:creationId xmlns:a16="http://schemas.microsoft.com/office/drawing/2014/main" id="{CF554C09-88EB-4A07-B0DD-CBDFAA23940F}"/>
                  </a:ext>
                </a:extLst>
              </p:cNvPr>
              <p:cNvSpPr/>
              <p:nvPr/>
            </p:nvSpPr>
            <p:spPr>
              <a:xfrm>
                <a:off x="9269129" y="6192683"/>
                <a:ext cx="353376" cy="35336"/>
              </a:xfrm>
              <a:custGeom>
                <a:avLst/>
                <a:gdLst>
                  <a:gd name="connsiteX0" fmla="*/ 4828 w 96553"/>
                  <a:gd name="connsiteY0" fmla="*/ 4828 h 9655"/>
                  <a:gd name="connsiteX1" fmla="*/ 94622 w 96553"/>
                  <a:gd name="connsiteY1" fmla="*/ 4828 h 9655"/>
                </a:gdLst>
                <a:ahLst/>
                <a:cxnLst>
                  <a:cxn ang="0">
                    <a:pos x="connsiteX0" y="connsiteY0"/>
                  </a:cxn>
                  <a:cxn ang="0">
                    <a:pos x="connsiteX1" y="connsiteY1"/>
                  </a:cxn>
                </a:cxnLst>
                <a:rect l="l" t="t" r="r" b="b"/>
                <a:pathLst>
                  <a:path w="96553" h="9655">
                    <a:moveTo>
                      <a:pt x="4828" y="4828"/>
                    </a:moveTo>
                    <a:lnTo>
                      <a:pt x="94622" y="4828"/>
                    </a:lnTo>
                  </a:path>
                </a:pathLst>
              </a:custGeom>
              <a:ln w="19050" cap="flat">
                <a:solidFill>
                  <a:schemeClr val="tx1"/>
                </a:solidFill>
                <a:prstDash val="solid"/>
                <a:round/>
              </a:ln>
            </p:spPr>
            <p:txBody>
              <a:bodyPr rtlCol="0" anchor="ctr"/>
              <a:lstStyle/>
              <a:p>
                <a:endParaRPr lang="en-US" sz="1500" dirty="0"/>
              </a:p>
            </p:txBody>
          </p:sp>
          <p:sp>
            <p:nvSpPr>
              <p:cNvPr id="20" name="Freeform: Shape 16">
                <a:extLst>
                  <a:ext uri="{FF2B5EF4-FFF2-40B4-BE49-F238E27FC236}">
                    <a16:creationId xmlns:a16="http://schemas.microsoft.com/office/drawing/2014/main" id="{ADECCC4F-3135-4ED6-B618-0808A2966B5D}"/>
                  </a:ext>
                </a:extLst>
              </p:cNvPr>
              <p:cNvSpPr/>
              <p:nvPr/>
            </p:nvSpPr>
            <p:spPr>
              <a:xfrm>
                <a:off x="9269129" y="6283383"/>
                <a:ext cx="318040" cy="35336"/>
              </a:xfrm>
              <a:custGeom>
                <a:avLst/>
                <a:gdLst>
                  <a:gd name="connsiteX0" fmla="*/ 4828 w 86898"/>
                  <a:gd name="connsiteY0" fmla="*/ 4828 h 9655"/>
                  <a:gd name="connsiteX1" fmla="*/ 83358 w 86898"/>
                  <a:gd name="connsiteY1" fmla="*/ 4828 h 9655"/>
                </a:gdLst>
                <a:ahLst/>
                <a:cxnLst>
                  <a:cxn ang="0">
                    <a:pos x="connsiteX0" y="connsiteY0"/>
                  </a:cxn>
                  <a:cxn ang="0">
                    <a:pos x="connsiteX1" y="connsiteY1"/>
                  </a:cxn>
                </a:cxnLst>
                <a:rect l="l" t="t" r="r" b="b"/>
                <a:pathLst>
                  <a:path w="86898" h="9655">
                    <a:moveTo>
                      <a:pt x="4828" y="4828"/>
                    </a:moveTo>
                    <a:lnTo>
                      <a:pt x="83358" y="4828"/>
                    </a:lnTo>
                  </a:path>
                </a:pathLst>
              </a:custGeom>
              <a:ln w="19050" cap="flat">
                <a:solidFill>
                  <a:schemeClr val="tx1"/>
                </a:solidFill>
                <a:prstDash val="solid"/>
                <a:round/>
              </a:ln>
            </p:spPr>
            <p:txBody>
              <a:bodyPr rtlCol="0" anchor="ctr"/>
              <a:lstStyle/>
              <a:p>
                <a:endParaRPr lang="en-US" sz="1500" dirty="0"/>
              </a:p>
            </p:txBody>
          </p:sp>
          <p:sp>
            <p:nvSpPr>
              <p:cNvPr id="21" name="Freeform: Shape 17">
                <a:extLst>
                  <a:ext uri="{FF2B5EF4-FFF2-40B4-BE49-F238E27FC236}">
                    <a16:creationId xmlns:a16="http://schemas.microsoft.com/office/drawing/2014/main" id="{B880EB39-A6B9-42C5-91EF-01CDEE329C3E}"/>
                  </a:ext>
                </a:extLst>
              </p:cNvPr>
              <p:cNvSpPr/>
              <p:nvPr/>
            </p:nvSpPr>
            <p:spPr>
              <a:xfrm>
                <a:off x="9269129" y="6375261"/>
                <a:ext cx="282703" cy="35336"/>
              </a:xfrm>
              <a:custGeom>
                <a:avLst/>
                <a:gdLst>
                  <a:gd name="connsiteX0" fmla="*/ 4828 w 77242"/>
                  <a:gd name="connsiteY0" fmla="*/ 4828 h 9655"/>
                  <a:gd name="connsiteX1" fmla="*/ 74990 w 77242"/>
                  <a:gd name="connsiteY1" fmla="*/ 4828 h 9655"/>
                </a:gdLst>
                <a:ahLst/>
                <a:cxnLst>
                  <a:cxn ang="0">
                    <a:pos x="connsiteX0" y="connsiteY0"/>
                  </a:cxn>
                  <a:cxn ang="0">
                    <a:pos x="connsiteX1" y="connsiteY1"/>
                  </a:cxn>
                </a:cxnLst>
                <a:rect l="l" t="t" r="r" b="b"/>
                <a:pathLst>
                  <a:path w="77242" h="9655">
                    <a:moveTo>
                      <a:pt x="4828" y="4828"/>
                    </a:moveTo>
                    <a:lnTo>
                      <a:pt x="74990" y="4828"/>
                    </a:lnTo>
                  </a:path>
                </a:pathLst>
              </a:custGeom>
              <a:ln w="19050" cap="flat">
                <a:solidFill>
                  <a:schemeClr val="tx1"/>
                </a:solidFill>
                <a:prstDash val="solid"/>
                <a:round/>
              </a:ln>
            </p:spPr>
            <p:txBody>
              <a:bodyPr rtlCol="0" anchor="ctr"/>
              <a:lstStyle/>
              <a:p>
                <a:endParaRPr lang="en-US" sz="1500" dirty="0"/>
              </a:p>
            </p:txBody>
          </p:sp>
          <p:sp>
            <p:nvSpPr>
              <p:cNvPr id="22" name="Freeform: Shape 18">
                <a:extLst>
                  <a:ext uri="{FF2B5EF4-FFF2-40B4-BE49-F238E27FC236}">
                    <a16:creationId xmlns:a16="http://schemas.microsoft.com/office/drawing/2014/main" id="{538DF4E8-2F25-4138-B9FC-E4B2E6790E41}"/>
                  </a:ext>
                </a:extLst>
              </p:cNvPr>
              <p:cNvSpPr/>
              <p:nvPr/>
            </p:nvSpPr>
            <p:spPr>
              <a:xfrm>
                <a:off x="9269129" y="6465961"/>
                <a:ext cx="282703" cy="35336"/>
              </a:xfrm>
              <a:custGeom>
                <a:avLst/>
                <a:gdLst>
                  <a:gd name="connsiteX0" fmla="*/ 4828 w 77242"/>
                  <a:gd name="connsiteY0" fmla="*/ 4828 h 9655"/>
                  <a:gd name="connsiteX1" fmla="*/ 74990 w 77242"/>
                  <a:gd name="connsiteY1" fmla="*/ 4828 h 9655"/>
                </a:gdLst>
                <a:ahLst/>
                <a:cxnLst>
                  <a:cxn ang="0">
                    <a:pos x="connsiteX0" y="connsiteY0"/>
                  </a:cxn>
                  <a:cxn ang="0">
                    <a:pos x="connsiteX1" y="connsiteY1"/>
                  </a:cxn>
                </a:cxnLst>
                <a:rect l="l" t="t" r="r" b="b"/>
                <a:pathLst>
                  <a:path w="77242" h="9655">
                    <a:moveTo>
                      <a:pt x="4828" y="4828"/>
                    </a:moveTo>
                    <a:lnTo>
                      <a:pt x="74990" y="4828"/>
                    </a:lnTo>
                  </a:path>
                </a:pathLst>
              </a:custGeom>
              <a:ln w="19050" cap="flat">
                <a:solidFill>
                  <a:schemeClr val="tx1"/>
                </a:solidFill>
                <a:prstDash val="solid"/>
                <a:round/>
              </a:ln>
            </p:spPr>
            <p:txBody>
              <a:bodyPr rtlCol="0" anchor="ctr"/>
              <a:lstStyle/>
              <a:p>
                <a:endParaRPr lang="en-US" sz="1500" dirty="0"/>
              </a:p>
            </p:txBody>
          </p:sp>
          <p:sp>
            <p:nvSpPr>
              <p:cNvPr id="23" name="Freeform: Shape 19">
                <a:extLst>
                  <a:ext uri="{FF2B5EF4-FFF2-40B4-BE49-F238E27FC236}">
                    <a16:creationId xmlns:a16="http://schemas.microsoft.com/office/drawing/2014/main" id="{DC7382A9-FE43-456D-9A9B-6486ADCDDF8C}"/>
                  </a:ext>
                </a:extLst>
              </p:cNvPr>
              <p:cNvSpPr/>
              <p:nvPr/>
            </p:nvSpPr>
            <p:spPr>
              <a:xfrm>
                <a:off x="9598950" y="6296343"/>
                <a:ext cx="341599" cy="388715"/>
              </a:xfrm>
              <a:custGeom>
                <a:avLst/>
                <a:gdLst>
                  <a:gd name="connsiteX0" fmla="*/ 89151 w 93334"/>
                  <a:gd name="connsiteY0" fmla="*/ 4828 h 106208"/>
                  <a:gd name="connsiteX1" fmla="*/ 9655 w 93334"/>
                  <a:gd name="connsiteY1" fmla="*/ 4828 h 106208"/>
                  <a:gd name="connsiteX2" fmla="*/ 4828 w 93334"/>
                  <a:gd name="connsiteY2" fmla="*/ 9655 h 106208"/>
                  <a:gd name="connsiteX3" fmla="*/ 4828 w 93334"/>
                  <a:gd name="connsiteY3" fmla="*/ 103634 h 106208"/>
                </a:gdLst>
                <a:ahLst/>
                <a:cxnLst>
                  <a:cxn ang="0">
                    <a:pos x="connsiteX0" y="connsiteY0"/>
                  </a:cxn>
                  <a:cxn ang="0">
                    <a:pos x="connsiteX1" y="connsiteY1"/>
                  </a:cxn>
                  <a:cxn ang="0">
                    <a:pos x="connsiteX2" y="connsiteY2"/>
                  </a:cxn>
                  <a:cxn ang="0">
                    <a:pos x="connsiteX3" y="connsiteY3"/>
                  </a:cxn>
                </a:cxnLst>
                <a:rect l="l" t="t" r="r" b="b"/>
                <a:pathLst>
                  <a:path w="93334" h="106208">
                    <a:moveTo>
                      <a:pt x="89151" y="4828"/>
                    </a:moveTo>
                    <a:lnTo>
                      <a:pt x="9655" y="4828"/>
                    </a:lnTo>
                    <a:cubicBezTo>
                      <a:pt x="6759" y="4828"/>
                      <a:pt x="4828" y="7081"/>
                      <a:pt x="4828" y="9655"/>
                    </a:cubicBezTo>
                    <a:lnTo>
                      <a:pt x="4828" y="103634"/>
                    </a:lnTo>
                  </a:path>
                </a:pathLst>
              </a:custGeom>
              <a:noFill/>
              <a:ln w="19050" cap="flat">
                <a:solidFill>
                  <a:schemeClr val="tx1"/>
                </a:solidFill>
                <a:prstDash val="solid"/>
                <a:round/>
              </a:ln>
            </p:spPr>
            <p:txBody>
              <a:bodyPr rtlCol="0" anchor="ctr"/>
              <a:lstStyle/>
              <a:p>
                <a:endParaRPr lang="en-US" sz="1500" dirty="0"/>
              </a:p>
            </p:txBody>
          </p:sp>
          <p:sp>
            <p:nvSpPr>
              <p:cNvPr id="24" name="Freeform: Shape 20">
                <a:extLst>
                  <a:ext uri="{FF2B5EF4-FFF2-40B4-BE49-F238E27FC236}">
                    <a16:creationId xmlns:a16="http://schemas.microsoft.com/office/drawing/2014/main" id="{F39B586A-82AF-4623-98C8-9A0DD0421FDE}"/>
                  </a:ext>
                </a:extLst>
              </p:cNvPr>
              <p:cNvSpPr/>
              <p:nvPr/>
            </p:nvSpPr>
            <p:spPr>
              <a:xfrm>
                <a:off x="10063050" y="6451827"/>
                <a:ext cx="35337" cy="235585"/>
              </a:xfrm>
              <a:custGeom>
                <a:avLst/>
                <a:gdLst>
                  <a:gd name="connsiteX0" fmla="*/ 4828 w 9655"/>
                  <a:gd name="connsiteY0" fmla="*/ 61150 h 64368"/>
                  <a:gd name="connsiteX1" fmla="*/ 4828 w 9655"/>
                  <a:gd name="connsiteY1" fmla="*/ 4828 h 64368"/>
                </a:gdLst>
                <a:ahLst/>
                <a:cxnLst>
                  <a:cxn ang="0">
                    <a:pos x="connsiteX0" y="connsiteY0"/>
                  </a:cxn>
                  <a:cxn ang="0">
                    <a:pos x="connsiteX1" y="connsiteY1"/>
                  </a:cxn>
                </a:cxnLst>
                <a:rect l="l" t="t" r="r" b="b"/>
                <a:pathLst>
                  <a:path w="9655" h="64368">
                    <a:moveTo>
                      <a:pt x="4828" y="61150"/>
                    </a:moveTo>
                    <a:lnTo>
                      <a:pt x="4828" y="4828"/>
                    </a:lnTo>
                  </a:path>
                </a:pathLst>
              </a:custGeom>
              <a:ln w="19050" cap="flat">
                <a:solidFill>
                  <a:schemeClr val="tx1"/>
                </a:solidFill>
                <a:prstDash val="solid"/>
                <a:round/>
              </a:ln>
            </p:spPr>
            <p:txBody>
              <a:bodyPr rtlCol="0" anchor="ctr"/>
              <a:lstStyle/>
              <a:p>
                <a:endParaRPr lang="en-US" sz="1500" dirty="0"/>
              </a:p>
            </p:txBody>
          </p:sp>
          <p:sp>
            <p:nvSpPr>
              <p:cNvPr id="25" name="Freeform: Shape 21">
                <a:extLst>
                  <a:ext uri="{FF2B5EF4-FFF2-40B4-BE49-F238E27FC236}">
                    <a16:creationId xmlns:a16="http://schemas.microsoft.com/office/drawing/2014/main" id="{D5F6F03B-006D-491F-ADFB-1D31FF1FD5B0}"/>
                  </a:ext>
                </a:extLst>
              </p:cNvPr>
              <p:cNvSpPr/>
              <p:nvPr/>
            </p:nvSpPr>
            <p:spPr>
              <a:xfrm>
                <a:off x="9269129" y="6110229"/>
                <a:ext cx="212026" cy="35336"/>
              </a:xfrm>
              <a:custGeom>
                <a:avLst/>
                <a:gdLst>
                  <a:gd name="connsiteX0" fmla="*/ 4828 w 57932"/>
                  <a:gd name="connsiteY0" fmla="*/ 4828 h 9655"/>
                  <a:gd name="connsiteX1" fmla="*/ 55679 w 57932"/>
                  <a:gd name="connsiteY1" fmla="*/ 4828 h 9655"/>
                </a:gdLst>
                <a:ahLst/>
                <a:cxnLst>
                  <a:cxn ang="0">
                    <a:pos x="connsiteX0" y="connsiteY0"/>
                  </a:cxn>
                  <a:cxn ang="0">
                    <a:pos x="connsiteX1" y="connsiteY1"/>
                  </a:cxn>
                </a:cxnLst>
                <a:rect l="l" t="t" r="r" b="b"/>
                <a:pathLst>
                  <a:path w="57932" h="9655">
                    <a:moveTo>
                      <a:pt x="4828" y="4828"/>
                    </a:moveTo>
                    <a:lnTo>
                      <a:pt x="55679" y="4828"/>
                    </a:lnTo>
                  </a:path>
                </a:pathLst>
              </a:custGeom>
              <a:ln w="19050" cap="flat">
                <a:solidFill>
                  <a:schemeClr val="tx1"/>
                </a:solidFill>
                <a:prstDash val="solid"/>
                <a:round/>
              </a:ln>
            </p:spPr>
            <p:txBody>
              <a:bodyPr rtlCol="0" anchor="ctr"/>
              <a:lstStyle/>
              <a:p>
                <a:endParaRPr lang="en-US" sz="1500" dirty="0"/>
              </a:p>
            </p:txBody>
          </p:sp>
        </p:grpSp>
        <p:sp>
          <p:nvSpPr>
            <p:cNvPr id="30" name="Rectangle 29">
              <a:extLst>
                <a:ext uri="{C183D7F6-B498-43B3-948B-1728B52AA6E4}">
                  <adec:decorative xmlns:adec="http://schemas.microsoft.com/office/drawing/2017/decorative" val="1"/>
                </a:ext>
              </a:extLst>
            </p:cNvPr>
            <p:cNvSpPr/>
            <p:nvPr/>
          </p:nvSpPr>
          <p:spPr>
            <a:xfrm>
              <a:off x="7442165" y="4111983"/>
              <a:ext cx="2525083" cy="1463869"/>
            </a:xfrm>
            <a:prstGeom prst="rect">
              <a:avLst/>
            </a:prstGeom>
          </p:spPr>
          <p:txBody>
            <a:bodyPr vert="horz" lIns="91440" tIns="45720" rIns="91440" bIns="45720" rtlCol="0">
              <a:noAutofit/>
            </a:bodyPr>
            <a:lstStyle/>
            <a:p>
              <a:pPr>
                <a:lnSpc>
                  <a:spcPct val="90000"/>
                </a:lnSpc>
                <a:spcBef>
                  <a:spcPts val="1000"/>
                </a:spcBef>
              </a:pPr>
              <a:r>
                <a:rPr lang="en-US" sz="2000" dirty="0">
                  <a:ea typeface="Amazon Ember Light" panose="020B0403020204020204" pitchFamily="34" charset="0"/>
                  <a:cs typeface="Amazon Ember Light" panose="020B0403020204020204" pitchFamily="34" charset="0"/>
                </a:rPr>
                <a:t>Bulk operations</a:t>
              </a:r>
            </a:p>
            <a:p>
              <a:pPr marL="685800" lvl="1" indent="-228600">
                <a:lnSpc>
                  <a:spcPct val="90000"/>
                </a:lnSpc>
                <a:spcBef>
                  <a:spcPts val="1000"/>
                </a:spcBef>
                <a:buFont typeface="Arial" panose="020B0604020202020204" pitchFamily="34" charset="0"/>
                <a:buChar char="•"/>
              </a:pPr>
              <a:r>
                <a:rPr lang="en-US" sz="2000" dirty="0">
                  <a:ea typeface="Amazon Ember Light" panose="020B0403020204020204" pitchFamily="34" charset="0"/>
                  <a:cs typeface="Amazon Ember Light" panose="020B0403020204020204" pitchFamily="34" charset="0"/>
                </a:rPr>
                <a:t>Copy</a:t>
              </a:r>
            </a:p>
            <a:p>
              <a:pPr marL="685800" lvl="1" indent="-228600">
                <a:lnSpc>
                  <a:spcPct val="90000"/>
                </a:lnSpc>
                <a:spcBef>
                  <a:spcPts val="1000"/>
                </a:spcBef>
                <a:buFont typeface="Arial" panose="020B0604020202020204" pitchFamily="34" charset="0"/>
                <a:buChar char="•"/>
              </a:pPr>
              <a:r>
                <a:rPr lang="en-US" sz="2000" dirty="0">
                  <a:ea typeface="Amazon Ember Light" panose="020B0403020204020204" pitchFamily="34" charset="0"/>
                  <a:cs typeface="Amazon Ember Light" panose="020B0403020204020204" pitchFamily="34" charset="0"/>
                </a:rPr>
                <a:t>Sync</a:t>
              </a:r>
            </a:p>
            <a:p>
              <a:pPr marL="685800" lvl="1" indent="-228600">
                <a:lnSpc>
                  <a:spcPct val="90000"/>
                </a:lnSpc>
                <a:spcBef>
                  <a:spcPts val="1000"/>
                </a:spcBef>
                <a:buFont typeface="Arial" panose="020B0604020202020204" pitchFamily="34" charset="0"/>
                <a:buChar char="•"/>
              </a:pPr>
              <a:r>
                <a:rPr lang="en-US" sz="2000" dirty="0">
                  <a:ea typeface="Amazon Ember Light" panose="020B0403020204020204" pitchFamily="34" charset="0"/>
                  <a:cs typeface="Amazon Ember Light" panose="020B0403020204020204" pitchFamily="34" charset="0"/>
                </a:rPr>
                <a:t>Batch</a:t>
              </a:r>
            </a:p>
          </p:txBody>
        </p:sp>
        <p:sp>
          <p:nvSpPr>
            <p:cNvPr id="26" name="Content Placeholder 27">
              <a:extLst>
                <a:ext uri="{FF2B5EF4-FFF2-40B4-BE49-F238E27FC236}">
                  <a16:creationId xmlns:a16="http://schemas.microsoft.com/office/drawing/2014/main" id="{8BFE7DE9-C1B1-4CCF-85EB-16981BA32CD1}"/>
                </a:ext>
                <a:ext uri="{C183D7F6-B498-43B3-948B-1728B52AA6E4}">
                  <adec:decorative xmlns:adec="http://schemas.microsoft.com/office/drawing/2017/decorative" val="1"/>
                </a:ext>
              </a:extLst>
            </p:cNvPr>
            <p:cNvSpPr txBox="1">
              <a:spLocks/>
            </p:cNvSpPr>
            <p:nvPr/>
          </p:nvSpPr>
          <p:spPr>
            <a:xfrm>
              <a:off x="2303843" y="4111983"/>
              <a:ext cx="4121393" cy="1828800"/>
            </a:xfrm>
            <a:prstGeom prst="rect">
              <a:avLst/>
            </a:prstGeom>
          </p:spPr>
          <p:txBody>
            <a:bodyPr vert="horz" lIns="91440" tIns="45720" rIns="91440" bIns="45720" numCol="2" rtlCol="0">
              <a:noAutofit/>
            </a:bodyPr>
            <a:lst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2000" dirty="0">
                  <a:latin typeface="+mn-lt"/>
                </a:rPr>
                <a:t>Upload </a:t>
              </a:r>
            </a:p>
            <a:p>
              <a:r>
                <a:rPr lang="en-US" sz="2000" dirty="0">
                  <a:latin typeface="+mn-lt"/>
                </a:rPr>
                <a:t>List</a:t>
              </a:r>
            </a:p>
            <a:p>
              <a:r>
                <a:rPr lang="en-US" sz="2000" dirty="0">
                  <a:latin typeface="+mn-lt"/>
                </a:rPr>
                <a:t>Download </a:t>
              </a:r>
            </a:p>
            <a:p>
              <a:r>
                <a:rPr lang="en-US" sz="2000" dirty="0">
                  <a:latin typeface="+mn-lt"/>
                </a:rPr>
                <a:t>Copy</a:t>
              </a:r>
            </a:p>
            <a:p>
              <a:r>
                <a:rPr lang="en-US" sz="2000" dirty="0">
                  <a:latin typeface="+mn-lt"/>
                </a:rPr>
                <a:t>Move</a:t>
              </a:r>
            </a:p>
            <a:p>
              <a:r>
                <a:rPr lang="en-US" sz="2000" dirty="0">
                  <a:latin typeface="+mn-lt"/>
                </a:rPr>
                <a:t>Rename</a:t>
              </a:r>
            </a:p>
            <a:p>
              <a:r>
                <a:rPr lang="en-US" sz="2000" dirty="0">
                  <a:latin typeface="+mn-lt"/>
                </a:rPr>
                <a:t>Delete</a:t>
              </a:r>
            </a:p>
            <a:p>
              <a:endParaRPr lang="en-US" sz="2000" dirty="0">
                <a:latin typeface="+mn-lt"/>
              </a:endParaRPr>
            </a:p>
          </p:txBody>
        </p:sp>
      </p:grpSp>
    </p:spTree>
    <p:custDataLst>
      <p:tags r:id="rId1"/>
    </p:custDataLst>
    <p:extLst>
      <p:ext uri="{BB962C8B-B14F-4D97-AF65-F5344CB8AC3E}">
        <p14:creationId xmlns:p14="http://schemas.microsoft.com/office/powerpoint/2010/main" val="1512612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BD86BB-693F-4E93-9829-E7DA346703FA}"/>
              </a:ext>
            </a:extLst>
          </p:cNvPr>
          <p:cNvSpPr>
            <a:spLocks noGrp="1"/>
          </p:cNvSpPr>
          <p:nvPr>
            <p:ph type="sldNum" sz="quarter" idx="20"/>
          </p:nvPr>
        </p:nvSpPr>
        <p:spPr/>
        <p:txBody>
          <a:bodyPr/>
          <a:lstStyle/>
          <a:p>
            <a:fld id="{989D9560-4C13-4692-9687-98ECDD2D9552}" type="slidenum">
              <a:rPr lang="en-US" smtClean="0"/>
              <a:t>16</a:t>
            </a:fld>
            <a:endParaRPr lang="en-US" dirty="0"/>
          </a:p>
        </p:txBody>
      </p:sp>
      <p:sp>
        <p:nvSpPr>
          <p:cNvPr id="2" name="Title 1"/>
          <p:cNvSpPr>
            <a:spLocks noGrp="1"/>
          </p:cNvSpPr>
          <p:nvPr>
            <p:ph type="title"/>
          </p:nvPr>
        </p:nvSpPr>
        <p:spPr/>
        <p:txBody>
          <a:bodyPr/>
          <a:lstStyle/>
          <a:p>
            <a:r>
              <a:rPr lang="en-US" dirty="0"/>
              <a:t>Uploading objects: </a:t>
            </a:r>
            <a:r>
              <a:rPr lang="en-US" dirty="0">
                <a:latin typeface="Lucida Console" panose="020B0609040504020204" pitchFamily="49" charset="0"/>
              </a:rPr>
              <a:t>PUT</a:t>
            </a:r>
          </a:p>
        </p:txBody>
      </p:sp>
      <p:sp>
        <p:nvSpPr>
          <p:cNvPr id="3" name="Content Placeholder 2"/>
          <p:cNvSpPr>
            <a:spLocks noGrp="1"/>
          </p:cNvSpPr>
          <p:nvPr>
            <p:ph type="body" idx="1"/>
          </p:nvPr>
        </p:nvSpPr>
        <p:spPr/>
        <p:txBody>
          <a:bodyPr>
            <a:normAutofit/>
          </a:bodyPr>
          <a:lstStyle/>
          <a:p>
            <a:r>
              <a:rPr lang="en-US" sz="2000" dirty="0"/>
              <a:t>Upload object</a:t>
            </a:r>
          </a:p>
          <a:p>
            <a:r>
              <a:rPr lang="en-US" sz="2000" dirty="0"/>
              <a:t>Copy </a:t>
            </a:r>
            <a:r>
              <a:rPr lang="en-US" sz="2000" dirty="0">
                <a:solidFill>
                  <a:srgbClr val="000000"/>
                </a:solidFill>
              </a:rPr>
              <a:t>object</a:t>
            </a:r>
            <a:endParaRPr lang="en-US" sz="2000" dirty="0">
              <a:solidFill>
                <a:srgbClr val="000000"/>
              </a:solidFill>
              <a:latin typeface="Amazon Ember Light" panose="020B0403020204020204"/>
            </a:endParaRPr>
          </a:p>
          <a:p>
            <a:pPr lvl="1">
              <a:lnSpc>
                <a:spcPct val="100000"/>
              </a:lnSpc>
            </a:pPr>
            <a:r>
              <a:rPr lang="en-US" sz="1800" dirty="0"/>
              <a:t>Create copies of an object</a:t>
            </a:r>
          </a:p>
          <a:p>
            <a:pPr lvl="1">
              <a:lnSpc>
                <a:spcPct val="100000"/>
              </a:lnSpc>
            </a:pPr>
            <a:r>
              <a:rPr lang="en-US" sz="1800" dirty="0"/>
              <a:t>Rename objects by creating a copy and deleting the original object</a:t>
            </a:r>
          </a:p>
          <a:p>
            <a:pPr lvl="1">
              <a:lnSpc>
                <a:spcPct val="100000"/>
              </a:lnSpc>
            </a:pPr>
            <a:r>
              <a:rPr lang="en-US" sz="1800" dirty="0"/>
              <a:t>Move objects across Amazon </a:t>
            </a:r>
            <a:r>
              <a:rPr lang="en-US" sz="1800" dirty="0">
                <a:solidFill>
                  <a:srgbClr val="000000"/>
                </a:solidFill>
              </a:rPr>
              <a:t>S3</a:t>
            </a:r>
            <a:r>
              <a:rPr lang="en-US" sz="1800" dirty="0"/>
              <a:t> locations</a:t>
            </a:r>
          </a:p>
          <a:p>
            <a:pPr lvl="1">
              <a:lnSpc>
                <a:spcPct val="100000"/>
              </a:lnSpc>
            </a:pPr>
            <a:r>
              <a:rPr lang="en-US" sz="1800" dirty="0"/>
              <a:t>Update object metadata</a:t>
            </a:r>
          </a:p>
          <a:p>
            <a:pPr marL="0" indent="0">
              <a:lnSpc>
                <a:spcPct val="100000"/>
              </a:lnSpc>
              <a:buNone/>
            </a:pPr>
            <a:endParaRPr lang="en-US" sz="2000" dirty="0"/>
          </a:p>
          <a:p>
            <a:pPr marL="0" indent="0">
              <a:lnSpc>
                <a:spcPct val="100000"/>
              </a:lnSpc>
              <a:buNone/>
            </a:pPr>
            <a:r>
              <a:rPr lang="en-US" sz="2000" dirty="0">
                <a:latin typeface="+mj-lt"/>
                <a:ea typeface="Amazon Ember" panose="020B0703020204020204" pitchFamily="34" charset="0"/>
                <a:cs typeface="Amazon Ember" panose="020B0703020204020204" pitchFamily="34" charset="0"/>
              </a:rPr>
              <a:t>Best practice:</a:t>
            </a:r>
            <a:br>
              <a:rPr lang="en-US" sz="2000" dirty="0"/>
            </a:br>
            <a:r>
              <a:rPr lang="en-US" sz="2000" dirty="0"/>
              <a:t>If you need to manage large files, use the multipart upload. </a:t>
            </a:r>
          </a:p>
          <a:p>
            <a:pPr marL="0" indent="0">
              <a:lnSpc>
                <a:spcPct val="100000"/>
              </a:lnSpc>
              <a:buNone/>
            </a:pPr>
            <a:endParaRPr lang="en-US" sz="2000" dirty="0"/>
          </a:p>
        </p:txBody>
      </p:sp>
      <p:grpSp>
        <p:nvGrpSpPr>
          <p:cNvPr id="5" name="Upload" descr="It is recommended to multipart upload objects over 100 MB, but you can single upload objects less than or equal to 5GB.">
            <a:extLst>
              <a:ext uri="{FF2B5EF4-FFF2-40B4-BE49-F238E27FC236}">
                <a16:creationId xmlns:a16="http://schemas.microsoft.com/office/drawing/2014/main" id="{7900E315-6B63-41DC-AAC2-A106B5DEFF9C}"/>
              </a:ext>
            </a:extLst>
          </p:cNvPr>
          <p:cNvGrpSpPr/>
          <p:nvPr/>
        </p:nvGrpSpPr>
        <p:grpSpPr>
          <a:xfrm>
            <a:off x="6416634" y="1178348"/>
            <a:ext cx="5687926" cy="5408579"/>
            <a:chOff x="5592788" y="1178348"/>
            <a:chExt cx="5687926" cy="5408579"/>
          </a:xfrm>
        </p:grpSpPr>
        <p:sp>
          <p:nvSpPr>
            <p:cNvPr id="21" name="TextBox 20"/>
            <p:cNvSpPr txBox="1"/>
            <p:nvPr/>
          </p:nvSpPr>
          <p:spPr>
            <a:xfrm>
              <a:off x="6433551" y="3455285"/>
              <a:ext cx="1000595" cy="707886"/>
            </a:xfrm>
            <a:prstGeom prst="rect">
              <a:avLst/>
            </a:prstGeom>
            <a:noFill/>
          </p:spPr>
          <p:txBody>
            <a:bodyPr wrap="none" rtlCol="0">
              <a:spAutoFit/>
            </a:bodyPr>
            <a:lstStyle/>
            <a:p>
              <a:pPr algn="ctr"/>
              <a:r>
                <a:rPr lang="en-US" sz="2000" dirty="0">
                  <a:solidFill>
                    <a:schemeClr val="tx2"/>
                  </a:solidFill>
                  <a:ea typeface="Amazon Ember Light" charset="0"/>
                  <a:cs typeface="Amazon Ember Light" charset="0"/>
                </a:rPr>
                <a:t>Single </a:t>
              </a:r>
            </a:p>
            <a:p>
              <a:r>
                <a:rPr lang="en-US" sz="2000" dirty="0">
                  <a:solidFill>
                    <a:schemeClr val="tx2"/>
                  </a:solidFill>
                  <a:ea typeface="Amazon Ember Light" charset="0"/>
                  <a:cs typeface="Amazon Ember Light" charset="0"/>
                </a:rPr>
                <a:t>upload</a:t>
              </a:r>
            </a:p>
          </p:txBody>
        </p:sp>
        <p:sp>
          <p:nvSpPr>
            <p:cNvPr id="22" name="TextBox 21"/>
            <p:cNvSpPr txBox="1"/>
            <p:nvPr/>
          </p:nvSpPr>
          <p:spPr>
            <a:xfrm>
              <a:off x="9810356" y="4305410"/>
              <a:ext cx="1265090" cy="707886"/>
            </a:xfrm>
            <a:prstGeom prst="rect">
              <a:avLst/>
            </a:prstGeom>
            <a:noFill/>
          </p:spPr>
          <p:txBody>
            <a:bodyPr wrap="none" rtlCol="0">
              <a:spAutoFit/>
            </a:bodyPr>
            <a:lstStyle/>
            <a:p>
              <a:pPr algn="ctr"/>
              <a:r>
                <a:rPr lang="en-US" sz="2000" dirty="0">
                  <a:solidFill>
                    <a:schemeClr val="tx2"/>
                  </a:solidFill>
                  <a:ea typeface="Amazon Ember Light" charset="0"/>
                  <a:cs typeface="Amazon Ember Light" charset="0"/>
                </a:rPr>
                <a:t>Multipart</a:t>
              </a:r>
            </a:p>
            <a:p>
              <a:pPr algn="ctr"/>
              <a:r>
                <a:rPr lang="en-US" sz="2000" dirty="0">
                  <a:solidFill>
                    <a:schemeClr val="tx2"/>
                  </a:solidFill>
                  <a:ea typeface="Amazon Ember Light" charset="0"/>
                  <a:cs typeface="Amazon Ember Light" charset="0"/>
                </a:rPr>
                <a:t>upload</a:t>
              </a:r>
            </a:p>
          </p:txBody>
        </p:sp>
        <p:pic>
          <p:nvPicPr>
            <p:cNvPr id="16" name="Graphic 68">
              <a:extLst>
                <a:ext uri="{FF2B5EF4-FFF2-40B4-BE49-F238E27FC236}">
                  <a16:creationId xmlns:a16="http://schemas.microsoft.com/office/drawing/2014/main" id="{1BC192AB-8D67-7746-A2C0-E289C568EA2D}"/>
                </a:ext>
              </a:extLst>
            </p:cNvPr>
            <p:cNvPicPr>
              <a:picLocks noChangeAspect="1"/>
            </p:cNvPicPr>
            <p:nvPr/>
          </p:nvPicPr>
          <p:blipFill>
            <a:blip r:embed="rId4"/>
            <a:stretch>
              <a:fillRect/>
            </a:stretch>
          </p:blipFill>
          <p:spPr>
            <a:xfrm>
              <a:off x="7219013" y="4758127"/>
              <a:ext cx="1828800" cy="1828800"/>
            </a:xfrm>
            <a:prstGeom prst="rect">
              <a:avLst/>
            </a:prstGeom>
          </p:spPr>
        </p:pic>
        <p:pic>
          <p:nvPicPr>
            <p:cNvPr id="18" name="Graphic 70">
              <a:extLst>
                <a:ext uri="{FF2B5EF4-FFF2-40B4-BE49-F238E27FC236}">
                  <a16:creationId xmlns:a16="http://schemas.microsoft.com/office/drawing/2014/main" id="{C4DB1AAD-16E1-4A40-A488-CAA58167A830}"/>
                </a:ext>
              </a:extLst>
            </p:cNvPr>
            <p:cNvPicPr>
              <a:picLocks noChangeAspect="1"/>
            </p:cNvPicPr>
            <p:nvPr/>
          </p:nvPicPr>
          <p:blipFill>
            <a:blip r:embed="rId5"/>
            <a:stretch>
              <a:fillRect/>
            </a:stretch>
          </p:blipFill>
          <p:spPr>
            <a:xfrm>
              <a:off x="5791090" y="1440305"/>
              <a:ext cx="964667" cy="964667"/>
            </a:xfrm>
            <a:prstGeom prst="rect">
              <a:avLst/>
            </a:prstGeom>
          </p:spPr>
        </p:pic>
        <p:sp>
          <p:nvSpPr>
            <p:cNvPr id="11" name="Rectangle 10"/>
            <p:cNvSpPr/>
            <p:nvPr/>
          </p:nvSpPr>
          <p:spPr>
            <a:xfrm>
              <a:off x="5592788" y="2351247"/>
              <a:ext cx="1361271" cy="369332"/>
            </a:xfrm>
            <a:prstGeom prst="rect">
              <a:avLst/>
            </a:prstGeom>
          </p:spPr>
          <p:txBody>
            <a:bodyPr wrap="none">
              <a:spAutoFit/>
            </a:bodyPr>
            <a:lstStyle/>
            <a:p>
              <a:pPr algn="ctr"/>
              <a:r>
                <a:rPr lang="en-US" dirty="0">
                  <a:solidFill>
                    <a:schemeClr val="tx2"/>
                  </a:solidFill>
                  <a:ea typeface="Amazon Ember Light" charset="0"/>
                  <a:cs typeface="Amazon Ember Light" charset="0"/>
                </a:rPr>
                <a:t>Size </a:t>
              </a:r>
              <a:r>
                <a:rPr lang="en-US" u="sng" dirty="0">
                  <a:solidFill>
                    <a:schemeClr val="tx2"/>
                  </a:solidFill>
                  <a:ea typeface="Amazon Ember Light" charset="0"/>
                  <a:cs typeface="Amazon Ember Light" charset="0"/>
                </a:rPr>
                <a:t>&lt;</a:t>
              </a:r>
              <a:r>
                <a:rPr lang="en-US" dirty="0">
                  <a:solidFill>
                    <a:schemeClr val="tx2"/>
                  </a:solidFill>
                  <a:ea typeface="Amazon Ember Light" charset="0"/>
                  <a:cs typeface="Amazon Ember Light" charset="0"/>
                </a:rPr>
                <a:t> 5 GB</a:t>
              </a:r>
            </a:p>
          </p:txBody>
        </p:sp>
        <p:cxnSp>
          <p:nvCxnSpPr>
            <p:cNvPr id="19" name="Elbow Connector 18"/>
            <p:cNvCxnSpPr>
              <a:stCxn id="11" idx="2"/>
              <a:endCxn id="16" idx="1"/>
            </p:cNvCxnSpPr>
            <p:nvPr/>
          </p:nvCxnSpPr>
          <p:spPr>
            <a:xfrm rot="16200000" flipH="1">
              <a:off x="5270244" y="3723758"/>
              <a:ext cx="2951948" cy="945589"/>
            </a:xfrm>
            <a:prstGeom prst="bentConnector2">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23" name="Graphic 70">
              <a:extLst>
                <a:ext uri="{FF2B5EF4-FFF2-40B4-BE49-F238E27FC236}">
                  <a16:creationId xmlns:a16="http://schemas.microsoft.com/office/drawing/2014/main" id="{C4DB1AAD-16E1-4A40-A488-CAA58167A830}"/>
                </a:ext>
              </a:extLst>
            </p:cNvPr>
            <p:cNvPicPr>
              <a:picLocks noChangeAspect="1"/>
            </p:cNvPicPr>
            <p:nvPr/>
          </p:nvPicPr>
          <p:blipFill>
            <a:blip r:embed="rId5"/>
            <a:stretch>
              <a:fillRect/>
            </a:stretch>
          </p:blipFill>
          <p:spPr>
            <a:xfrm>
              <a:off x="8923009" y="1178348"/>
              <a:ext cx="1700622" cy="1700622"/>
            </a:xfrm>
            <a:prstGeom prst="rect">
              <a:avLst/>
            </a:prstGeom>
          </p:spPr>
        </p:pic>
        <p:cxnSp>
          <p:nvCxnSpPr>
            <p:cNvPr id="24" name="Elbow Connector 23"/>
            <p:cNvCxnSpPr>
              <a:stCxn id="33" idx="2"/>
              <a:endCxn id="16" idx="3"/>
            </p:cNvCxnSpPr>
            <p:nvPr/>
          </p:nvCxnSpPr>
          <p:spPr>
            <a:xfrm rot="5400000">
              <a:off x="8548293" y="4447502"/>
              <a:ext cx="1724546" cy="725505"/>
            </a:xfrm>
            <a:prstGeom prst="bentConnector2">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9323269" y="1878145"/>
              <a:ext cx="841897" cy="369332"/>
            </a:xfrm>
            <a:prstGeom prst="rect">
              <a:avLst/>
            </a:prstGeom>
          </p:spPr>
          <p:txBody>
            <a:bodyPr wrap="none">
              <a:spAutoFit/>
            </a:bodyPr>
            <a:lstStyle/>
            <a:p>
              <a:pPr lvl="0"/>
              <a:r>
                <a:rPr lang="en-US" u="sng" dirty="0">
                  <a:solidFill>
                    <a:schemeClr val="tx2"/>
                  </a:solidFill>
                  <a:ea typeface="Amazon Ember Light" charset="0"/>
                  <a:cs typeface="Amazon Ember Light" charset="0"/>
                </a:rPr>
                <a:t>&lt;</a:t>
              </a:r>
              <a:r>
                <a:rPr lang="en-US" dirty="0">
                  <a:solidFill>
                    <a:schemeClr val="tx2"/>
                  </a:solidFill>
                  <a:ea typeface="Amazon Ember Light" charset="0"/>
                  <a:cs typeface="Amazon Ember Light" charset="0"/>
                </a:rPr>
                <a:t> 5 TB</a:t>
              </a:r>
            </a:p>
          </p:txBody>
        </p:sp>
        <p:pic>
          <p:nvPicPr>
            <p:cNvPr id="29" name="Graphic 70">
              <a:extLst>
                <a:ext uri="{FF2B5EF4-FFF2-40B4-BE49-F238E27FC236}">
                  <a16:creationId xmlns:a16="http://schemas.microsoft.com/office/drawing/2014/main" id="{C4DB1AAD-16E1-4A40-A488-CAA58167A830}"/>
                </a:ext>
              </a:extLst>
            </p:cNvPr>
            <p:cNvPicPr>
              <a:picLocks noChangeAspect="1"/>
            </p:cNvPicPr>
            <p:nvPr/>
          </p:nvPicPr>
          <p:blipFill>
            <a:blip r:embed="rId5"/>
            <a:stretch>
              <a:fillRect/>
            </a:stretch>
          </p:blipFill>
          <p:spPr>
            <a:xfrm>
              <a:off x="8304193" y="2983314"/>
              <a:ext cx="964667" cy="964667"/>
            </a:xfrm>
            <a:prstGeom prst="rect">
              <a:avLst/>
            </a:prstGeom>
          </p:spPr>
        </p:pic>
        <p:pic>
          <p:nvPicPr>
            <p:cNvPr id="33" name="Graphic 70">
              <a:extLst>
                <a:ext uri="{FF2B5EF4-FFF2-40B4-BE49-F238E27FC236}">
                  <a16:creationId xmlns:a16="http://schemas.microsoft.com/office/drawing/2014/main" id="{C4DB1AAD-16E1-4A40-A488-CAA58167A830}"/>
                </a:ext>
              </a:extLst>
            </p:cNvPr>
            <p:cNvPicPr>
              <a:picLocks noChangeAspect="1"/>
            </p:cNvPicPr>
            <p:nvPr/>
          </p:nvPicPr>
          <p:blipFill>
            <a:blip r:embed="rId5"/>
            <a:stretch>
              <a:fillRect/>
            </a:stretch>
          </p:blipFill>
          <p:spPr>
            <a:xfrm>
              <a:off x="9290984" y="2983314"/>
              <a:ext cx="964667" cy="964667"/>
            </a:xfrm>
            <a:prstGeom prst="rect">
              <a:avLst/>
            </a:prstGeom>
          </p:spPr>
        </p:pic>
        <p:pic>
          <p:nvPicPr>
            <p:cNvPr id="34" name="Graphic 70">
              <a:extLst>
                <a:ext uri="{FF2B5EF4-FFF2-40B4-BE49-F238E27FC236}">
                  <a16:creationId xmlns:a16="http://schemas.microsoft.com/office/drawing/2014/main" id="{C4DB1AAD-16E1-4A40-A488-CAA58167A830}"/>
                </a:ext>
              </a:extLst>
            </p:cNvPr>
            <p:cNvPicPr>
              <a:picLocks noChangeAspect="1"/>
            </p:cNvPicPr>
            <p:nvPr/>
          </p:nvPicPr>
          <p:blipFill>
            <a:blip r:embed="rId5"/>
            <a:stretch>
              <a:fillRect/>
            </a:stretch>
          </p:blipFill>
          <p:spPr>
            <a:xfrm>
              <a:off x="10277776" y="2983314"/>
              <a:ext cx="964667" cy="964667"/>
            </a:xfrm>
            <a:prstGeom prst="rect">
              <a:avLst/>
            </a:prstGeom>
          </p:spPr>
        </p:pic>
        <p:cxnSp>
          <p:nvCxnSpPr>
            <p:cNvPr id="37" name="Elbow Connector 36"/>
            <p:cNvCxnSpPr>
              <a:stCxn id="34" idx="2"/>
            </p:cNvCxnSpPr>
            <p:nvPr/>
          </p:nvCxnSpPr>
          <p:spPr>
            <a:xfrm rot="5400000">
              <a:off x="10127333" y="3593966"/>
              <a:ext cx="278763" cy="986793"/>
            </a:xfrm>
            <a:prstGeom prst="bentConnector2">
              <a:avLst/>
            </a:prstGeom>
            <a:ln w="25400">
              <a:solidFill>
                <a:schemeClr val="tx2"/>
              </a:solidFill>
              <a:tailEnd type="none" w="med" len="sm"/>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29" idx="2"/>
            </p:cNvCxnSpPr>
            <p:nvPr/>
          </p:nvCxnSpPr>
          <p:spPr>
            <a:xfrm rot="16200000" flipH="1">
              <a:off x="9140542" y="3593966"/>
              <a:ext cx="278763" cy="986792"/>
            </a:xfrm>
            <a:prstGeom prst="bentConnector2">
              <a:avLst/>
            </a:prstGeom>
            <a:ln w="25400">
              <a:solidFill>
                <a:schemeClr val="tx2"/>
              </a:solidFill>
              <a:tailEnd type="none" w="med" len="sm"/>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29" idx="0"/>
              <a:endCxn id="23" idx="1"/>
            </p:cNvCxnSpPr>
            <p:nvPr/>
          </p:nvCxnSpPr>
          <p:spPr>
            <a:xfrm rot="5400000" flipH="1" flipV="1">
              <a:off x="8377441" y="2437746"/>
              <a:ext cx="954655" cy="136482"/>
            </a:xfrm>
            <a:prstGeom prst="bentConnector2">
              <a:avLst/>
            </a:prstGeom>
            <a:ln w="25400">
              <a:solidFill>
                <a:schemeClr val="tx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34" idx="0"/>
              <a:endCxn id="23" idx="3"/>
            </p:cNvCxnSpPr>
            <p:nvPr/>
          </p:nvCxnSpPr>
          <p:spPr>
            <a:xfrm rot="16200000" flipV="1">
              <a:off x="10214544" y="2437747"/>
              <a:ext cx="954655" cy="136479"/>
            </a:xfrm>
            <a:prstGeom prst="bentConnector2">
              <a:avLst/>
            </a:prstGeom>
            <a:ln w="25400">
              <a:solidFill>
                <a:schemeClr val="tx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9259007" y="5689891"/>
              <a:ext cx="2021707" cy="646331"/>
            </a:xfrm>
            <a:prstGeom prst="rect">
              <a:avLst/>
            </a:prstGeom>
          </p:spPr>
          <p:txBody>
            <a:bodyPr wrap="none">
              <a:spAutoFit/>
            </a:bodyPr>
            <a:lstStyle/>
            <a:p>
              <a:pPr algn="ctr"/>
              <a:r>
                <a:rPr lang="en-US" dirty="0">
                  <a:solidFill>
                    <a:schemeClr val="tx2"/>
                  </a:solidFill>
                  <a:ea typeface="Amazon Ember Light" charset="0"/>
                  <a:cs typeface="Amazon Ember Light" charset="0"/>
                </a:rPr>
                <a:t>Recommended if </a:t>
              </a:r>
              <a:br>
                <a:rPr lang="en-US" dirty="0">
                  <a:solidFill>
                    <a:schemeClr val="tx2"/>
                  </a:solidFill>
                  <a:ea typeface="Amazon Ember Light" charset="0"/>
                  <a:cs typeface="Amazon Ember Light" charset="0"/>
                </a:rPr>
              </a:br>
              <a:r>
                <a:rPr lang="en-US" dirty="0">
                  <a:solidFill>
                    <a:schemeClr val="tx2"/>
                  </a:solidFill>
                  <a:ea typeface="Amazon Ember Light" charset="0"/>
                  <a:cs typeface="Amazon Ember Light" charset="0"/>
                </a:rPr>
                <a:t>size &gt;100 MB</a:t>
              </a:r>
            </a:p>
          </p:txBody>
        </p:sp>
        <p:cxnSp>
          <p:nvCxnSpPr>
            <p:cNvPr id="68" name="Straight Arrow Connector 67"/>
            <p:cNvCxnSpPr>
              <a:cxnSpLocks/>
              <a:endCxn id="33" idx="0"/>
            </p:cNvCxnSpPr>
            <p:nvPr/>
          </p:nvCxnSpPr>
          <p:spPr>
            <a:xfrm flipH="1">
              <a:off x="9773318" y="2696751"/>
              <a:ext cx="2" cy="286563"/>
            </a:xfrm>
            <a:prstGeom prst="straightConnector1">
              <a:avLst/>
            </a:prstGeom>
            <a:ln w="25400">
              <a:solidFill>
                <a:schemeClr val="tx2"/>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584971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595D20-149A-49A7-8326-493334DA6345}"/>
              </a:ext>
            </a:extLst>
          </p:cNvPr>
          <p:cNvSpPr>
            <a:spLocks noGrp="1"/>
          </p:cNvSpPr>
          <p:nvPr>
            <p:ph type="sldNum" sz="quarter" idx="20"/>
          </p:nvPr>
        </p:nvSpPr>
        <p:spPr/>
        <p:txBody>
          <a:bodyPr/>
          <a:lstStyle/>
          <a:p>
            <a:fld id="{989D9560-4C13-4692-9687-98ECDD2D9552}" type="slidenum">
              <a:rPr lang="en-US" smtClean="0"/>
              <a:t>17</a:t>
            </a:fld>
            <a:endParaRPr lang="en-US" dirty="0"/>
          </a:p>
        </p:txBody>
      </p:sp>
      <p:sp>
        <p:nvSpPr>
          <p:cNvPr id="2" name="Title 1"/>
          <p:cNvSpPr>
            <a:spLocks noGrp="1"/>
          </p:cNvSpPr>
          <p:nvPr>
            <p:ph type="title"/>
          </p:nvPr>
        </p:nvSpPr>
        <p:spPr/>
        <p:txBody>
          <a:bodyPr/>
          <a:lstStyle/>
          <a:p>
            <a:r>
              <a:rPr lang="en-US" sz="3600" dirty="0"/>
              <a:t>Multipart upload with low-level commands</a:t>
            </a:r>
          </a:p>
        </p:txBody>
      </p:sp>
      <p:sp>
        <p:nvSpPr>
          <p:cNvPr id="6" name="Freeform: Shape 5">
            <a:extLst>
              <a:ext uri="{FF2B5EF4-FFF2-40B4-BE49-F238E27FC236}">
                <a16:creationId xmlns:a16="http://schemas.microsoft.com/office/drawing/2014/main" id="{D4C6B38B-5070-407F-929F-49BF0AC7FE43}"/>
              </a:ext>
            </a:extLst>
          </p:cNvPr>
          <p:cNvSpPr/>
          <p:nvPr/>
        </p:nvSpPr>
        <p:spPr>
          <a:xfrm>
            <a:off x="973051" y="1217198"/>
            <a:ext cx="2951255" cy="1074181"/>
          </a:xfrm>
          <a:custGeom>
            <a:avLst/>
            <a:gdLst>
              <a:gd name="connsiteX0" fmla="*/ 0 w 2951255"/>
              <a:gd name="connsiteY0" fmla="*/ 0 h 1463432"/>
              <a:gd name="connsiteX1" fmla="*/ 2951255 w 2951255"/>
              <a:gd name="connsiteY1" fmla="*/ 0 h 1463432"/>
              <a:gd name="connsiteX2" fmla="*/ 2951255 w 2951255"/>
              <a:gd name="connsiteY2" fmla="*/ 1463432 h 1463432"/>
              <a:gd name="connsiteX3" fmla="*/ 0 w 2951255"/>
              <a:gd name="connsiteY3" fmla="*/ 1463432 h 1463432"/>
              <a:gd name="connsiteX4" fmla="*/ 0 w 2951255"/>
              <a:gd name="connsiteY4" fmla="*/ 0 h 1463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1255" h="1463432">
                <a:moveTo>
                  <a:pt x="0" y="0"/>
                </a:moveTo>
                <a:lnTo>
                  <a:pt x="2951255" y="0"/>
                </a:lnTo>
                <a:lnTo>
                  <a:pt x="2951255" y="1463432"/>
                </a:lnTo>
                <a:lnTo>
                  <a:pt x="0" y="1463432"/>
                </a:lnTo>
                <a:lnTo>
                  <a:pt x="0" y="0"/>
                </a:lnTo>
                <a:close/>
              </a:path>
            </a:pathLst>
          </a:custGeom>
          <a:solidFill>
            <a:schemeClr val="accent4"/>
          </a:solidFill>
          <a:ln w="2540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1. Split file </a:t>
            </a:r>
            <a:br>
              <a:rPr lang="en-US" sz="1600" kern="1200" dirty="0">
                <a:solidFill>
                  <a:schemeClr val="tx2"/>
                </a:solidFill>
              </a:rPr>
            </a:br>
            <a:r>
              <a:rPr lang="en-US" sz="1600" kern="1200" dirty="0">
                <a:solidFill>
                  <a:schemeClr val="tx2"/>
                </a:solidFill>
              </a:rPr>
              <a:t>part </a:t>
            </a:r>
            <a:r>
              <a:rPr lang="en-US" sz="1600" u="sng" kern="1200" dirty="0">
                <a:solidFill>
                  <a:schemeClr val="tx2"/>
                </a:solidFill>
                <a:latin typeface="Amazon Ember Light" charset="0"/>
                <a:ea typeface="Amazon Ember Light" charset="0"/>
                <a:cs typeface="Amazon Ember Light" charset="0"/>
              </a:rPr>
              <a:t>&lt;</a:t>
            </a:r>
            <a:r>
              <a:rPr lang="en-US" sz="1600" kern="1200" dirty="0">
                <a:solidFill>
                  <a:schemeClr val="tx2"/>
                </a:solidFill>
                <a:latin typeface="Amazon Ember Light" charset="0"/>
                <a:ea typeface="Amazon Ember Light" charset="0"/>
                <a:cs typeface="Amazon Ember Light" charset="0"/>
              </a:rPr>
              <a:t> </a:t>
            </a:r>
            <a:r>
              <a:rPr lang="en-US" sz="1600" kern="1200" dirty="0">
                <a:solidFill>
                  <a:schemeClr val="tx2"/>
                </a:solidFill>
              </a:rPr>
              <a:t>5 GB</a:t>
            </a:r>
          </a:p>
        </p:txBody>
      </p:sp>
      <p:cxnSp>
        <p:nvCxnSpPr>
          <p:cNvPr id="13" name="Straight Arrow Connector 12">
            <a:extLst>
              <a:ext uri="{FF2B5EF4-FFF2-40B4-BE49-F238E27FC236}">
                <a16:creationId xmlns:a16="http://schemas.microsoft.com/office/drawing/2014/main" id="{C292EDF0-6550-42BF-84A3-A79E16D3141C}"/>
              </a:ext>
              <a:ext uri="{C183D7F6-B498-43B3-948B-1728B52AA6E4}">
                <adec:decorative xmlns:adec="http://schemas.microsoft.com/office/drawing/2017/decorative" val="1"/>
              </a:ext>
            </a:extLst>
          </p:cNvPr>
          <p:cNvCxnSpPr/>
          <p:nvPr/>
        </p:nvCxnSpPr>
        <p:spPr>
          <a:xfrm>
            <a:off x="3939820" y="1938052"/>
            <a:ext cx="566777" cy="0"/>
          </a:xfrm>
          <a:prstGeom prst="straightConnector1">
            <a:avLst/>
          </a:prstGeom>
          <a:noFill/>
          <a:ln w="25400">
            <a:solidFill>
              <a:schemeClr val="tx2"/>
            </a:solidFill>
            <a:tailEnd type="triangle" w="lg" len="lg"/>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sp>
        <p:nvSpPr>
          <p:cNvPr id="8" name="Freeform: Shape 7">
            <a:extLst>
              <a:ext uri="{FF2B5EF4-FFF2-40B4-BE49-F238E27FC236}">
                <a16:creationId xmlns:a16="http://schemas.microsoft.com/office/drawing/2014/main" id="{5E37F3F2-0FFB-4666-8DCD-405D68E248B1}"/>
              </a:ext>
            </a:extLst>
          </p:cNvPr>
          <p:cNvSpPr/>
          <p:nvPr/>
        </p:nvSpPr>
        <p:spPr>
          <a:xfrm>
            <a:off x="4485290" y="1217198"/>
            <a:ext cx="2951255" cy="1074181"/>
          </a:xfrm>
          <a:custGeom>
            <a:avLst/>
            <a:gdLst>
              <a:gd name="connsiteX0" fmla="*/ 0 w 2951255"/>
              <a:gd name="connsiteY0" fmla="*/ 0 h 1463432"/>
              <a:gd name="connsiteX1" fmla="*/ 2951255 w 2951255"/>
              <a:gd name="connsiteY1" fmla="*/ 0 h 1463432"/>
              <a:gd name="connsiteX2" fmla="*/ 2951255 w 2951255"/>
              <a:gd name="connsiteY2" fmla="*/ 1463432 h 1463432"/>
              <a:gd name="connsiteX3" fmla="*/ 0 w 2951255"/>
              <a:gd name="connsiteY3" fmla="*/ 1463432 h 1463432"/>
              <a:gd name="connsiteX4" fmla="*/ 0 w 2951255"/>
              <a:gd name="connsiteY4" fmla="*/ 0 h 1463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1255" h="1463432">
                <a:moveTo>
                  <a:pt x="0" y="0"/>
                </a:moveTo>
                <a:lnTo>
                  <a:pt x="2951255" y="0"/>
                </a:lnTo>
                <a:lnTo>
                  <a:pt x="2951255" y="1463432"/>
                </a:lnTo>
                <a:lnTo>
                  <a:pt x="0" y="1463432"/>
                </a:lnTo>
                <a:lnTo>
                  <a:pt x="0" y="0"/>
                </a:lnTo>
                <a:close/>
              </a:path>
            </a:pathLst>
          </a:custGeom>
          <a:solidFill>
            <a:schemeClr val="accent4"/>
          </a:solidFill>
          <a:ln w="2540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2. Initiate upload</a:t>
            </a:r>
            <a:br>
              <a:rPr lang="en-US" sz="1600" kern="1200" dirty="0">
                <a:solidFill>
                  <a:schemeClr val="tx2"/>
                </a:solidFill>
              </a:rPr>
            </a:br>
            <a:r>
              <a:rPr lang="en-US" sz="1600" kern="1200" dirty="0">
                <a:solidFill>
                  <a:schemeClr val="tx2"/>
                </a:solidFill>
              </a:rPr>
              <a:t>create-multipart-upload</a:t>
            </a:r>
            <a:br>
              <a:rPr lang="en-US" sz="1600" kern="1200" dirty="0">
                <a:solidFill>
                  <a:schemeClr val="tx2"/>
                </a:solidFill>
              </a:rPr>
            </a:br>
            <a:r>
              <a:rPr lang="en-US" sz="1600" kern="1200" dirty="0">
                <a:solidFill>
                  <a:schemeClr val="tx2"/>
                </a:solidFill>
              </a:rPr>
              <a:t>Retrieve UploadID</a:t>
            </a:r>
          </a:p>
        </p:txBody>
      </p:sp>
      <p:cxnSp>
        <p:nvCxnSpPr>
          <p:cNvPr id="23" name="Straight Arrow Connector 22">
            <a:extLst>
              <a:ext uri="{FF2B5EF4-FFF2-40B4-BE49-F238E27FC236}">
                <a16:creationId xmlns:a16="http://schemas.microsoft.com/office/drawing/2014/main" id="{51E3816F-9DFA-4B36-A763-7BB9D39A6C3D}"/>
              </a:ext>
              <a:ext uri="{C183D7F6-B498-43B3-948B-1728B52AA6E4}">
                <adec:decorative xmlns:adec="http://schemas.microsoft.com/office/drawing/2017/decorative" val="1"/>
              </a:ext>
            </a:extLst>
          </p:cNvPr>
          <p:cNvCxnSpPr/>
          <p:nvPr/>
        </p:nvCxnSpPr>
        <p:spPr>
          <a:xfrm>
            <a:off x="7434745" y="1994634"/>
            <a:ext cx="566777" cy="0"/>
          </a:xfrm>
          <a:prstGeom prst="straightConnector1">
            <a:avLst/>
          </a:prstGeom>
          <a:noFill/>
          <a:ln w="25400">
            <a:solidFill>
              <a:schemeClr val="tx2"/>
            </a:solidFill>
            <a:tailEnd type="triangle" w="lg" len="lg"/>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sp>
        <p:nvSpPr>
          <p:cNvPr id="14" name="Freeform: Shape 13">
            <a:extLst>
              <a:ext uri="{FF2B5EF4-FFF2-40B4-BE49-F238E27FC236}">
                <a16:creationId xmlns:a16="http://schemas.microsoft.com/office/drawing/2014/main" id="{8F010F11-16A1-4414-BF46-385E0B20FE02}"/>
              </a:ext>
            </a:extLst>
          </p:cNvPr>
          <p:cNvSpPr/>
          <p:nvPr/>
        </p:nvSpPr>
        <p:spPr>
          <a:xfrm>
            <a:off x="7997528" y="1217198"/>
            <a:ext cx="2951255" cy="1074181"/>
          </a:xfrm>
          <a:custGeom>
            <a:avLst/>
            <a:gdLst>
              <a:gd name="connsiteX0" fmla="*/ 0 w 2951255"/>
              <a:gd name="connsiteY0" fmla="*/ 0 h 1463432"/>
              <a:gd name="connsiteX1" fmla="*/ 2951255 w 2951255"/>
              <a:gd name="connsiteY1" fmla="*/ 0 h 1463432"/>
              <a:gd name="connsiteX2" fmla="*/ 2951255 w 2951255"/>
              <a:gd name="connsiteY2" fmla="*/ 1463432 h 1463432"/>
              <a:gd name="connsiteX3" fmla="*/ 0 w 2951255"/>
              <a:gd name="connsiteY3" fmla="*/ 1463432 h 1463432"/>
              <a:gd name="connsiteX4" fmla="*/ 0 w 2951255"/>
              <a:gd name="connsiteY4" fmla="*/ 0 h 1463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1255" h="1463432">
                <a:moveTo>
                  <a:pt x="0" y="0"/>
                </a:moveTo>
                <a:lnTo>
                  <a:pt x="2951255" y="0"/>
                </a:lnTo>
                <a:lnTo>
                  <a:pt x="2951255" y="1463432"/>
                </a:lnTo>
                <a:lnTo>
                  <a:pt x="0" y="1463432"/>
                </a:lnTo>
                <a:lnTo>
                  <a:pt x="0" y="0"/>
                </a:lnTo>
                <a:close/>
              </a:path>
            </a:pathLst>
          </a:custGeom>
          <a:solidFill>
            <a:schemeClr val="accent4"/>
          </a:solidFill>
          <a:ln w="2540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3. Upload each part</a:t>
            </a:r>
            <a:br>
              <a:rPr lang="en-US" sz="1600" kern="1200" dirty="0">
                <a:solidFill>
                  <a:schemeClr val="tx2"/>
                </a:solidFill>
              </a:rPr>
            </a:br>
            <a:r>
              <a:rPr lang="en-US" sz="1600" kern="1200" dirty="0">
                <a:solidFill>
                  <a:schemeClr val="tx2"/>
                </a:solidFill>
              </a:rPr>
              <a:t>upload-part</a:t>
            </a:r>
            <a:br>
              <a:rPr lang="en-US" sz="1600" kern="1200" dirty="0">
                <a:solidFill>
                  <a:schemeClr val="tx2"/>
                </a:solidFill>
              </a:rPr>
            </a:br>
            <a:r>
              <a:rPr lang="en-US" sz="1600" kern="1200" dirty="0">
                <a:solidFill>
                  <a:schemeClr val="tx2"/>
                </a:solidFill>
              </a:rPr>
              <a:t>Retrieve ETag value</a:t>
            </a:r>
          </a:p>
        </p:txBody>
      </p:sp>
      <p:cxnSp>
        <p:nvCxnSpPr>
          <p:cNvPr id="24" name="Straight Arrow Connector 23">
            <a:extLst>
              <a:ext uri="{FF2B5EF4-FFF2-40B4-BE49-F238E27FC236}">
                <a16:creationId xmlns:a16="http://schemas.microsoft.com/office/drawing/2014/main" id="{F79C9D60-E3AF-47BD-8CD8-A5EC90807C69}"/>
              </a:ext>
              <a:ext uri="{C183D7F6-B498-43B3-948B-1728B52AA6E4}">
                <adec:decorative xmlns:adec="http://schemas.microsoft.com/office/drawing/2017/decorative" val="1"/>
              </a:ext>
            </a:extLst>
          </p:cNvPr>
          <p:cNvCxnSpPr>
            <a:cxnSpLocks/>
          </p:cNvCxnSpPr>
          <p:nvPr/>
        </p:nvCxnSpPr>
        <p:spPr>
          <a:xfrm flipH="1">
            <a:off x="2414479" y="2244636"/>
            <a:ext cx="7058676" cy="363671"/>
          </a:xfrm>
          <a:prstGeom prst="bentConnector5">
            <a:avLst>
              <a:gd name="adj1" fmla="val 294"/>
              <a:gd name="adj2" fmla="val 48570"/>
              <a:gd name="adj3" fmla="val 99758"/>
            </a:avLst>
          </a:prstGeom>
          <a:noFill/>
          <a:ln w="25400">
            <a:solidFill>
              <a:schemeClr val="tx2"/>
            </a:solidFill>
            <a:tailEnd type="triangle" w="lg" len="lg"/>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sp>
        <p:nvSpPr>
          <p:cNvPr id="16" name="Freeform: Shape 15">
            <a:extLst>
              <a:ext uri="{FF2B5EF4-FFF2-40B4-BE49-F238E27FC236}">
                <a16:creationId xmlns:a16="http://schemas.microsoft.com/office/drawing/2014/main" id="{C6F8285C-ED76-4308-8A59-7C4C0BFF3405}"/>
              </a:ext>
            </a:extLst>
          </p:cNvPr>
          <p:cNvSpPr/>
          <p:nvPr/>
        </p:nvSpPr>
        <p:spPr>
          <a:xfrm>
            <a:off x="973051" y="2561308"/>
            <a:ext cx="2951255" cy="1196884"/>
          </a:xfrm>
          <a:custGeom>
            <a:avLst/>
            <a:gdLst>
              <a:gd name="connsiteX0" fmla="*/ 0 w 2951255"/>
              <a:gd name="connsiteY0" fmla="*/ 0 h 1463432"/>
              <a:gd name="connsiteX1" fmla="*/ 2951255 w 2951255"/>
              <a:gd name="connsiteY1" fmla="*/ 0 h 1463432"/>
              <a:gd name="connsiteX2" fmla="*/ 2951255 w 2951255"/>
              <a:gd name="connsiteY2" fmla="*/ 1463432 h 1463432"/>
              <a:gd name="connsiteX3" fmla="*/ 0 w 2951255"/>
              <a:gd name="connsiteY3" fmla="*/ 1463432 h 1463432"/>
              <a:gd name="connsiteX4" fmla="*/ 0 w 2951255"/>
              <a:gd name="connsiteY4" fmla="*/ 0 h 1463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1255" h="1463432">
                <a:moveTo>
                  <a:pt x="0" y="0"/>
                </a:moveTo>
                <a:lnTo>
                  <a:pt x="2951255" y="0"/>
                </a:lnTo>
                <a:lnTo>
                  <a:pt x="2951255" y="1463432"/>
                </a:lnTo>
                <a:lnTo>
                  <a:pt x="0" y="1463432"/>
                </a:lnTo>
                <a:lnTo>
                  <a:pt x="0" y="0"/>
                </a:lnTo>
                <a:close/>
              </a:path>
            </a:pathLst>
          </a:custGeom>
          <a:solidFill>
            <a:schemeClr val="accent4"/>
          </a:solidFill>
          <a:ln w="2540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4.List all uploaded parts to confirm that all parts were uploaded </a:t>
            </a:r>
          </a:p>
          <a:p>
            <a:pPr marL="0" lvl="0" indent="0" algn="ctr" defTabSz="711200">
              <a:lnSpc>
                <a:spcPct val="90000"/>
              </a:lnSpc>
              <a:spcBef>
                <a:spcPct val="0"/>
              </a:spcBef>
              <a:spcAft>
                <a:spcPct val="35000"/>
              </a:spcAft>
              <a:buNone/>
            </a:pPr>
            <a:r>
              <a:rPr lang="en-US" sz="1600" kern="1200" dirty="0">
                <a:solidFill>
                  <a:schemeClr val="tx2"/>
                </a:solidFill>
              </a:rPr>
              <a:t>list-parts</a:t>
            </a:r>
          </a:p>
        </p:txBody>
      </p:sp>
      <p:cxnSp>
        <p:nvCxnSpPr>
          <p:cNvPr id="56" name="Straight Arrow Connector 55">
            <a:extLst>
              <a:ext uri="{FF2B5EF4-FFF2-40B4-BE49-F238E27FC236}">
                <a16:creationId xmlns:a16="http://schemas.microsoft.com/office/drawing/2014/main" id="{16FAF903-D604-437A-80AC-E0B4BE7B6568}"/>
              </a:ext>
              <a:ext uri="{C183D7F6-B498-43B3-948B-1728B52AA6E4}">
                <adec:decorative xmlns:adec="http://schemas.microsoft.com/office/drawing/2017/decorative" val="1"/>
              </a:ext>
            </a:extLst>
          </p:cNvPr>
          <p:cNvCxnSpPr/>
          <p:nvPr/>
        </p:nvCxnSpPr>
        <p:spPr>
          <a:xfrm>
            <a:off x="3934044" y="3293025"/>
            <a:ext cx="566777" cy="0"/>
          </a:xfrm>
          <a:prstGeom prst="straightConnector1">
            <a:avLst/>
          </a:prstGeom>
          <a:noFill/>
          <a:ln w="25400">
            <a:solidFill>
              <a:schemeClr val="tx2"/>
            </a:solidFill>
            <a:tailEnd type="triangle" w="lg" len="lg"/>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sp>
        <p:nvSpPr>
          <p:cNvPr id="18" name="Freeform: Shape 17">
            <a:extLst>
              <a:ext uri="{FF2B5EF4-FFF2-40B4-BE49-F238E27FC236}">
                <a16:creationId xmlns:a16="http://schemas.microsoft.com/office/drawing/2014/main" id="{C6B6B480-1420-4B70-B678-4DBB7C6CDF12}"/>
              </a:ext>
            </a:extLst>
          </p:cNvPr>
          <p:cNvSpPr/>
          <p:nvPr/>
        </p:nvSpPr>
        <p:spPr>
          <a:xfrm>
            <a:off x="4485290" y="2561308"/>
            <a:ext cx="2951255" cy="1196884"/>
          </a:xfrm>
          <a:custGeom>
            <a:avLst/>
            <a:gdLst>
              <a:gd name="connsiteX0" fmla="*/ 0 w 2951255"/>
              <a:gd name="connsiteY0" fmla="*/ 0 h 1463432"/>
              <a:gd name="connsiteX1" fmla="*/ 2951255 w 2951255"/>
              <a:gd name="connsiteY1" fmla="*/ 0 h 1463432"/>
              <a:gd name="connsiteX2" fmla="*/ 2951255 w 2951255"/>
              <a:gd name="connsiteY2" fmla="*/ 1463432 h 1463432"/>
              <a:gd name="connsiteX3" fmla="*/ 0 w 2951255"/>
              <a:gd name="connsiteY3" fmla="*/ 1463432 h 1463432"/>
              <a:gd name="connsiteX4" fmla="*/ 0 w 2951255"/>
              <a:gd name="connsiteY4" fmla="*/ 0 h 1463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1255" h="1463432">
                <a:moveTo>
                  <a:pt x="0" y="0"/>
                </a:moveTo>
                <a:lnTo>
                  <a:pt x="2951255" y="0"/>
                </a:lnTo>
                <a:lnTo>
                  <a:pt x="2951255" y="1463432"/>
                </a:lnTo>
                <a:lnTo>
                  <a:pt x="0" y="1463432"/>
                </a:lnTo>
                <a:lnTo>
                  <a:pt x="0" y="0"/>
                </a:lnTo>
                <a:close/>
              </a:path>
            </a:pathLst>
          </a:custGeom>
          <a:solidFill>
            <a:schemeClr val="accent4"/>
          </a:solidFill>
          <a:ln w="2540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5. Compile ETag in a file </a:t>
            </a:r>
          </a:p>
        </p:txBody>
      </p:sp>
      <p:cxnSp>
        <p:nvCxnSpPr>
          <p:cNvPr id="52" name="Straight Arrow Connector 23" descr="for example: , ">
            <a:extLst>
              <a:ext uri="{FF2B5EF4-FFF2-40B4-BE49-F238E27FC236}">
                <a16:creationId xmlns:a16="http://schemas.microsoft.com/office/drawing/2014/main" id="{404BEE57-CE32-412B-A8BF-4E5E1B639AC0}"/>
              </a:ext>
            </a:extLst>
          </p:cNvPr>
          <p:cNvCxnSpPr>
            <a:cxnSpLocks/>
          </p:cNvCxnSpPr>
          <p:nvPr/>
        </p:nvCxnSpPr>
        <p:spPr>
          <a:xfrm rot="5400000">
            <a:off x="4038701" y="3360942"/>
            <a:ext cx="462278" cy="430899"/>
          </a:xfrm>
          <a:prstGeom prst="bentConnector3">
            <a:avLst>
              <a:gd name="adj1" fmla="val 14035"/>
            </a:avLst>
          </a:prstGeom>
          <a:ln w="254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548456" y="3870241"/>
            <a:ext cx="6132966" cy="830997"/>
          </a:xfrm>
          <a:prstGeom prst="rect">
            <a:avLst/>
          </a:prstGeom>
          <a:solidFill>
            <a:schemeClr val="bg1"/>
          </a:solidFill>
          <a:ln>
            <a:solidFill>
              <a:schemeClr val="tx2"/>
            </a:solidFill>
          </a:ln>
        </p:spPr>
        <p:style>
          <a:lnRef idx="2">
            <a:schemeClr val="accent1"/>
          </a:lnRef>
          <a:fillRef idx="1">
            <a:schemeClr val="lt1"/>
          </a:fillRef>
          <a:effectRef idx="0">
            <a:schemeClr val="accent1"/>
          </a:effectRef>
          <a:fontRef idx="minor">
            <a:schemeClr val="dk1"/>
          </a:fontRef>
        </p:style>
        <p:txBody>
          <a:bodyPr wrap="square">
            <a:spAutoFit/>
          </a:bodyPr>
          <a:lstStyle/>
          <a:p>
            <a:pPr lvl="0"/>
            <a:r>
              <a:rPr lang="en-US" sz="1600" dirty="0">
                <a:latin typeface="Lucida Console" panose="020B0609040504020204" pitchFamily="49" charset="0"/>
              </a:rPr>
              <a:t>{ "Parts": [{ "ETag": "123..", "PartNumber":1 }, </a:t>
            </a:r>
            <a:br>
              <a:rPr lang="en-US" sz="1600" dirty="0">
                <a:latin typeface="Lucida Console" panose="020B0609040504020204" pitchFamily="49" charset="0"/>
              </a:rPr>
            </a:br>
            <a:r>
              <a:rPr lang="en-US" sz="1600" dirty="0">
                <a:latin typeface="Lucida Console" panose="020B0609040504020204" pitchFamily="49" charset="0"/>
              </a:rPr>
              <a:t>            { "ETag": "321..", "PartNumber":2 },</a:t>
            </a:r>
          </a:p>
          <a:p>
            <a:pPr lvl="0"/>
            <a:r>
              <a:rPr lang="en-US" sz="1600" dirty="0">
                <a:latin typeface="Lucida Console" panose="020B0609040504020204" pitchFamily="49" charset="0"/>
              </a:rPr>
              <a:t>… ]}</a:t>
            </a:r>
          </a:p>
        </p:txBody>
      </p:sp>
      <p:cxnSp>
        <p:nvCxnSpPr>
          <p:cNvPr id="37" name="Straight Arrow Connector 36">
            <a:extLst>
              <a:ext uri="{FF2B5EF4-FFF2-40B4-BE49-F238E27FC236}">
                <a16:creationId xmlns:a16="http://schemas.microsoft.com/office/drawing/2014/main" id="{DA8C6BBB-5146-4B1A-B9AE-8182DDC8F520}"/>
              </a:ext>
              <a:ext uri="{C183D7F6-B498-43B3-948B-1728B52AA6E4}">
                <adec:decorative xmlns:adec="http://schemas.microsoft.com/office/drawing/2017/decorative" val="1"/>
              </a:ext>
            </a:extLst>
          </p:cNvPr>
          <p:cNvCxnSpPr/>
          <p:nvPr/>
        </p:nvCxnSpPr>
        <p:spPr>
          <a:xfrm>
            <a:off x="7449751" y="3345252"/>
            <a:ext cx="566777" cy="0"/>
          </a:xfrm>
          <a:prstGeom prst="straightConnector1">
            <a:avLst/>
          </a:prstGeom>
          <a:noFill/>
          <a:ln w="25400">
            <a:solidFill>
              <a:schemeClr val="tx2"/>
            </a:solidFill>
            <a:tailEnd type="triangle" w="lg" len="lg"/>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sp>
        <p:nvSpPr>
          <p:cNvPr id="20" name="Freeform: Shape 19">
            <a:extLst>
              <a:ext uri="{FF2B5EF4-FFF2-40B4-BE49-F238E27FC236}">
                <a16:creationId xmlns:a16="http://schemas.microsoft.com/office/drawing/2014/main" id="{C58C178C-5D97-4F4D-8867-738CE6EB89DD}"/>
              </a:ext>
            </a:extLst>
          </p:cNvPr>
          <p:cNvSpPr/>
          <p:nvPr/>
        </p:nvSpPr>
        <p:spPr>
          <a:xfrm>
            <a:off x="7997528" y="2561308"/>
            <a:ext cx="2951255" cy="1196884"/>
          </a:xfrm>
          <a:custGeom>
            <a:avLst/>
            <a:gdLst>
              <a:gd name="connsiteX0" fmla="*/ 0 w 2951255"/>
              <a:gd name="connsiteY0" fmla="*/ 0 h 1463432"/>
              <a:gd name="connsiteX1" fmla="*/ 2951255 w 2951255"/>
              <a:gd name="connsiteY1" fmla="*/ 0 h 1463432"/>
              <a:gd name="connsiteX2" fmla="*/ 2951255 w 2951255"/>
              <a:gd name="connsiteY2" fmla="*/ 1463432 h 1463432"/>
              <a:gd name="connsiteX3" fmla="*/ 0 w 2951255"/>
              <a:gd name="connsiteY3" fmla="*/ 1463432 h 1463432"/>
              <a:gd name="connsiteX4" fmla="*/ 0 w 2951255"/>
              <a:gd name="connsiteY4" fmla="*/ 0 h 1463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1255" h="1463432">
                <a:moveTo>
                  <a:pt x="0" y="0"/>
                </a:moveTo>
                <a:lnTo>
                  <a:pt x="2951255" y="0"/>
                </a:lnTo>
                <a:lnTo>
                  <a:pt x="2951255" y="1463432"/>
                </a:lnTo>
                <a:lnTo>
                  <a:pt x="0" y="1463432"/>
                </a:lnTo>
                <a:lnTo>
                  <a:pt x="0" y="0"/>
                </a:lnTo>
                <a:close/>
              </a:path>
            </a:pathLst>
          </a:custGeom>
          <a:solidFill>
            <a:schemeClr val="accent4"/>
          </a:solidFill>
          <a:ln w="2540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rPr>
              <a:t>6. Complete upload </a:t>
            </a:r>
            <a:br>
              <a:rPr lang="en-US" sz="1600" kern="1200" dirty="0">
                <a:solidFill>
                  <a:schemeClr val="tx2"/>
                </a:solidFill>
              </a:rPr>
            </a:br>
            <a:r>
              <a:rPr lang="en-US" sz="1600" kern="1200" dirty="0">
                <a:solidFill>
                  <a:schemeClr val="tx2"/>
                </a:solidFill>
              </a:rPr>
              <a:t>complete-multipart-upload</a:t>
            </a:r>
          </a:p>
        </p:txBody>
      </p:sp>
      <p:grpSp>
        <p:nvGrpSpPr>
          <p:cNvPr id="4" name="Success" descr="Upon success, you get a message like the following.">
            <a:extLst>
              <a:ext uri="{FF2B5EF4-FFF2-40B4-BE49-F238E27FC236}">
                <a16:creationId xmlns:a16="http://schemas.microsoft.com/office/drawing/2014/main" id="{AD0014FC-1482-475D-BC62-C5E6EEB2A513}"/>
              </a:ext>
            </a:extLst>
          </p:cNvPr>
          <p:cNvGrpSpPr/>
          <p:nvPr/>
        </p:nvGrpSpPr>
        <p:grpSpPr>
          <a:xfrm>
            <a:off x="9800048" y="3742488"/>
            <a:ext cx="918357" cy="1021460"/>
            <a:chOff x="9800048" y="3742488"/>
            <a:chExt cx="918357" cy="1021460"/>
          </a:xfrm>
        </p:grpSpPr>
        <p:cxnSp>
          <p:nvCxnSpPr>
            <p:cNvPr id="38" name="Straight Arrow Connector 37">
              <a:extLst>
                <a:ext uri="{FF2B5EF4-FFF2-40B4-BE49-F238E27FC236}">
                  <a16:creationId xmlns:a16="http://schemas.microsoft.com/office/drawing/2014/main" id="{16040762-BFF8-4804-8D93-BCBA0939C540}"/>
                </a:ext>
                <a:ext uri="{C183D7F6-B498-43B3-948B-1728B52AA6E4}">
                  <adec:decorative xmlns:adec="http://schemas.microsoft.com/office/drawing/2017/decorative" val="1"/>
                </a:ext>
              </a:extLst>
            </p:cNvPr>
            <p:cNvCxnSpPr>
              <a:cxnSpLocks/>
            </p:cNvCxnSpPr>
            <p:nvPr/>
          </p:nvCxnSpPr>
          <p:spPr>
            <a:xfrm>
              <a:off x="10259228" y="3742488"/>
              <a:ext cx="0" cy="1021460"/>
            </a:xfrm>
            <a:prstGeom prst="straightConnector1">
              <a:avLst/>
            </a:prstGeom>
            <a:noFill/>
            <a:ln w="25400">
              <a:solidFill>
                <a:schemeClr val="tx2"/>
              </a:solidFill>
              <a:tailEnd type="triangle" w="lg" len="lg"/>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sp>
          <p:nvSpPr>
            <p:cNvPr id="25" name="TextBox 24"/>
            <p:cNvSpPr txBox="1"/>
            <p:nvPr/>
          </p:nvSpPr>
          <p:spPr>
            <a:xfrm>
              <a:off x="9800048" y="4083940"/>
              <a:ext cx="918357" cy="338554"/>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Success</a:t>
              </a:r>
            </a:p>
          </p:txBody>
        </p:sp>
      </p:grpSp>
      <p:sp>
        <p:nvSpPr>
          <p:cNvPr id="11" name="Rectangle 10"/>
          <p:cNvSpPr/>
          <p:nvPr/>
        </p:nvSpPr>
        <p:spPr>
          <a:xfrm>
            <a:off x="3655887" y="4763948"/>
            <a:ext cx="8331641" cy="1723549"/>
          </a:xfrm>
          <a:prstGeom prst="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0" bIns="0">
            <a:spAutoFit/>
          </a:bodyPr>
          <a:lstStyle/>
          <a:p>
            <a:r>
              <a:rPr lang="en-US" sz="1600" dirty="0">
                <a:solidFill>
                  <a:schemeClr val="tx2"/>
                </a:solidFill>
                <a:latin typeface="Lucida Console" panose="020B0609040504020204" pitchFamily="49" charset="0"/>
              </a:rPr>
              <a:t>{</a:t>
            </a:r>
          </a:p>
          <a:p>
            <a:r>
              <a:rPr lang="en-US" sz="1600" dirty="0">
                <a:solidFill>
                  <a:schemeClr val="tx2"/>
                </a:solidFill>
                <a:latin typeface="Lucida Console" panose="020B0609040504020204" pitchFamily="49" charset="0"/>
              </a:rPr>
              <a:t>    "ETag": "\\"</a:t>
            </a:r>
            <a:r>
              <a:rPr lang="en-US" sz="1600" dirty="0" err="1">
                <a:solidFill>
                  <a:schemeClr val="tx2"/>
                </a:solidFill>
                <a:latin typeface="Lucida Console" panose="020B0609040504020204" pitchFamily="49" charset="0"/>
              </a:rPr>
              <a:t>anEtagForCompletedUpload</a:t>
            </a:r>
            <a:r>
              <a:rPr lang="en-US" sz="1600" dirty="0">
                <a:solidFill>
                  <a:schemeClr val="tx2"/>
                </a:solidFill>
                <a:latin typeface="Lucida Console" panose="020B0609040504020204" pitchFamily="49" charset="0"/>
              </a:rPr>
              <a:t>\\"",</a:t>
            </a:r>
          </a:p>
          <a:p>
            <a:r>
              <a:rPr lang="en-US" sz="1600" dirty="0">
                <a:solidFill>
                  <a:schemeClr val="tx2"/>
                </a:solidFill>
                <a:latin typeface="Lucida Console" panose="020B0609040504020204" pitchFamily="49" charset="0"/>
              </a:rPr>
              <a:t>    "Bucket": "notes-bucket",</a:t>
            </a:r>
          </a:p>
          <a:p>
            <a:r>
              <a:rPr lang="en-US" sz="1600" dirty="0">
                <a:solidFill>
                  <a:schemeClr val="tx2"/>
                </a:solidFill>
                <a:latin typeface="Lucida Console" panose="020B0609040504020204" pitchFamily="49" charset="0"/>
              </a:rPr>
              <a:t>    "Location": "https://notes-bucket.s3.amazonaws.com/large_file",</a:t>
            </a:r>
          </a:p>
          <a:p>
            <a:r>
              <a:rPr lang="en-US" sz="1600" dirty="0">
                <a:solidFill>
                  <a:schemeClr val="tx2"/>
                </a:solidFill>
                <a:latin typeface="Lucida Console" panose="020B0609040504020204" pitchFamily="49" charset="0"/>
              </a:rPr>
              <a:t>   </a:t>
            </a:r>
          </a:p>
          <a:p>
            <a:r>
              <a:rPr lang="en-US" sz="1600" dirty="0">
                <a:solidFill>
                  <a:schemeClr val="tx2"/>
                </a:solidFill>
                <a:latin typeface="Lucida Console" panose="020B0609040504020204" pitchFamily="49" charset="0"/>
              </a:rPr>
              <a:t>    "Key": "large_file"</a:t>
            </a:r>
          </a:p>
          <a:p>
            <a:r>
              <a:rPr lang="en-US" sz="1600" dirty="0">
                <a:solidFill>
                  <a:schemeClr val="tx2"/>
                </a:solidFill>
                <a:latin typeface="Lucida Console" panose="020B0609040504020204" pitchFamily="49" charset="0"/>
              </a:rPr>
              <a:t>   }</a:t>
            </a:r>
          </a:p>
        </p:txBody>
      </p:sp>
      <p:sp>
        <p:nvSpPr>
          <p:cNvPr id="27" name="Rectangle 26"/>
          <p:cNvSpPr/>
          <p:nvPr/>
        </p:nvSpPr>
        <p:spPr>
          <a:xfrm>
            <a:off x="204472" y="5179137"/>
            <a:ext cx="3186354" cy="923330"/>
          </a:xfrm>
          <a:prstGeom prst="rect">
            <a:avLst/>
          </a:prstGeom>
          <a:solidFill>
            <a:schemeClr val="accent5"/>
          </a:solidFill>
          <a:ln>
            <a:solidFill>
              <a:schemeClr val="tx2"/>
            </a:solidFill>
          </a:ln>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latin typeface="Amazon Ember" panose="020B0703020204020204" pitchFamily="34" charset="0"/>
                <a:ea typeface="Amazon Ember" panose="020B0703020204020204" pitchFamily="34" charset="0"/>
                <a:cs typeface="Amazon Ember" panose="020B0703020204020204" pitchFamily="34" charset="0"/>
              </a:rPr>
              <a:t>Note: </a:t>
            </a:r>
            <a:r>
              <a:rPr lang="en-US" dirty="0"/>
              <a:t>You can set a lifecycle rule to delete incomplete multipart uploads. </a:t>
            </a:r>
            <a:endParaRPr lang="en-US" sz="1400" dirty="0"/>
          </a:p>
        </p:txBody>
      </p:sp>
    </p:spTree>
    <p:custDataLst>
      <p:tags r:id="rId1"/>
    </p:custDataLst>
    <p:extLst>
      <p:ext uri="{BB962C8B-B14F-4D97-AF65-F5344CB8AC3E}">
        <p14:creationId xmlns:p14="http://schemas.microsoft.com/office/powerpoint/2010/main" val="1318306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478000-86D5-4C60-8FE7-D83283C5E2FD}"/>
              </a:ext>
            </a:extLst>
          </p:cNvPr>
          <p:cNvSpPr>
            <a:spLocks noGrp="1"/>
          </p:cNvSpPr>
          <p:nvPr>
            <p:ph type="sldNum" sz="quarter" idx="20"/>
          </p:nvPr>
        </p:nvSpPr>
        <p:spPr/>
        <p:txBody>
          <a:bodyPr/>
          <a:lstStyle/>
          <a:p>
            <a:fld id="{989D9560-4C13-4692-9687-98ECDD2D9552}" type="slidenum">
              <a:rPr lang="en-US" smtClean="0"/>
              <a:t>18</a:t>
            </a:fld>
            <a:endParaRPr lang="en-US" dirty="0"/>
          </a:p>
        </p:txBody>
      </p:sp>
      <p:sp>
        <p:nvSpPr>
          <p:cNvPr id="2" name="Title 1"/>
          <p:cNvSpPr>
            <a:spLocks noGrp="1"/>
          </p:cNvSpPr>
          <p:nvPr>
            <p:ph type="title"/>
          </p:nvPr>
        </p:nvSpPr>
        <p:spPr/>
        <p:txBody>
          <a:bodyPr/>
          <a:lstStyle/>
          <a:p>
            <a:r>
              <a:rPr lang="en-US" dirty="0"/>
              <a:t>Retrieving data: </a:t>
            </a:r>
            <a:r>
              <a:rPr lang="en-US" dirty="0">
                <a:latin typeface="Lucida Console" panose="020B0609040504020204" pitchFamily="49" charset="0"/>
              </a:rPr>
              <a:t>GET</a:t>
            </a:r>
            <a:r>
              <a:rPr lang="en-US" dirty="0"/>
              <a:t> and </a:t>
            </a:r>
            <a:r>
              <a:rPr lang="en-US" dirty="0">
                <a:latin typeface="Lucida Console" panose="020B0609040504020204" pitchFamily="49" charset="0"/>
              </a:rPr>
              <a:t>HEAD</a:t>
            </a:r>
            <a:endParaRPr lang="en-US" dirty="0">
              <a:solidFill>
                <a:srgbClr val="FFFFFF"/>
              </a:solidFill>
              <a:latin typeface="Lucida Console" panose="020B0609040504020204" pitchFamily="49" charset="0"/>
            </a:endParaRPr>
          </a:p>
        </p:txBody>
      </p:sp>
      <p:sp>
        <p:nvSpPr>
          <p:cNvPr id="21" name="Rectangle 20">
            <a:extLst>
              <a:ext uri="{FF2B5EF4-FFF2-40B4-BE49-F238E27FC236}">
                <a16:creationId xmlns:a16="http://schemas.microsoft.com/office/drawing/2014/main" id="{6EE8299A-A7FE-4BE5-BA84-09C2C29FE933}"/>
              </a:ext>
            </a:extLst>
          </p:cNvPr>
          <p:cNvSpPr/>
          <p:nvPr/>
        </p:nvSpPr>
        <p:spPr>
          <a:xfrm>
            <a:off x="346533" y="2842260"/>
            <a:ext cx="4718130" cy="2523768"/>
          </a:xfrm>
          <a:prstGeom prst="rect">
            <a:avLst/>
          </a:prstGeom>
        </p:spPr>
        <p:txBody>
          <a:bodyPr wrap="square">
            <a:spAutoFit/>
          </a:bodyPr>
          <a:lstStyle/>
          <a:p>
            <a:pPr lvl="0" eaLnBrk="0" fontAlgn="base" hangingPunct="0">
              <a:spcBef>
                <a:spcPct val="0"/>
              </a:spcBef>
              <a:spcAft>
                <a:spcPct val="0"/>
              </a:spcAft>
            </a:pPr>
            <a:r>
              <a:rPr lang="en-US" altLang="en-US" dirty="0">
                <a:solidFill>
                  <a:schemeClr val="tx2"/>
                </a:solidFill>
                <a:latin typeface="+mj-lt"/>
                <a:ea typeface="Amazon Ember" panose="020B0603020204020204" pitchFamily="34" charset="0"/>
                <a:cs typeface="Amazon Ember" panose="020B0603020204020204" pitchFamily="34" charset="0"/>
              </a:rPr>
              <a:t>Get object and metadata</a:t>
            </a:r>
          </a:p>
          <a:p>
            <a:pPr lvl="0" eaLnBrk="0" fontAlgn="base" hangingPunct="0">
              <a:spcBef>
                <a:spcPct val="0"/>
              </a:spcBef>
              <a:spcAft>
                <a:spcPct val="0"/>
              </a:spcAft>
            </a:pPr>
            <a:r>
              <a:rPr lang="en-US" altLang="en-US" dirty="0">
                <a:solidFill>
                  <a:schemeClr val="tx2"/>
                </a:solidFill>
                <a:latin typeface="Lucida Console" panose="020B0609040504020204" pitchFamily="49" charset="0"/>
                <a:ea typeface="Amazon Ember Light" panose="020B0403020204020204" pitchFamily="34" charset="0"/>
                <a:cs typeface="Amazon Ember Light" panose="020B0403020204020204" pitchFamily="34" charset="0"/>
              </a:rPr>
              <a:t>GetObject </a:t>
            </a:r>
          </a:p>
          <a:p>
            <a:pPr lvl="0" eaLnBrk="0" fontAlgn="base" hangingPunct="0">
              <a:spcBef>
                <a:spcPct val="0"/>
              </a:spcBef>
              <a:spcAft>
                <a:spcPct val="0"/>
              </a:spcAft>
            </a:pPr>
            <a:r>
              <a:rPr lang="en-US" altLang="en-US" sz="1600" dirty="0">
                <a:solidFill>
                  <a:schemeClr val="tx2"/>
                </a:solidFill>
                <a:ea typeface="Amazon Ember Light" panose="020B0403020204020204" pitchFamily="34" charset="0"/>
                <a:cs typeface="Amazon Ember Light" panose="020B0403020204020204" pitchFamily="34" charset="0"/>
              </a:rPr>
              <a:t>(can also be used to return a range of bytes)</a:t>
            </a:r>
          </a:p>
          <a:p>
            <a:pPr lvl="0" eaLnBrk="0" fontAlgn="base" hangingPunct="0">
              <a:spcBef>
                <a:spcPct val="0"/>
              </a:spcBef>
              <a:spcAft>
                <a:spcPct val="0"/>
              </a:spcAft>
            </a:pPr>
            <a:endParaRPr lang="en-US" altLang="en-US" sz="320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lvl="0" eaLnBrk="0" fontAlgn="base" hangingPunct="0">
              <a:spcBef>
                <a:spcPct val="0"/>
              </a:spcBef>
              <a:spcAft>
                <a:spcPct val="0"/>
              </a:spcAft>
            </a:pPr>
            <a:r>
              <a:rPr lang="en-US" altLang="en-US" dirty="0">
                <a:solidFill>
                  <a:schemeClr val="tx2"/>
                </a:solidFill>
                <a:latin typeface="+mj-lt"/>
                <a:ea typeface="Amazon Ember" panose="020B0603020204020204" pitchFamily="34" charset="0"/>
                <a:cs typeface="Amazon Ember" panose="020B0603020204020204" pitchFamily="34" charset="0"/>
              </a:rPr>
              <a:t>Get object metadata</a:t>
            </a:r>
          </a:p>
          <a:p>
            <a:pPr lvl="0" eaLnBrk="0" fontAlgn="base" hangingPunct="0">
              <a:spcBef>
                <a:spcPct val="0"/>
              </a:spcBef>
              <a:spcAft>
                <a:spcPct val="0"/>
              </a:spcAft>
            </a:pPr>
            <a:r>
              <a:rPr lang="en-US" altLang="en-US" dirty="0">
                <a:solidFill>
                  <a:schemeClr val="tx2"/>
                </a:solidFill>
                <a:latin typeface="Lucida Console" panose="020B0609040504020204" pitchFamily="49" charset="0"/>
                <a:ea typeface="Amazon Ember Light" panose="020B0403020204020204" pitchFamily="34" charset="0"/>
                <a:cs typeface="Amazon Ember Light" panose="020B0403020204020204" pitchFamily="34" charset="0"/>
              </a:rPr>
              <a:t>HeadObject</a:t>
            </a:r>
          </a:p>
          <a:p>
            <a:pPr lvl="0" eaLnBrk="0" fontAlgn="base" hangingPunct="0">
              <a:spcBef>
                <a:spcPct val="0"/>
              </a:spcBef>
              <a:spcAft>
                <a:spcPct val="0"/>
              </a:spcAft>
            </a:pPr>
            <a:r>
              <a:rPr lang="en-US" altLang="en-US" dirty="0">
                <a:solidFill>
                  <a:schemeClr val="tx2"/>
                </a:solidFill>
                <a:latin typeface="Lucida Console" panose="020B0609040504020204" pitchFamily="49" charset="0"/>
                <a:ea typeface="Amazon Ember Light" panose="020B0403020204020204" pitchFamily="34" charset="0"/>
                <a:cs typeface="Amazon Ember Light" panose="020B0403020204020204" pitchFamily="34" charset="0"/>
              </a:rPr>
              <a:t>GetObjectAcl </a:t>
            </a:r>
          </a:p>
          <a:p>
            <a:pPr lvl="0" eaLnBrk="0" fontAlgn="base" hangingPunct="0">
              <a:spcBef>
                <a:spcPct val="0"/>
              </a:spcBef>
              <a:spcAft>
                <a:spcPct val="0"/>
              </a:spcAft>
            </a:pPr>
            <a:r>
              <a:rPr lang="en-US" altLang="en-US" dirty="0">
                <a:solidFill>
                  <a:schemeClr val="tx2"/>
                </a:solidFill>
                <a:latin typeface="Lucida Console" panose="020B0609040504020204" pitchFamily="49" charset="0"/>
                <a:ea typeface="Amazon Ember Light" panose="020B0403020204020204" pitchFamily="34" charset="0"/>
                <a:cs typeface="Amazon Ember Light" panose="020B0403020204020204" pitchFamily="34" charset="0"/>
              </a:rPr>
              <a:t>GetObjectTagging</a:t>
            </a:r>
          </a:p>
        </p:txBody>
      </p:sp>
      <p:grpSp>
        <p:nvGrpSpPr>
          <p:cNvPr id="3" name="justGraphic">
            <a:extLst>
              <a:ext uri="{FF2B5EF4-FFF2-40B4-BE49-F238E27FC236}">
                <a16:creationId xmlns:a16="http://schemas.microsoft.com/office/drawing/2014/main" id="{44825DA2-7B6A-45D1-9C8F-3A6E53819A61}"/>
              </a:ext>
              <a:ext uri="{C183D7F6-B498-43B3-948B-1728B52AA6E4}">
                <adec:decorative xmlns:adec="http://schemas.microsoft.com/office/drawing/2017/decorative" val="1"/>
              </a:ext>
            </a:extLst>
          </p:cNvPr>
          <p:cNvGrpSpPr/>
          <p:nvPr/>
        </p:nvGrpSpPr>
        <p:grpSpPr>
          <a:xfrm>
            <a:off x="5219240" y="2060690"/>
            <a:ext cx="5999978" cy="4065376"/>
            <a:chOff x="5219240" y="2060690"/>
            <a:chExt cx="5999978" cy="4065376"/>
          </a:xfrm>
        </p:grpSpPr>
        <p:cxnSp>
          <p:nvCxnSpPr>
            <p:cNvPr id="10" name="Straight Connector 9"/>
            <p:cNvCxnSpPr/>
            <p:nvPr/>
          </p:nvCxnSpPr>
          <p:spPr>
            <a:xfrm>
              <a:off x="5243131" y="5113775"/>
              <a:ext cx="414881" cy="533245"/>
            </a:xfrm>
            <a:prstGeom prst="line">
              <a:avLst/>
            </a:prstGeom>
            <a:ln>
              <a:solidFill>
                <a:schemeClr val="bg1"/>
              </a:solidFill>
              <a:prstDash val="dashDot"/>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00A24BE4-4265-4C1F-B89F-12C35D0FBDEA}"/>
                </a:ext>
              </a:extLst>
            </p:cNvPr>
            <p:cNvCxnSpPr/>
            <p:nvPr/>
          </p:nvCxnSpPr>
          <p:spPr>
            <a:xfrm>
              <a:off x="8260652" y="5022336"/>
              <a:ext cx="414881" cy="533245"/>
            </a:xfrm>
            <a:prstGeom prst="line">
              <a:avLst/>
            </a:prstGeom>
            <a:ln>
              <a:solidFill>
                <a:schemeClr val="bg1"/>
              </a:solidFill>
              <a:prstDash val="dashDot"/>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FC7158BB-CDF2-4E96-8CE6-16E1B06ABBCB}"/>
                </a:ext>
              </a:extLst>
            </p:cNvPr>
            <p:cNvSpPr txBox="1"/>
            <p:nvPr/>
          </p:nvSpPr>
          <p:spPr>
            <a:xfrm>
              <a:off x="5219240" y="2072841"/>
              <a:ext cx="2544286" cy="369332"/>
            </a:xfrm>
            <a:prstGeom prst="rect">
              <a:avLst/>
            </a:prstGeom>
            <a:noFill/>
          </p:spPr>
          <p:txBody>
            <a:bodyPr wrap="none" rtlCol="0">
              <a:spAutoFit/>
            </a:bodyPr>
            <a:lstStyle/>
            <a:p>
              <a:r>
                <a:rPr lang="en-US" dirty="0">
                  <a:ea typeface="Amazon Ember Light" charset="0"/>
                  <a:cs typeface="Amazon Ember Light" charset="0"/>
                </a:rPr>
                <a:t>Get a </a:t>
              </a:r>
              <a:r>
                <a:rPr lang="en-US" dirty="0">
                  <a:solidFill>
                    <a:srgbClr val="000000"/>
                  </a:solidFill>
                  <a:ea typeface="Amazon Ember Light" charset="0"/>
                  <a:cs typeface="Amazon Ember Light" charset="0"/>
                </a:rPr>
                <a:t>complete object.</a:t>
              </a:r>
            </a:p>
          </p:txBody>
        </p:sp>
        <p:sp>
          <p:nvSpPr>
            <p:cNvPr id="33" name="TextBox 32">
              <a:extLst>
                <a:ext uri="{FF2B5EF4-FFF2-40B4-BE49-F238E27FC236}">
                  <a16:creationId xmlns:a16="http://schemas.microsoft.com/office/drawing/2014/main" id="{3AEE0453-8F57-49C7-A3DC-B4B990AB27EE}"/>
                </a:ext>
              </a:extLst>
            </p:cNvPr>
            <p:cNvSpPr txBox="1"/>
            <p:nvPr/>
          </p:nvSpPr>
          <p:spPr>
            <a:xfrm>
              <a:off x="8856071" y="2060690"/>
              <a:ext cx="2363147" cy="369332"/>
            </a:xfrm>
            <a:prstGeom prst="rect">
              <a:avLst/>
            </a:prstGeom>
            <a:noFill/>
          </p:spPr>
          <p:txBody>
            <a:bodyPr wrap="none" rtlCol="0">
              <a:spAutoFit/>
            </a:bodyPr>
            <a:lstStyle/>
            <a:p>
              <a:r>
                <a:rPr lang="en-US" dirty="0">
                  <a:ea typeface="Amazon Ember Light" charset="0"/>
                  <a:cs typeface="Amazon Ember Light" charset="0"/>
                </a:rPr>
                <a:t>Get a range of </a:t>
              </a:r>
              <a:r>
                <a:rPr lang="en-US" dirty="0">
                  <a:solidFill>
                    <a:srgbClr val="000000"/>
                  </a:solidFill>
                  <a:ea typeface="Amazon Ember Light" charset="0"/>
                  <a:cs typeface="Amazon Ember Light" charset="0"/>
                </a:rPr>
                <a:t>bytes.</a:t>
              </a:r>
            </a:p>
          </p:txBody>
        </p:sp>
        <p:pic>
          <p:nvPicPr>
            <p:cNvPr id="34" name="Graphic 68">
              <a:extLst>
                <a:ext uri="{FF2B5EF4-FFF2-40B4-BE49-F238E27FC236}">
                  <a16:creationId xmlns:a16="http://schemas.microsoft.com/office/drawing/2014/main" id="{AC608166-5808-4EDF-8B42-71036A6254DB}"/>
                </a:ext>
              </a:extLst>
            </p:cNvPr>
            <p:cNvPicPr>
              <a:picLocks noChangeAspect="1"/>
            </p:cNvPicPr>
            <p:nvPr/>
          </p:nvPicPr>
          <p:blipFill>
            <a:blip r:embed="rId4"/>
            <a:stretch>
              <a:fillRect/>
            </a:stretch>
          </p:blipFill>
          <p:spPr>
            <a:xfrm>
              <a:off x="7143666" y="4089271"/>
              <a:ext cx="1968015" cy="2036795"/>
            </a:xfrm>
            <a:prstGeom prst="rect">
              <a:avLst/>
            </a:prstGeom>
          </p:spPr>
        </p:pic>
        <p:pic>
          <p:nvPicPr>
            <p:cNvPr id="35" name="Graphic 70">
              <a:extLst>
                <a:ext uri="{FF2B5EF4-FFF2-40B4-BE49-F238E27FC236}">
                  <a16:creationId xmlns:a16="http://schemas.microsoft.com/office/drawing/2014/main" id="{D4E5582E-BC10-4495-8C58-5B4FA3206A98}"/>
                </a:ext>
              </a:extLst>
            </p:cNvPr>
            <p:cNvPicPr preferRelativeResize="0">
              <a:picLocks/>
            </p:cNvPicPr>
            <p:nvPr/>
          </p:nvPicPr>
          <p:blipFill>
            <a:blip r:embed="rId5"/>
            <a:stretch>
              <a:fillRect/>
            </a:stretch>
          </p:blipFill>
          <p:spPr>
            <a:xfrm>
              <a:off x="5864658" y="2530336"/>
              <a:ext cx="1178110" cy="1181820"/>
            </a:xfrm>
            <a:prstGeom prst="rect">
              <a:avLst/>
            </a:prstGeom>
          </p:spPr>
        </p:pic>
        <p:pic>
          <p:nvPicPr>
            <p:cNvPr id="36" name="Graphic 70">
              <a:extLst>
                <a:ext uri="{FF2B5EF4-FFF2-40B4-BE49-F238E27FC236}">
                  <a16:creationId xmlns:a16="http://schemas.microsoft.com/office/drawing/2014/main" id="{90180DB8-417C-4852-9D46-75C509284298}"/>
                </a:ext>
              </a:extLst>
            </p:cNvPr>
            <p:cNvPicPr preferRelativeResize="0">
              <a:picLocks/>
            </p:cNvPicPr>
            <p:nvPr/>
          </p:nvPicPr>
          <p:blipFill rotWithShape="1">
            <a:blip r:embed="rId5"/>
            <a:srcRect l="48827"/>
            <a:stretch/>
          </p:blipFill>
          <p:spPr>
            <a:xfrm>
              <a:off x="9708947" y="2584054"/>
              <a:ext cx="588466" cy="1074382"/>
            </a:xfrm>
            <a:prstGeom prst="rect">
              <a:avLst/>
            </a:prstGeom>
          </p:spPr>
        </p:pic>
        <p:cxnSp>
          <p:nvCxnSpPr>
            <p:cNvPr id="37" name="Elbow Connector 15">
              <a:extLst>
                <a:ext uri="{FF2B5EF4-FFF2-40B4-BE49-F238E27FC236}">
                  <a16:creationId xmlns:a16="http://schemas.microsoft.com/office/drawing/2014/main" id="{090E0A84-1CD1-4720-A3CC-F67AF2CF20F1}"/>
                </a:ext>
              </a:extLst>
            </p:cNvPr>
            <p:cNvCxnSpPr>
              <a:stCxn id="35" idx="2"/>
              <a:endCxn id="34" idx="1"/>
            </p:cNvCxnSpPr>
            <p:nvPr/>
          </p:nvCxnSpPr>
          <p:spPr>
            <a:xfrm rot="16200000" flipH="1">
              <a:off x="6100933" y="4064935"/>
              <a:ext cx="1395513" cy="689953"/>
            </a:xfrm>
            <a:prstGeom prst="bentConnector2">
              <a:avLst/>
            </a:prstGeom>
            <a:ln w="25400">
              <a:solidFill>
                <a:schemeClr val="tx2"/>
              </a:solidFill>
              <a:headEnd type="triangle" w="lg" len="lg"/>
              <a:tailEnd type="none" w="med" len="sm"/>
            </a:ln>
          </p:spPr>
          <p:style>
            <a:lnRef idx="1">
              <a:schemeClr val="accent1"/>
            </a:lnRef>
            <a:fillRef idx="0">
              <a:schemeClr val="accent1"/>
            </a:fillRef>
            <a:effectRef idx="0">
              <a:schemeClr val="accent1"/>
            </a:effectRef>
            <a:fontRef idx="minor">
              <a:schemeClr val="tx1"/>
            </a:fontRef>
          </p:style>
        </p:cxnSp>
        <p:cxnSp>
          <p:nvCxnSpPr>
            <p:cNvPr id="38" name="Elbow Connector 16">
              <a:extLst>
                <a:ext uri="{FF2B5EF4-FFF2-40B4-BE49-F238E27FC236}">
                  <a16:creationId xmlns:a16="http://schemas.microsoft.com/office/drawing/2014/main" id="{B90FBAAF-8422-4D4D-A7F4-D7939E785640}"/>
                </a:ext>
              </a:extLst>
            </p:cNvPr>
            <p:cNvCxnSpPr>
              <a:stCxn id="36" idx="2"/>
              <a:endCxn id="34" idx="3"/>
            </p:cNvCxnSpPr>
            <p:nvPr/>
          </p:nvCxnSpPr>
          <p:spPr>
            <a:xfrm rot="5400000">
              <a:off x="8832815" y="3937303"/>
              <a:ext cx="1449233" cy="891499"/>
            </a:xfrm>
            <a:prstGeom prst="bentConnector2">
              <a:avLst/>
            </a:prstGeom>
            <a:ln w="25400">
              <a:solidFill>
                <a:schemeClr val="tx2"/>
              </a:solidFill>
              <a:headEnd type="triangle" w="lg" len="lg"/>
              <a:tailEnd type="none"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CF651D1-6427-42FF-970E-96CB81D2A95C}"/>
                </a:ext>
              </a:extLst>
            </p:cNvPr>
            <p:cNvCxnSpPr>
              <a:cxnSpLocks/>
              <a:stCxn id="34" idx="0"/>
              <a:endCxn id="40" idx="2"/>
            </p:cNvCxnSpPr>
            <p:nvPr/>
          </p:nvCxnSpPr>
          <p:spPr>
            <a:xfrm flipV="1">
              <a:off x="8127674" y="3793336"/>
              <a:ext cx="2218" cy="295935"/>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77BFA6B2-ED31-4BAA-916A-F98C924378F6}"/>
                </a:ext>
              </a:extLst>
            </p:cNvPr>
            <p:cNvSpPr/>
            <p:nvPr/>
          </p:nvSpPr>
          <p:spPr>
            <a:xfrm>
              <a:off x="7221236" y="3186505"/>
              <a:ext cx="1817311" cy="606831"/>
            </a:xfrm>
            <a:prstGeom prst="rect">
              <a:avLst/>
            </a:prstGeom>
            <a:ln>
              <a:solidFill>
                <a:srgbClr val="00800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Get only metadata</a:t>
              </a:r>
            </a:p>
          </p:txBody>
        </p:sp>
      </p:grpSp>
    </p:spTree>
    <p:custDataLst>
      <p:tags r:id="rId1"/>
    </p:custDataLst>
    <p:extLst>
      <p:ext uri="{BB962C8B-B14F-4D97-AF65-F5344CB8AC3E}">
        <p14:creationId xmlns:p14="http://schemas.microsoft.com/office/powerpoint/2010/main" val="3048865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D76D20C-1CD9-4707-9D09-0C66928A73B3}"/>
              </a:ext>
            </a:extLst>
          </p:cNvPr>
          <p:cNvSpPr>
            <a:spLocks noGrp="1"/>
          </p:cNvSpPr>
          <p:nvPr>
            <p:ph type="sldNum" sz="quarter" idx="20"/>
          </p:nvPr>
        </p:nvSpPr>
        <p:spPr/>
        <p:txBody>
          <a:bodyPr/>
          <a:lstStyle/>
          <a:p>
            <a:fld id="{989D9560-4C13-4692-9687-98ECDD2D9552}" type="slidenum">
              <a:rPr lang="en-US" smtClean="0"/>
              <a:t>19</a:t>
            </a:fld>
            <a:endParaRPr lang="en-US" dirty="0"/>
          </a:p>
        </p:txBody>
      </p:sp>
      <p:sp>
        <p:nvSpPr>
          <p:cNvPr id="2" name="Title 1"/>
          <p:cNvSpPr>
            <a:spLocks noGrp="1"/>
          </p:cNvSpPr>
          <p:nvPr>
            <p:ph type="title"/>
          </p:nvPr>
        </p:nvSpPr>
        <p:spPr/>
        <p:txBody>
          <a:bodyPr vert="horz" lIns="91440" tIns="45720" rIns="91440" bIns="45720" rtlCol="0" anchor="ctr">
            <a:noAutofit/>
          </a:bodyPr>
          <a:lstStyle/>
          <a:p>
            <a:r>
              <a:rPr lang="en-US" dirty="0"/>
              <a:t>Example: Getting an object</a:t>
            </a:r>
          </a:p>
        </p:txBody>
      </p:sp>
      <p:sp>
        <p:nvSpPr>
          <p:cNvPr id="44" name="TextBox 43"/>
          <p:cNvSpPr txBox="1"/>
          <p:nvPr/>
        </p:nvSpPr>
        <p:spPr>
          <a:xfrm>
            <a:off x="11280022" y="1478381"/>
            <a:ext cx="847023" cy="479165"/>
          </a:xfrm>
          <a:prstGeom prst="rect">
            <a:avLst/>
          </a:prstGeom>
          <a:noFill/>
        </p:spPr>
        <p:txBody>
          <a:bodyPr wrap="none" lIns="0" tIns="0" rIns="0" bIns="0" rtlCol="0" anchor="t">
            <a:noAutofit/>
          </a:bodyPr>
          <a:lstStyle/>
          <a:p>
            <a:pPr algn="ctr"/>
            <a:r>
              <a:rPr lang="en-US" dirty="0">
                <a:latin typeface="Amazon Ember" panose="02000000000000000000" pitchFamily="2" charset="0"/>
                <a:ea typeface="Amazon Ember" panose="02000000000000000000" pitchFamily="2" charset="0"/>
                <a:cs typeface="Helvetica Neue"/>
              </a:rPr>
              <a:t> .NET</a:t>
            </a:r>
          </a:p>
        </p:txBody>
      </p:sp>
      <p:pic>
        <p:nvPicPr>
          <p:cNvPr id="46" name="Picture 45">
            <a:extLs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87820" y="871434"/>
            <a:ext cx="556415" cy="613709"/>
          </a:xfrm>
          <a:prstGeom prst="rect">
            <a:avLst/>
          </a:prstGeom>
        </p:spPr>
      </p:pic>
      <p:sp>
        <p:nvSpPr>
          <p:cNvPr id="8" name="Content Placeholder 7"/>
          <p:cNvSpPr>
            <a:spLocks noGrp="1"/>
          </p:cNvSpPr>
          <p:nvPr>
            <p:ph type="body" idx="4294967295"/>
          </p:nvPr>
        </p:nvSpPr>
        <p:spPr>
          <a:xfrm>
            <a:off x="561108" y="2035175"/>
            <a:ext cx="10837141" cy="2865438"/>
          </a:xfrm>
          <a:noFill/>
          <a:ln>
            <a:noFill/>
          </a:ln>
        </p:spPr>
        <p:txBody>
          <a:bodyPr>
            <a:normAutofit fontScale="92500" lnSpcReduction="20000"/>
          </a:bodyPr>
          <a:lstStyle/>
          <a:p>
            <a:endParaRPr lang="en-US" sz="1800" dirty="0">
              <a:solidFill>
                <a:srgbClr val="0000FF"/>
              </a:solidFill>
            </a:endParaRPr>
          </a:p>
          <a:p>
            <a:pPr marL="0" indent="0">
              <a:buNone/>
            </a:pPr>
            <a:r>
              <a:rPr lang="en-US" sz="1800" dirty="0">
                <a:solidFill>
                  <a:srgbClr val="0000FF"/>
                </a:solidFill>
              </a:rPr>
              <a:t>GetObjectRequest</a:t>
            </a:r>
            <a:r>
              <a:rPr lang="en-US" sz="1800" dirty="0">
                <a:solidFill>
                  <a:srgbClr val="000000"/>
                </a:solidFill>
              </a:rPr>
              <a:t> request = </a:t>
            </a:r>
            <a:r>
              <a:rPr lang="en-US" sz="1800" dirty="0">
                <a:solidFill>
                  <a:srgbClr val="0000FF"/>
                </a:solidFill>
              </a:rPr>
              <a:t>new</a:t>
            </a:r>
            <a:r>
              <a:rPr lang="en-US" sz="1800" dirty="0">
                <a:solidFill>
                  <a:srgbClr val="000000"/>
                </a:solidFill>
              </a:rPr>
              <a:t> </a:t>
            </a:r>
            <a:r>
              <a:rPr lang="en-US" sz="1800" dirty="0">
                <a:solidFill>
                  <a:srgbClr val="0000FF"/>
                </a:solidFill>
              </a:rPr>
              <a:t>GetObjectRequest</a:t>
            </a:r>
            <a:endParaRPr lang="en-US" sz="1800" dirty="0">
              <a:solidFill>
                <a:srgbClr val="000000"/>
              </a:solidFill>
            </a:endParaRPr>
          </a:p>
          <a:p>
            <a:pPr marL="0" indent="0">
              <a:buNone/>
            </a:pPr>
            <a:r>
              <a:rPr lang="en-US" sz="1800" dirty="0">
                <a:solidFill>
                  <a:srgbClr val="000000"/>
                </a:solidFill>
              </a:rPr>
              <a:t>{  BucketName = </a:t>
            </a:r>
            <a:r>
              <a:rPr lang="en-US" sz="1800" dirty="0">
                <a:solidFill>
                  <a:srgbClr val="A31515"/>
                </a:solidFill>
              </a:rPr>
              <a:t>"SampleBucket"</a:t>
            </a:r>
            <a:r>
              <a:rPr lang="en-US" sz="1800" dirty="0">
                <a:solidFill>
                  <a:srgbClr val="000000"/>
                </a:solidFill>
              </a:rPr>
              <a:t>,</a:t>
            </a:r>
          </a:p>
          <a:p>
            <a:pPr marL="0" indent="0">
              <a:buNone/>
            </a:pPr>
            <a:r>
              <a:rPr lang="en-US" sz="1800" dirty="0">
                <a:solidFill>
                  <a:srgbClr val="000000"/>
                </a:solidFill>
              </a:rPr>
              <a:t>   Key = </a:t>
            </a:r>
            <a:r>
              <a:rPr lang="en-US" sz="1800" dirty="0">
                <a:solidFill>
                  <a:srgbClr val="A31515"/>
                </a:solidFill>
              </a:rPr>
              <a:t>"Item1"</a:t>
            </a:r>
            <a:r>
              <a:rPr lang="en-US" sz="1800" dirty="0">
                <a:solidFill>
                  <a:srgbClr val="000000"/>
                </a:solidFill>
              </a:rPr>
              <a:t> };</a:t>
            </a:r>
            <a:br>
              <a:rPr lang="en-US" sz="1800" dirty="0">
                <a:solidFill>
                  <a:srgbClr val="000000"/>
                </a:solidFill>
              </a:rPr>
            </a:br>
            <a:endParaRPr lang="en-US" sz="1800" dirty="0">
              <a:solidFill>
                <a:srgbClr val="000000"/>
              </a:solidFill>
            </a:endParaRPr>
          </a:p>
          <a:p>
            <a:pPr marL="0" indent="0">
              <a:buNone/>
            </a:pPr>
            <a:r>
              <a:rPr lang="en-US" sz="1800" dirty="0">
                <a:solidFill>
                  <a:srgbClr val="0000FF"/>
                </a:solidFill>
              </a:rPr>
              <a:t>using</a:t>
            </a:r>
            <a:r>
              <a:rPr lang="en-US" sz="1800" dirty="0">
                <a:solidFill>
                  <a:srgbClr val="000000"/>
                </a:solidFill>
              </a:rPr>
              <a:t> (</a:t>
            </a:r>
            <a:r>
              <a:rPr lang="en-US" sz="1800" dirty="0">
                <a:solidFill>
                  <a:srgbClr val="0000FF"/>
                </a:solidFill>
              </a:rPr>
              <a:t>GetObjectResponse</a:t>
            </a:r>
            <a:r>
              <a:rPr lang="en-US" sz="1800" dirty="0">
                <a:solidFill>
                  <a:srgbClr val="000000"/>
                </a:solidFill>
              </a:rPr>
              <a:t> response = client.GetObject(request))</a:t>
            </a:r>
          </a:p>
          <a:p>
            <a:pPr marL="0" indent="0">
              <a:buNone/>
            </a:pPr>
            <a:r>
              <a:rPr lang="en-US" sz="1800" dirty="0">
                <a:solidFill>
                  <a:srgbClr val="000000"/>
                </a:solidFill>
              </a:rPr>
              <a:t>{   </a:t>
            </a:r>
            <a:r>
              <a:rPr lang="en-US" sz="1800" dirty="0">
                <a:solidFill>
                  <a:srgbClr val="008000"/>
                </a:solidFill>
              </a:rPr>
              <a:t>// Save object to local file</a:t>
            </a:r>
            <a:endParaRPr lang="en-US" sz="1800" dirty="0">
              <a:solidFill>
                <a:srgbClr val="000000"/>
              </a:solidFill>
            </a:endParaRPr>
          </a:p>
          <a:p>
            <a:pPr marL="0" indent="0">
              <a:buNone/>
            </a:pPr>
            <a:r>
              <a:rPr lang="en-US" sz="1800" dirty="0">
                <a:solidFill>
                  <a:srgbClr val="000000"/>
                </a:solidFill>
              </a:rPr>
              <a:t>    response.WriteResponseStreamToFile</a:t>
            </a:r>
            <a:r>
              <a:rPr lang="en-US" sz="1800" dirty="0"/>
              <a:t>(</a:t>
            </a:r>
            <a:r>
              <a:rPr lang="en-US" sz="1800" dirty="0">
                <a:solidFill>
                  <a:srgbClr val="A31515"/>
                </a:solidFill>
              </a:rPr>
              <a:t>"Item1.txt"</a:t>
            </a:r>
            <a:r>
              <a:rPr lang="en-US" sz="1800" dirty="0"/>
              <a:t>);  </a:t>
            </a:r>
            <a:r>
              <a:rPr lang="en-US" sz="1800" dirty="0">
                <a:solidFill>
                  <a:srgbClr val="000000"/>
                </a:solidFill>
              </a:rPr>
              <a:t>}</a:t>
            </a:r>
          </a:p>
          <a:p>
            <a:endParaRPr lang="en-US" sz="1800" dirty="0"/>
          </a:p>
        </p:txBody>
      </p:sp>
      <p:grpSp>
        <p:nvGrpSpPr>
          <p:cNvPr id="9" name="justGraphic-labels">
            <a:extLst>
              <a:ext uri="{FF2B5EF4-FFF2-40B4-BE49-F238E27FC236}">
                <a16:creationId xmlns:a16="http://schemas.microsoft.com/office/drawing/2014/main" id="{530BC4AF-56FB-48D7-A83B-787FEB5A8806}"/>
              </a:ext>
              <a:ext uri="{C183D7F6-B498-43B3-948B-1728B52AA6E4}">
                <adec:decorative xmlns:adec="http://schemas.microsoft.com/office/drawing/2017/decorative" val="1"/>
              </a:ext>
            </a:extLst>
          </p:cNvPr>
          <p:cNvGrpSpPr/>
          <p:nvPr/>
        </p:nvGrpSpPr>
        <p:grpSpPr>
          <a:xfrm>
            <a:off x="5957464" y="2413618"/>
            <a:ext cx="4168901" cy="2247602"/>
            <a:chOff x="5957464" y="2413618"/>
            <a:chExt cx="4168901" cy="2247602"/>
          </a:xfrm>
        </p:grpSpPr>
        <p:cxnSp>
          <p:nvCxnSpPr>
            <p:cNvPr id="34" name="Straight Arrow Connector 33"/>
            <p:cNvCxnSpPr>
              <a:cxnSpLocks/>
            </p:cNvCxnSpPr>
            <p:nvPr/>
          </p:nvCxnSpPr>
          <p:spPr>
            <a:xfrm flipH="1">
              <a:off x="5957464" y="2531089"/>
              <a:ext cx="625946" cy="0"/>
            </a:xfrm>
            <a:prstGeom prst="straightConnector1">
              <a:avLst/>
            </a:prstGeom>
            <a:solidFill>
              <a:schemeClr val="tx2">
                <a:lumMod val="20000"/>
                <a:lumOff val="80000"/>
              </a:schemeClr>
            </a:solidFill>
            <a:ln w="44450">
              <a:solidFill>
                <a:schemeClr val="hlink"/>
              </a:solidFill>
              <a:tailEnd type="arrow"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6495504" y="2413618"/>
              <a:ext cx="3630861" cy="400110"/>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dk1"/>
                  </a:solidFill>
                </a:rPr>
                <a:t>Create a </a:t>
              </a:r>
              <a:r>
                <a:rPr lang="en-US" sz="2000" dirty="0">
                  <a:solidFill>
                    <a:schemeClr val="dk1"/>
                  </a:solidFill>
                  <a:latin typeface="Lucida Console" panose="020B0609040504020204" pitchFamily="49" charset="0"/>
                </a:rPr>
                <a:t>GetObject</a:t>
              </a:r>
              <a:r>
                <a:rPr lang="en-US" sz="2000" dirty="0">
                  <a:solidFill>
                    <a:schemeClr val="dk1"/>
                  </a:solidFill>
                </a:rPr>
                <a:t> request.</a:t>
              </a:r>
            </a:p>
          </p:txBody>
        </p:sp>
        <p:cxnSp>
          <p:nvCxnSpPr>
            <p:cNvPr id="33" name="Straight Arrow Connector 32"/>
            <p:cNvCxnSpPr>
              <a:cxnSpLocks/>
            </p:cNvCxnSpPr>
            <p:nvPr/>
          </p:nvCxnSpPr>
          <p:spPr>
            <a:xfrm flipH="1">
              <a:off x="7079828" y="3766625"/>
              <a:ext cx="646040" cy="0"/>
            </a:xfrm>
            <a:prstGeom prst="straightConnector1">
              <a:avLst/>
            </a:prstGeom>
            <a:solidFill>
              <a:schemeClr val="tx2">
                <a:lumMod val="20000"/>
                <a:lumOff val="80000"/>
              </a:schemeClr>
            </a:solidFill>
            <a:ln w="44450">
              <a:solidFill>
                <a:schemeClr val="hlink"/>
              </a:solidFill>
              <a:tailEnd type="arrow"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7534796" y="3479147"/>
              <a:ext cx="1809977" cy="370664"/>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dirty="0"/>
                <a:t>Issue request.</a:t>
              </a:r>
            </a:p>
          </p:txBody>
        </p:sp>
        <p:cxnSp>
          <p:nvCxnSpPr>
            <p:cNvPr id="37" name="Straight Arrow Connector 36"/>
            <p:cNvCxnSpPr>
              <a:cxnSpLocks/>
            </p:cNvCxnSpPr>
            <p:nvPr/>
          </p:nvCxnSpPr>
          <p:spPr>
            <a:xfrm flipH="1">
              <a:off x="6249604" y="4480132"/>
              <a:ext cx="589981" cy="0"/>
            </a:xfrm>
            <a:prstGeom prst="straightConnector1">
              <a:avLst/>
            </a:prstGeom>
            <a:ln w="44450">
              <a:solidFill>
                <a:schemeClr val="hlink"/>
              </a:solidFill>
              <a:tailEnd type="arrow"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720260" y="4297484"/>
              <a:ext cx="2947905" cy="363736"/>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dirty="0"/>
                <a:t>Process</a:t>
              </a:r>
              <a:r>
                <a:rPr lang="en-US" sz="2000" dirty="0">
                  <a:solidFill>
                    <a:schemeClr val="dk1"/>
                  </a:solidFill>
                </a:rPr>
                <a:t> the response.</a:t>
              </a:r>
            </a:p>
          </p:txBody>
        </p:sp>
      </p:grpSp>
    </p:spTree>
    <p:custDataLst>
      <p:tags r:id="rId1"/>
    </p:custDataLst>
    <p:extLst>
      <p:ext uri="{BB962C8B-B14F-4D97-AF65-F5344CB8AC3E}">
        <p14:creationId xmlns:p14="http://schemas.microsoft.com/office/powerpoint/2010/main" val="2097448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32">
            <a:extLst>
              <a:ext uri="{FF2B5EF4-FFF2-40B4-BE49-F238E27FC236}">
                <a16:creationId xmlns:a16="http://schemas.microsoft.com/office/drawing/2014/main" id="{F9832178-3064-46A1-9ED9-3266D3729DD0}"/>
              </a:ext>
            </a:extLst>
          </p:cNvPr>
          <p:cNvSpPr>
            <a:spLocks noGrp="1"/>
          </p:cNvSpPr>
          <p:nvPr>
            <p:ph type="sldNum" sz="quarter" idx="20"/>
          </p:nvPr>
        </p:nvSpPr>
        <p:spPr/>
        <p:txBody>
          <a:bodyPr/>
          <a:lstStyle/>
          <a:p>
            <a:fld id="{989D9560-4C13-4692-9687-98ECDD2D9552}" type="slidenum">
              <a:rPr lang="en-US" smtClean="0"/>
              <a:pPr/>
              <a:t>2</a:t>
            </a:fld>
            <a:endParaRPr lang="en-US" dirty="0"/>
          </a:p>
        </p:txBody>
      </p:sp>
      <p:sp>
        <p:nvSpPr>
          <p:cNvPr id="4" name="Title 3"/>
          <p:cNvSpPr>
            <a:spLocks noGrp="1"/>
          </p:cNvSpPr>
          <p:nvPr>
            <p:ph type="title"/>
          </p:nvPr>
        </p:nvSpPr>
        <p:spPr/>
        <p:txBody>
          <a:bodyPr/>
          <a:lstStyle/>
          <a:p>
            <a:r>
              <a:rPr lang="en-US" dirty="0"/>
              <a:t>Agenda</a:t>
            </a:r>
          </a:p>
        </p:txBody>
      </p:sp>
      <p:grpSp>
        <p:nvGrpSpPr>
          <p:cNvPr id="2" name="JustCompleted" descr="You just completed module 5, Getting started with Storage. ">
            <a:extLst>
              <a:ext uri="{FF2B5EF4-FFF2-40B4-BE49-F238E27FC236}">
                <a16:creationId xmlns:a16="http://schemas.microsoft.com/office/drawing/2014/main" id="{AED7CB5E-0E09-4BEE-BE66-38E54921B061}"/>
              </a:ext>
            </a:extLst>
          </p:cNvPr>
          <p:cNvGrpSpPr/>
          <p:nvPr/>
        </p:nvGrpSpPr>
        <p:grpSpPr>
          <a:xfrm>
            <a:off x="1872356" y="1344168"/>
            <a:ext cx="2860811" cy="1085869"/>
            <a:chOff x="2412688" y="1344168"/>
            <a:chExt cx="2860811" cy="1085869"/>
          </a:xfrm>
        </p:grpSpPr>
        <p:grpSp>
          <p:nvGrpSpPr>
            <p:cNvPr id="5" name="Group 4"/>
            <p:cNvGrpSpPr/>
            <p:nvPr/>
          </p:nvGrpSpPr>
          <p:grpSpPr>
            <a:xfrm>
              <a:off x="2412688" y="1344168"/>
              <a:ext cx="2102206" cy="1085869"/>
              <a:chOff x="2412688" y="1695430"/>
              <a:chExt cx="2102206" cy="1085869"/>
            </a:xfrm>
          </p:grpSpPr>
          <p:sp>
            <p:nvSpPr>
              <p:cNvPr id="6" name="Rectangle 5"/>
              <p:cNvSpPr/>
              <p:nvPr/>
            </p:nvSpPr>
            <p:spPr>
              <a:xfrm>
                <a:off x="2412688" y="1974602"/>
                <a:ext cx="2102206" cy="806697"/>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600" dirty="0">
                    <a:solidFill>
                      <a:schemeClr val="tx1"/>
                    </a:solidFill>
                  </a:rPr>
                  <a:t>Getting Started with Storage</a:t>
                </a:r>
              </a:p>
            </p:txBody>
          </p:sp>
          <p:sp>
            <p:nvSpPr>
              <p:cNvPr id="7" name="TextBox 6"/>
              <p:cNvSpPr txBox="1"/>
              <p:nvPr/>
            </p:nvSpPr>
            <p:spPr>
              <a:xfrm>
                <a:off x="2412688" y="1695430"/>
                <a:ext cx="2102206" cy="274320"/>
              </a:xfrm>
              <a:prstGeom prst="rect">
                <a:avLst/>
              </a:prstGeom>
              <a:solidFill>
                <a:schemeClr val="accent1"/>
              </a:solidFill>
              <a:ln w="12700">
                <a:solidFill>
                  <a:schemeClr val="accent1">
                    <a:shade val="50000"/>
                  </a:schemeClr>
                </a:solidFill>
              </a:ln>
            </p:spPr>
            <p:txBody>
              <a:bodyPr wrap="none" rtlCol="0" anchor="ctr" anchorCtr="0">
                <a:noAutofit/>
              </a:bodyPr>
              <a:lstStyle>
                <a:defPPr>
                  <a:defRPr lang="en-US"/>
                </a:defPPr>
                <a:lvl1pPr algn="ctr">
                  <a:defRPr>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Module 5</a:t>
                </a:r>
              </a:p>
            </p:txBody>
          </p:sp>
        </p:grpSp>
        <p:cxnSp>
          <p:nvCxnSpPr>
            <p:cNvPr id="30" name="Straight Arrow Connector 29"/>
            <p:cNvCxnSpPr>
              <a:cxnSpLocks/>
              <a:stCxn id="6" idx="3"/>
              <a:endCxn id="9" idx="1"/>
            </p:cNvCxnSpPr>
            <p:nvPr/>
          </p:nvCxnSpPr>
          <p:spPr>
            <a:xfrm flipV="1">
              <a:off x="4514894" y="2024908"/>
              <a:ext cx="758605" cy="1781"/>
            </a:xfrm>
            <a:prstGeom prst="straightConnector1">
              <a:avLst/>
            </a:prstGeom>
            <a:ln>
              <a:solidFill>
                <a:schemeClr val="tx2"/>
              </a:solidFill>
              <a:tailEnd type="arrow" w="med" len="sm"/>
            </a:ln>
          </p:spPr>
          <p:style>
            <a:lnRef idx="1">
              <a:schemeClr val="accent1"/>
            </a:lnRef>
            <a:fillRef idx="0">
              <a:schemeClr val="accent1"/>
            </a:fillRef>
            <a:effectRef idx="0">
              <a:schemeClr val="accent1"/>
            </a:effectRef>
            <a:fontRef idx="minor">
              <a:schemeClr val="tx1"/>
            </a:fontRef>
          </p:style>
        </p:cxnSp>
      </p:grpSp>
      <p:sp>
        <p:nvSpPr>
          <p:cNvPr id="37" name="L-Shape 36">
            <a:extLst>
              <a:ext uri="{FF2B5EF4-FFF2-40B4-BE49-F238E27FC236}">
                <a16:creationId xmlns:a16="http://schemas.microsoft.com/office/drawing/2014/main" id="{B75890DB-A3B8-4E45-A1A3-B725A6005526}"/>
              </a:ext>
              <a:ext uri="{C183D7F6-B498-43B3-948B-1728B52AA6E4}">
                <adec:decorative xmlns:adec="http://schemas.microsoft.com/office/drawing/2017/decorative" val="1"/>
              </a:ext>
            </a:extLst>
          </p:cNvPr>
          <p:cNvSpPr/>
          <p:nvPr/>
        </p:nvSpPr>
        <p:spPr>
          <a:xfrm rot="18353955">
            <a:off x="3561621" y="1284828"/>
            <a:ext cx="436700" cy="150581"/>
          </a:xfrm>
          <a:prstGeom prst="corne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Next" descr="Now you are starting module 6, Processing Your Storage Operations,"/>
          <p:cNvGrpSpPr/>
          <p:nvPr/>
        </p:nvGrpSpPr>
        <p:grpSpPr>
          <a:xfrm>
            <a:off x="4733167" y="1344168"/>
            <a:ext cx="2102206" cy="1092219"/>
            <a:chOff x="5227320" y="1695430"/>
            <a:chExt cx="1737360" cy="1092219"/>
          </a:xfrm>
        </p:grpSpPr>
        <p:sp>
          <p:nvSpPr>
            <p:cNvPr id="9" name="Rectangle 8"/>
            <p:cNvSpPr/>
            <p:nvPr/>
          </p:nvSpPr>
          <p:spPr>
            <a:xfrm>
              <a:off x="5227320" y="1964690"/>
              <a:ext cx="1737360" cy="822959"/>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600" dirty="0">
                  <a:solidFill>
                    <a:schemeClr val="tx1"/>
                  </a:solidFill>
                </a:rPr>
                <a:t>Processing Your Storage Operations</a:t>
              </a:r>
            </a:p>
          </p:txBody>
        </p:sp>
        <p:sp>
          <p:nvSpPr>
            <p:cNvPr id="10" name="TextBox 9"/>
            <p:cNvSpPr txBox="1"/>
            <p:nvPr/>
          </p:nvSpPr>
          <p:spPr>
            <a:xfrm>
              <a:off x="5227320" y="1695430"/>
              <a:ext cx="1737360" cy="274320"/>
            </a:xfrm>
            <a:prstGeom prst="rect">
              <a:avLst/>
            </a:prstGeom>
            <a:solidFill>
              <a:schemeClr val="accent1"/>
            </a:solidFill>
            <a:ln w="12700">
              <a:solidFill>
                <a:schemeClr val="accent1">
                  <a:shade val="50000"/>
                </a:schemeClr>
              </a:solidFill>
            </a:ln>
          </p:spPr>
          <p:txBody>
            <a:bodyPr wrap="none" rtlCol="0" anchor="ctr" anchorCtr="0">
              <a:noAutofit/>
            </a:bodyPr>
            <a:lstStyle>
              <a:defPPr>
                <a:defRPr lang="en-US"/>
              </a:defPPr>
              <a:lvl1pPr algn="ctr">
                <a:defRPr>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Module 6</a:t>
              </a:r>
            </a:p>
          </p:txBody>
        </p:sp>
      </p:grpSp>
      <p:grpSp>
        <p:nvGrpSpPr>
          <p:cNvPr id="36" name="Lab2" descr="which leads into Lab 2, Develop Solutions Using Amazon S3.">
            <a:extLst>
              <a:ext uri="{FF2B5EF4-FFF2-40B4-BE49-F238E27FC236}">
                <a16:creationId xmlns:a16="http://schemas.microsoft.com/office/drawing/2014/main" id="{EE3964BA-9CA3-40BC-90FF-3F269FD4718D}"/>
              </a:ext>
            </a:extLst>
          </p:cNvPr>
          <p:cNvGrpSpPr/>
          <p:nvPr/>
        </p:nvGrpSpPr>
        <p:grpSpPr>
          <a:xfrm>
            <a:off x="2799805" y="1355319"/>
            <a:ext cx="6979508" cy="4900516"/>
            <a:chOff x="2799805" y="1355319"/>
            <a:chExt cx="6979508" cy="4900516"/>
          </a:xfrm>
        </p:grpSpPr>
        <p:grpSp>
          <p:nvGrpSpPr>
            <p:cNvPr id="11" name="Group 10"/>
            <p:cNvGrpSpPr/>
            <p:nvPr/>
          </p:nvGrpSpPr>
          <p:grpSpPr>
            <a:xfrm>
              <a:off x="7677107" y="1355319"/>
              <a:ext cx="2102206" cy="1081069"/>
              <a:chOff x="7677107" y="1706581"/>
              <a:chExt cx="2102206" cy="1081069"/>
            </a:xfrm>
          </p:grpSpPr>
          <p:sp>
            <p:nvSpPr>
              <p:cNvPr id="12" name="Rectangle 11"/>
              <p:cNvSpPr/>
              <p:nvPr/>
            </p:nvSpPr>
            <p:spPr>
              <a:xfrm>
                <a:off x="7677107" y="1974602"/>
                <a:ext cx="2102206" cy="813048"/>
              </a:xfrm>
              <a:prstGeom prst="rect">
                <a:avLst/>
              </a:prstGeom>
              <a:solidFill>
                <a:schemeClr val="bg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600" dirty="0">
                    <a:solidFill>
                      <a:schemeClr val="tx1"/>
                    </a:solidFill>
                  </a:rPr>
                  <a:t>Develop Solutions Using Amazon S3</a:t>
                </a:r>
              </a:p>
            </p:txBody>
          </p:sp>
          <p:sp>
            <p:nvSpPr>
              <p:cNvPr id="13" name="TextBox 12"/>
              <p:cNvSpPr txBox="1"/>
              <p:nvPr/>
            </p:nvSpPr>
            <p:spPr>
              <a:xfrm>
                <a:off x="7677107" y="1706581"/>
                <a:ext cx="2102206" cy="274320"/>
              </a:xfrm>
              <a:prstGeom prst="rect">
                <a:avLst/>
              </a:prstGeom>
              <a:solidFill>
                <a:schemeClr val="accent5"/>
              </a:solidFill>
              <a:ln w="12700">
                <a:solidFill>
                  <a:schemeClr val="tx2"/>
                </a:solidFill>
              </a:ln>
            </p:spPr>
            <p:txBody>
              <a:bodyPr wrap="none" rtlCol="0" anchor="ctr" anchorCtr="0">
                <a:noAutofit/>
              </a:bodyPr>
              <a:lstStyle>
                <a:defPPr>
                  <a:defRPr lang="en-US"/>
                </a:defPPr>
                <a:lvl1pPr algn="ctr">
                  <a:defRPr>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latin typeface="+mn-lt"/>
                  </a:rPr>
                  <a:t>Lab 2</a:t>
                </a:r>
              </a:p>
            </p:txBody>
          </p:sp>
        </p:grpSp>
        <p:sp>
          <p:nvSpPr>
            <p:cNvPr id="14" name="Rectangle 13">
              <a:extLst>
                <a:ext uri="{FF2B5EF4-FFF2-40B4-BE49-F238E27FC236}">
                  <a16:creationId xmlns:a16="http://schemas.microsoft.com/office/drawing/2014/main" id="{BEFEC4D9-0FF6-0740-BBB7-9A904CD0D43A}"/>
                </a:ext>
              </a:extLst>
            </p:cNvPr>
            <p:cNvSpPr/>
            <p:nvPr/>
          </p:nvSpPr>
          <p:spPr>
            <a:xfrm>
              <a:off x="5034618" y="3366286"/>
              <a:ext cx="2217834" cy="288954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600" dirty="0">
                  <a:solidFill>
                    <a:sysClr val="windowText" lastClr="000000"/>
                  </a:solidFill>
                  <a:cs typeface="Amazon Ember Light" panose="020B0403020204020204" pitchFamily="34" charset="0"/>
                </a:rPr>
                <a:t>AWS Cloud</a:t>
              </a:r>
            </a:p>
          </p:txBody>
        </p:sp>
        <p:pic>
          <p:nvPicPr>
            <p:cNvPr id="15" name="Graphic 20">
              <a:extLst>
                <a:ext uri="{FF2B5EF4-FFF2-40B4-BE49-F238E27FC236}">
                  <a16:creationId xmlns:a16="http://schemas.microsoft.com/office/drawing/2014/main" id="{3E9996A6-6D01-9B42-8D2D-8C63B84FF81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4617" y="3366286"/>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14">
              <a:extLst>
                <a:ext uri="{FF2B5EF4-FFF2-40B4-BE49-F238E27FC236}">
                  <a16:creationId xmlns:a16="http://schemas.microsoft.com/office/drawing/2014/main" id="{3B6C367A-DF0B-4145-BC22-1066579E478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17947" y="448628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43">
              <a:extLst>
                <a:ext uri="{FF2B5EF4-FFF2-40B4-BE49-F238E27FC236}">
                  <a16:creationId xmlns:a16="http://schemas.microsoft.com/office/drawing/2014/main" id="{64233FA2-B449-724B-AC7C-B5E69809F02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01115" y="447993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22">
              <a:extLst>
                <a:ext uri="{FF2B5EF4-FFF2-40B4-BE49-F238E27FC236}">
                  <a16:creationId xmlns:a16="http://schemas.microsoft.com/office/drawing/2014/main" id="{B4CD81D1-9B40-5F42-95D0-DE45EF24430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3101430" y="447993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39">
              <a:extLst>
                <a:ext uri="{FF2B5EF4-FFF2-40B4-BE49-F238E27FC236}">
                  <a16:creationId xmlns:a16="http://schemas.microsoft.com/office/drawing/2014/main" id="{60FB3AAB-9A14-B74E-9308-8E3E255852DD}"/>
                </a:ext>
              </a:extLst>
            </p:cNvPr>
            <p:cNvSpPr txBox="1">
              <a:spLocks noChangeArrowheads="1"/>
            </p:cNvSpPr>
            <p:nvPr/>
          </p:nvSpPr>
          <p:spPr bwMode="auto">
            <a:xfrm>
              <a:off x="2799805" y="4937139"/>
              <a:ext cx="10731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solidFill>
                    <a:srgbClr val="000000"/>
                  </a:solidFill>
                  <a:latin typeface="+mn-lt"/>
                  <a:cs typeface="Amazon Ember Light" panose="020B0403020204020204" pitchFamily="34" charset="0"/>
                </a:rPr>
                <a:t>You</a:t>
              </a:r>
            </a:p>
          </p:txBody>
        </p:sp>
        <p:sp>
          <p:nvSpPr>
            <p:cNvPr id="20" name="TextBox 39">
              <a:extLst>
                <a:ext uri="{FF2B5EF4-FFF2-40B4-BE49-F238E27FC236}">
                  <a16:creationId xmlns:a16="http://schemas.microsoft.com/office/drawing/2014/main" id="{60FB3AAB-9A14-B74E-9308-8E3E255852DD}"/>
                </a:ext>
              </a:extLst>
            </p:cNvPr>
            <p:cNvSpPr txBox="1">
              <a:spLocks noChangeArrowheads="1"/>
            </p:cNvSpPr>
            <p:nvPr/>
          </p:nvSpPr>
          <p:spPr bwMode="auto">
            <a:xfrm>
              <a:off x="3872955" y="4937139"/>
              <a:ext cx="10731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solidFill>
                    <a:srgbClr val="000000"/>
                  </a:solidFill>
                  <a:latin typeface="+mn-lt"/>
                  <a:cs typeface="Amazon Ember Light" panose="020B0403020204020204" pitchFamily="34" charset="0"/>
                </a:rPr>
                <a:t>SDKs</a:t>
              </a:r>
            </a:p>
          </p:txBody>
        </p:sp>
        <p:pic>
          <p:nvPicPr>
            <p:cNvPr id="21" name="Graphic 31">
              <a:extLst>
                <a:ext uri="{FF2B5EF4-FFF2-40B4-BE49-F238E27FC236}">
                  <a16:creationId xmlns:a16="http://schemas.microsoft.com/office/drawing/2014/main" id="{5E4317A3-C947-2E4A-BF3D-D754AD5BF36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17947" y="550390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39">
              <a:extLst>
                <a:ext uri="{FF2B5EF4-FFF2-40B4-BE49-F238E27FC236}">
                  <a16:creationId xmlns:a16="http://schemas.microsoft.com/office/drawing/2014/main" id="{60FB3AAB-9A14-B74E-9308-8E3E255852DD}"/>
                </a:ext>
              </a:extLst>
            </p:cNvPr>
            <p:cNvSpPr txBox="1">
              <a:spLocks noChangeArrowheads="1"/>
            </p:cNvSpPr>
            <p:nvPr/>
          </p:nvSpPr>
          <p:spPr bwMode="auto">
            <a:xfrm>
              <a:off x="5609972" y="4937139"/>
              <a:ext cx="10731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solidFill>
                    <a:srgbClr val="000000"/>
                  </a:solidFill>
                  <a:latin typeface="+mn-lt"/>
                  <a:cs typeface="Amazon Ember Light" panose="020B0403020204020204" pitchFamily="34" charset="0"/>
                </a:rPr>
                <a:t>Notes</a:t>
              </a:r>
            </a:p>
          </p:txBody>
        </p:sp>
        <p:pic>
          <p:nvPicPr>
            <p:cNvPr id="23" name="Graphic 31">
              <a:extLst>
                <a:ext uri="{FF2B5EF4-FFF2-40B4-BE49-F238E27FC236}">
                  <a16:creationId xmlns:a16="http://schemas.microsoft.com/office/drawing/2014/main" id="{5E4317A3-C947-2E4A-BF3D-D754AD5BF36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17947" y="377691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12">
              <a:extLst>
                <a:ext uri="{FF2B5EF4-FFF2-40B4-BE49-F238E27FC236}">
                  <a16:creationId xmlns:a16="http://schemas.microsoft.com/office/drawing/2014/main" id="{6126B0F3-5EE7-1D42-B391-C817DF3148C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05376" y="549120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Arrow Connector 24"/>
            <p:cNvCxnSpPr>
              <a:stCxn id="18" idx="3"/>
              <a:endCxn id="17" idx="1"/>
            </p:cNvCxnSpPr>
            <p:nvPr/>
          </p:nvCxnSpPr>
          <p:spPr>
            <a:xfrm>
              <a:off x="3571330" y="4714889"/>
              <a:ext cx="629785" cy="0"/>
            </a:xfrm>
            <a:prstGeom prst="straightConnector1">
              <a:avLst/>
            </a:prstGeom>
            <a:ln w="12700">
              <a:solidFill>
                <a:schemeClr val="tx2"/>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7" idx="3"/>
              <a:endCxn id="16" idx="1"/>
            </p:cNvCxnSpPr>
            <p:nvPr/>
          </p:nvCxnSpPr>
          <p:spPr>
            <a:xfrm>
              <a:off x="4671015" y="4714889"/>
              <a:ext cx="1246932"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3" idx="1"/>
              <a:endCxn id="17" idx="0"/>
            </p:cNvCxnSpPr>
            <p:nvPr/>
          </p:nvCxnSpPr>
          <p:spPr>
            <a:xfrm rot="10800000" flipV="1">
              <a:off x="4436065" y="4005519"/>
              <a:ext cx="1481882" cy="474420"/>
            </a:xfrm>
            <a:prstGeom prst="bentConnector2">
              <a:avLst/>
            </a:prstGeom>
            <a:ln w="12700">
              <a:solidFill>
                <a:schemeClr val="tx2"/>
              </a:solidFill>
              <a:prstDash val="dash"/>
              <a:tailEnd type="arrow" w="med" len="sm"/>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20" idx="2"/>
              <a:endCxn id="21" idx="1"/>
            </p:cNvCxnSpPr>
            <p:nvPr/>
          </p:nvCxnSpPr>
          <p:spPr>
            <a:xfrm rot="16200000" flipH="1">
              <a:off x="4935332" y="4749890"/>
              <a:ext cx="456812" cy="1508417"/>
            </a:xfrm>
            <a:prstGeom prst="bentConnector2">
              <a:avLst/>
            </a:prstGeom>
            <a:ln w="12700">
              <a:solidFill>
                <a:schemeClr val="tx2"/>
              </a:solidFill>
              <a:prstDash val="dash"/>
              <a:tailEnd type="arrow" w="med"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1" idx="3"/>
              <a:endCxn id="24" idx="1"/>
            </p:cNvCxnSpPr>
            <p:nvPr/>
          </p:nvCxnSpPr>
          <p:spPr>
            <a:xfrm flipV="1">
              <a:off x="6375147" y="5726155"/>
              <a:ext cx="1430229" cy="635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9" idx="3"/>
              <a:endCxn id="12" idx="1"/>
            </p:cNvCxnSpPr>
            <p:nvPr/>
          </p:nvCxnSpPr>
          <p:spPr>
            <a:xfrm>
              <a:off x="6835373" y="2024908"/>
              <a:ext cx="841734" cy="4956"/>
            </a:xfrm>
            <a:prstGeom prst="straightConnector1">
              <a:avLst/>
            </a:prstGeom>
            <a:ln>
              <a:solidFill>
                <a:schemeClr val="tx2"/>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2" idx="2"/>
              <a:endCxn id="18" idx="0"/>
            </p:cNvCxnSpPr>
            <p:nvPr/>
          </p:nvCxnSpPr>
          <p:spPr>
            <a:xfrm rot="5400000">
              <a:off x="5010520" y="762248"/>
              <a:ext cx="2043551" cy="5391830"/>
            </a:xfrm>
            <a:prstGeom prst="bentConnector3">
              <a:avLst>
                <a:gd name="adj1" fmla="val 26928"/>
              </a:avLst>
            </a:prstGeom>
            <a:ln w="12700">
              <a:solidFill>
                <a:schemeClr val="tx2"/>
              </a:solidFill>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5" name="TextBox 39">
              <a:extLst>
                <a:ext uri="{FF2B5EF4-FFF2-40B4-BE49-F238E27FC236}">
                  <a16:creationId xmlns:a16="http://schemas.microsoft.com/office/drawing/2014/main" id="{5B5B19C5-ECDF-4032-9EB9-779BCD297658}"/>
                </a:ext>
              </a:extLst>
            </p:cNvPr>
            <p:cNvSpPr txBox="1">
              <a:spLocks noChangeArrowheads="1"/>
            </p:cNvSpPr>
            <p:nvPr/>
          </p:nvSpPr>
          <p:spPr bwMode="auto">
            <a:xfrm>
              <a:off x="7503751" y="5884216"/>
              <a:ext cx="10731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solidFill>
                    <a:srgbClr val="000000"/>
                  </a:solidFill>
                  <a:latin typeface="+mn-lt"/>
                  <a:cs typeface="Amazon Ember Light" panose="020B0403020204020204" pitchFamily="34" charset="0"/>
                </a:rPr>
                <a:t>Internet</a:t>
              </a:r>
            </a:p>
          </p:txBody>
        </p:sp>
      </p:grpSp>
    </p:spTree>
    <p:custDataLst>
      <p:tags r:id="rId1"/>
    </p:custDataLst>
    <p:extLst>
      <p:ext uri="{BB962C8B-B14F-4D97-AF65-F5344CB8AC3E}">
        <p14:creationId xmlns:p14="http://schemas.microsoft.com/office/powerpoint/2010/main" val="3247026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BF3F3D7-8814-4EFF-8A1C-13E76905AFC7}"/>
              </a:ext>
            </a:extLst>
          </p:cNvPr>
          <p:cNvSpPr>
            <a:spLocks noGrp="1"/>
          </p:cNvSpPr>
          <p:nvPr>
            <p:ph type="sldNum" sz="quarter" idx="20"/>
          </p:nvPr>
        </p:nvSpPr>
        <p:spPr/>
        <p:txBody>
          <a:bodyPr/>
          <a:lstStyle/>
          <a:p>
            <a:fld id="{989D9560-4C13-4692-9687-98ECDD2D9552}" type="slidenum">
              <a:rPr lang="en-US" smtClean="0"/>
              <a:t>20</a:t>
            </a:fld>
            <a:endParaRPr lang="en-US" dirty="0"/>
          </a:p>
        </p:txBody>
      </p:sp>
      <p:sp>
        <p:nvSpPr>
          <p:cNvPr id="2" name="Title 1"/>
          <p:cNvSpPr>
            <a:spLocks noGrp="1"/>
          </p:cNvSpPr>
          <p:nvPr>
            <p:ph type="title"/>
          </p:nvPr>
        </p:nvSpPr>
        <p:spPr/>
        <p:txBody>
          <a:bodyPr>
            <a:noAutofit/>
          </a:bodyPr>
          <a:lstStyle/>
          <a:p>
            <a:r>
              <a:rPr lang="en-US" dirty="0"/>
              <a:t>Example: Getting an object</a:t>
            </a:r>
          </a:p>
        </p:txBody>
      </p:sp>
      <p:sp>
        <p:nvSpPr>
          <p:cNvPr id="44" name="TextBox 43"/>
          <p:cNvSpPr txBox="1"/>
          <p:nvPr/>
        </p:nvSpPr>
        <p:spPr>
          <a:xfrm>
            <a:off x="11280022" y="1478381"/>
            <a:ext cx="847023" cy="479165"/>
          </a:xfrm>
          <a:prstGeom prst="rect">
            <a:avLst/>
          </a:prstGeom>
          <a:noFill/>
        </p:spPr>
        <p:txBody>
          <a:bodyPr wrap="none" lIns="0" tIns="0" rIns="0" bIns="0" rtlCol="0" anchor="t">
            <a:noAutofit/>
          </a:bodyPr>
          <a:lstStyle/>
          <a:p>
            <a:pPr algn="ctr"/>
            <a:r>
              <a:rPr lang="en-US" dirty="0">
                <a:latin typeface="Amazon Ember" panose="02000000000000000000" pitchFamily="2" charset="0"/>
                <a:ea typeface="Amazon Ember" panose="02000000000000000000" pitchFamily="2" charset="0"/>
                <a:cs typeface="Helvetica Neue"/>
              </a:rPr>
              <a:t> Python</a:t>
            </a:r>
          </a:p>
        </p:txBody>
      </p:sp>
      <p:pic>
        <p:nvPicPr>
          <p:cNvPr id="53" name="Picture 52">
            <a:extLst>
              <a:ext uri="{FF2B5EF4-FFF2-40B4-BE49-F238E27FC236}">
                <a16:creationId xmlns:a16="http://schemas.microsoft.com/office/drawing/2014/main" id="{8FDC953A-CCCA-4888-8B80-2B44F6F655C6}"/>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87820" y="868680"/>
            <a:ext cx="556384" cy="606829"/>
          </a:xfrm>
          <a:prstGeom prst="rect">
            <a:avLst/>
          </a:prstGeom>
        </p:spPr>
      </p:pic>
      <p:sp>
        <p:nvSpPr>
          <p:cNvPr id="17" name="Freeform 18">
            <a:extLst>
              <a:ext uri="{FF2B5EF4-FFF2-40B4-BE49-F238E27FC236}">
                <a16:creationId xmlns:a16="http://schemas.microsoft.com/office/drawing/2014/main" id="{ED9CDDD6-6D2D-453F-9DB6-62493288F244}"/>
              </a:ext>
            </a:extLst>
          </p:cNvPr>
          <p:cNvSpPr/>
          <p:nvPr/>
        </p:nvSpPr>
        <p:spPr>
          <a:xfrm>
            <a:off x="365759" y="1408398"/>
            <a:ext cx="11540491" cy="3934967"/>
          </a:xfrm>
          <a:custGeom>
            <a:avLst/>
            <a:gdLst>
              <a:gd name="connsiteX0" fmla="*/ 0 w 12279086"/>
              <a:gd name="connsiteY0" fmla="*/ 0 h 1370250"/>
              <a:gd name="connsiteX1" fmla="*/ 12279086 w 12279086"/>
              <a:gd name="connsiteY1" fmla="*/ 0 h 1370250"/>
              <a:gd name="connsiteX2" fmla="*/ 12279086 w 12279086"/>
              <a:gd name="connsiteY2" fmla="*/ 1370250 h 1370250"/>
              <a:gd name="connsiteX3" fmla="*/ 0 w 12279086"/>
              <a:gd name="connsiteY3" fmla="*/ 1370250 h 1370250"/>
              <a:gd name="connsiteX4" fmla="*/ 0 w 12279086"/>
              <a:gd name="connsiteY4" fmla="*/ 0 h 1370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9086" h="1370250">
                <a:moveTo>
                  <a:pt x="0" y="0"/>
                </a:moveTo>
                <a:lnTo>
                  <a:pt x="12279086" y="0"/>
                </a:lnTo>
                <a:lnTo>
                  <a:pt x="12279086" y="1370250"/>
                </a:lnTo>
                <a:lnTo>
                  <a:pt x="0" y="1370250"/>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82880" tIns="312420" rIns="45720" bIns="106680" numCol="1" spcCol="1270" anchor="t" anchorCtr="0">
            <a:noAutofit/>
          </a:bodyPr>
          <a:lstStyle/>
          <a:p>
            <a:pPr>
              <a:spcBef>
                <a:spcPts val="200"/>
              </a:spcBef>
              <a:tabLst>
                <a:tab pos="457200" algn="l"/>
              </a:tabLst>
            </a:pPr>
            <a:r>
              <a:rPr lang="en-US" dirty="0">
                <a:solidFill>
                  <a:srgbClr val="0000FF"/>
                </a:solidFill>
                <a:latin typeface="Lucida Console" panose="020B0609040504020204" pitchFamily="49" charset="0"/>
              </a:rPr>
              <a:t>def</a:t>
            </a:r>
            <a:r>
              <a:rPr lang="en-US" dirty="0">
                <a:solidFill>
                  <a:srgbClr val="000000"/>
                </a:solidFill>
                <a:latin typeface="Lucida Console" panose="020B0609040504020204" pitchFamily="49" charset="0"/>
              </a:rPr>
              <a:t> get_object(bucket, object_key):</a:t>
            </a:r>
          </a:p>
          <a:p>
            <a:pPr>
              <a:spcBef>
                <a:spcPts val="200"/>
              </a:spcBef>
              <a:tabLst>
                <a:tab pos="457200" algn="l"/>
              </a:tabLst>
            </a:pPr>
            <a:r>
              <a:rPr lang="en-US" dirty="0">
                <a:solidFill>
                  <a:srgbClr val="0000FF"/>
                </a:solidFill>
                <a:latin typeface="Lucida Console" panose="020B0609040504020204" pitchFamily="49" charset="0"/>
              </a:rPr>
              <a:t>	try</a:t>
            </a:r>
            <a:r>
              <a:rPr lang="en-US" dirty="0">
                <a:solidFill>
                  <a:srgbClr val="000000"/>
                </a:solidFill>
                <a:latin typeface="Lucida Console" panose="020B0609040504020204" pitchFamily="49" charset="0"/>
              </a:rPr>
              <a:t>:</a:t>
            </a:r>
          </a:p>
          <a:p>
            <a:pPr>
              <a:spcBef>
                <a:spcPts val="200"/>
              </a:spcBef>
              <a:tabLst>
                <a:tab pos="457200" algn="l"/>
              </a:tabLst>
            </a:pPr>
            <a:r>
              <a:rPr lang="en-US" dirty="0">
                <a:solidFill>
                  <a:srgbClr val="000000"/>
                </a:solidFill>
                <a:latin typeface="Lucida Console" panose="020B0609040504020204" pitchFamily="49" charset="0"/>
              </a:rPr>
              <a:t>	    obj = s3.Object(bucketname, object_key)</a:t>
            </a:r>
          </a:p>
          <a:p>
            <a:pPr>
              <a:spcBef>
                <a:spcPts val="200"/>
              </a:spcBef>
              <a:tabLst>
                <a:tab pos="457200" algn="l"/>
              </a:tabLst>
            </a:pPr>
            <a:r>
              <a:rPr lang="en-US" dirty="0">
                <a:solidFill>
                  <a:srgbClr val="000000"/>
                </a:solidFill>
                <a:latin typeface="Lucida Console" panose="020B0609040504020204" pitchFamily="49" charset="0"/>
              </a:rPr>
              <a:t>	    body = obj.get()[</a:t>
            </a:r>
            <a:r>
              <a:rPr lang="en-US" dirty="0">
                <a:solidFill>
                  <a:srgbClr val="A31515"/>
                </a:solidFill>
                <a:latin typeface="Lucida Console" panose="020B0609040504020204" pitchFamily="49" charset="0"/>
              </a:rPr>
              <a:t>'Body'</a:t>
            </a:r>
            <a:r>
              <a:rPr lang="en-US" dirty="0">
                <a:solidFill>
                  <a:srgbClr val="000000"/>
                </a:solidFill>
                <a:latin typeface="Lucida Console" panose="020B0609040504020204" pitchFamily="49" charset="0"/>
              </a:rPr>
              <a:t>].read()</a:t>
            </a:r>
          </a:p>
          <a:p>
            <a:pPr>
              <a:spcBef>
                <a:spcPts val="200"/>
              </a:spcBef>
              <a:tabLst>
                <a:tab pos="457200" algn="l"/>
              </a:tabLst>
            </a:pPr>
            <a:r>
              <a:rPr lang="en-US" dirty="0">
                <a:solidFill>
                  <a:srgbClr val="000000"/>
                </a:solidFill>
                <a:latin typeface="Lucida Console" panose="020B0609040504020204" pitchFamily="49" charset="0"/>
              </a:rPr>
              <a:t>	    logger.info(</a:t>
            </a:r>
            <a:r>
              <a:rPr lang="en-US" dirty="0">
                <a:solidFill>
                  <a:srgbClr val="A31515"/>
                </a:solidFill>
                <a:latin typeface="Lucida Console" panose="020B0609040504020204" pitchFamily="49" charset="0"/>
              </a:rPr>
              <a:t>"Got object '%s' from bucket '%s'."</a:t>
            </a:r>
            <a:r>
              <a:rPr lang="en-US" dirty="0">
                <a:solidFill>
                  <a:srgbClr val="000000"/>
                </a:solidFill>
                <a:latin typeface="Lucida Console" panose="020B0609040504020204" pitchFamily="49" charset="0"/>
              </a:rPr>
              <a:t>, object_key, bucket.name)</a:t>
            </a:r>
          </a:p>
          <a:p>
            <a:pPr>
              <a:spcBef>
                <a:spcPts val="200"/>
              </a:spcBef>
              <a:tabLst>
                <a:tab pos="457200" algn="l"/>
              </a:tabLst>
            </a:pPr>
            <a:r>
              <a:rPr lang="en-US" dirty="0">
                <a:solidFill>
                  <a:srgbClr val="0000FF"/>
                </a:solidFill>
                <a:latin typeface="Lucida Console" panose="020B0609040504020204" pitchFamily="49" charset="0"/>
              </a:rPr>
              <a:t>	except</a:t>
            </a:r>
            <a:r>
              <a:rPr lang="en-US" dirty="0">
                <a:solidFill>
                  <a:srgbClr val="000000"/>
                </a:solidFill>
                <a:latin typeface="Lucida Console" panose="020B0609040504020204" pitchFamily="49" charset="0"/>
              </a:rPr>
              <a:t> </a:t>
            </a:r>
            <a:r>
              <a:rPr lang="en-US" dirty="0">
                <a:solidFill>
                  <a:srgbClr val="0000FF"/>
                </a:solidFill>
                <a:latin typeface="Lucida Console" panose="020B0609040504020204" pitchFamily="49" charset="0"/>
              </a:rPr>
              <a:t>ClientError</a:t>
            </a:r>
            <a:r>
              <a:rPr lang="en-US" dirty="0">
                <a:solidFill>
                  <a:srgbClr val="000000"/>
                </a:solidFill>
                <a:latin typeface="Lucida Console" panose="020B0609040504020204" pitchFamily="49" charset="0"/>
              </a:rPr>
              <a:t>:</a:t>
            </a:r>
          </a:p>
          <a:p>
            <a:pPr>
              <a:spcBef>
                <a:spcPts val="200"/>
              </a:spcBef>
              <a:tabLst>
                <a:tab pos="457200" algn="l"/>
              </a:tabLst>
            </a:pPr>
            <a:r>
              <a:rPr lang="en-US" dirty="0">
                <a:solidFill>
                  <a:srgbClr val="000000"/>
                </a:solidFill>
                <a:latin typeface="Lucida Console" panose="020B0609040504020204" pitchFamily="49" charset="0"/>
              </a:rPr>
              <a:t>	    logger.exception((</a:t>
            </a:r>
            <a:r>
              <a:rPr lang="en-US" dirty="0">
                <a:solidFill>
                  <a:srgbClr val="A31515"/>
                </a:solidFill>
                <a:latin typeface="Lucida Console" panose="020B0609040504020204" pitchFamily="49" charset="0"/>
              </a:rPr>
              <a:t>"Couldn't get object '%s' from bucket '%s'."</a:t>
            </a:r>
            <a:r>
              <a:rPr lang="en-US" dirty="0">
                <a:solidFill>
                  <a:srgbClr val="000000"/>
                </a:solidFill>
                <a:latin typeface="Lucida Console" panose="020B0609040504020204" pitchFamily="49" charset="0"/>
              </a:rPr>
              <a:t>,</a:t>
            </a:r>
          </a:p>
          <a:p>
            <a:pPr>
              <a:spcBef>
                <a:spcPts val="200"/>
              </a:spcBef>
              <a:tabLst>
                <a:tab pos="457200" algn="l"/>
              </a:tabLst>
            </a:pPr>
            <a:r>
              <a:rPr lang="en-US" dirty="0">
                <a:solidFill>
                  <a:srgbClr val="000000"/>
                </a:solidFill>
                <a:latin typeface="Lucida Console" panose="020B0609040504020204" pitchFamily="49" charset="0"/>
              </a:rPr>
              <a:t>	                      object_key, bucket.name))</a:t>
            </a:r>
          </a:p>
          <a:p>
            <a:pPr>
              <a:spcBef>
                <a:spcPts val="200"/>
              </a:spcBef>
              <a:tabLst>
                <a:tab pos="457200" algn="l"/>
              </a:tabLst>
            </a:pPr>
            <a:r>
              <a:rPr lang="en-US" dirty="0">
                <a:solidFill>
                  <a:srgbClr val="000000"/>
                </a:solidFill>
                <a:latin typeface="Lucida Console" panose="020B0609040504020204" pitchFamily="49" charset="0"/>
              </a:rPr>
              <a:t>	    </a:t>
            </a:r>
            <a:r>
              <a:rPr lang="en-US" dirty="0">
                <a:solidFill>
                  <a:srgbClr val="0000FF"/>
                </a:solidFill>
                <a:latin typeface="Lucida Console" panose="020B0609040504020204" pitchFamily="49" charset="0"/>
              </a:rPr>
              <a:t>raise</a:t>
            </a:r>
            <a:endParaRPr lang="en-US" dirty="0">
              <a:solidFill>
                <a:srgbClr val="000000"/>
              </a:solidFill>
              <a:latin typeface="Lucida Console" panose="020B0609040504020204" pitchFamily="49" charset="0"/>
            </a:endParaRPr>
          </a:p>
          <a:p>
            <a:pPr>
              <a:spcBef>
                <a:spcPts val="200"/>
              </a:spcBef>
              <a:tabLst>
                <a:tab pos="457200" algn="l"/>
              </a:tabLst>
            </a:pPr>
            <a:r>
              <a:rPr lang="en-US" dirty="0">
                <a:solidFill>
                  <a:srgbClr val="0000FF"/>
                </a:solidFill>
                <a:latin typeface="Lucida Console" panose="020B0609040504020204" pitchFamily="49" charset="0"/>
              </a:rPr>
              <a:t>	else</a:t>
            </a:r>
            <a:r>
              <a:rPr lang="en-US" dirty="0">
                <a:solidFill>
                  <a:srgbClr val="000000"/>
                </a:solidFill>
                <a:latin typeface="Lucida Console" panose="020B0609040504020204" pitchFamily="49" charset="0"/>
              </a:rPr>
              <a:t>:</a:t>
            </a:r>
          </a:p>
          <a:p>
            <a:pPr>
              <a:spcBef>
                <a:spcPts val="200"/>
              </a:spcBef>
              <a:tabLst>
                <a:tab pos="457200" algn="l"/>
              </a:tabLst>
            </a:pPr>
            <a:r>
              <a:rPr lang="en-US" dirty="0">
                <a:solidFill>
                  <a:srgbClr val="000000"/>
                </a:solidFill>
                <a:latin typeface="Lucida Console" panose="020B0609040504020204" pitchFamily="49" charset="0"/>
              </a:rPr>
              <a:t>	    </a:t>
            </a:r>
            <a:r>
              <a:rPr lang="en-US" dirty="0">
                <a:solidFill>
                  <a:srgbClr val="0000FF"/>
                </a:solidFill>
                <a:latin typeface="Lucida Console" panose="020B0609040504020204" pitchFamily="49" charset="0"/>
              </a:rPr>
              <a:t>return</a:t>
            </a:r>
            <a:r>
              <a:rPr lang="en-US" dirty="0">
                <a:solidFill>
                  <a:srgbClr val="000000"/>
                </a:solidFill>
                <a:latin typeface="Lucida Console" panose="020B0609040504020204" pitchFamily="49" charset="0"/>
              </a:rPr>
              <a:t> body</a:t>
            </a:r>
          </a:p>
          <a:p>
            <a:pPr>
              <a:tabLst>
                <a:tab pos="457200" algn="l"/>
              </a:tabLst>
            </a:pPr>
            <a:endParaRPr lang="en-US" dirty="0">
              <a:solidFill>
                <a:srgbClr val="000000"/>
              </a:solidFill>
              <a:latin typeface="Lucida Console" panose="020B0609040504020204" pitchFamily="49" charset="0"/>
            </a:endParaRPr>
          </a:p>
          <a:p>
            <a:pPr>
              <a:tabLst>
                <a:tab pos="457200" algn="l"/>
              </a:tabLst>
            </a:pPr>
            <a:endParaRPr lang="en-US" sz="1600" dirty="0">
              <a:solidFill>
                <a:srgbClr val="000000"/>
              </a:solidFill>
              <a:latin typeface="Lucida Console" panose="020B0609040504020204" pitchFamily="49" charset="0"/>
            </a:endParaRPr>
          </a:p>
          <a:p>
            <a:pPr>
              <a:tabLst>
                <a:tab pos="457200" algn="l"/>
              </a:tabLst>
            </a:pPr>
            <a:endParaRPr lang="en-US" sz="1600" dirty="0">
              <a:solidFill>
                <a:srgbClr val="000000"/>
              </a:solidFill>
              <a:latin typeface="Lucida Console" panose="020B0609040504020204" pitchFamily="49" charset="0"/>
            </a:endParaRPr>
          </a:p>
        </p:txBody>
      </p:sp>
      <p:grpSp>
        <p:nvGrpSpPr>
          <p:cNvPr id="3" name="justGraphic-Annotations">
            <a:extLst>
              <a:ext uri="{FF2B5EF4-FFF2-40B4-BE49-F238E27FC236}">
                <a16:creationId xmlns:a16="http://schemas.microsoft.com/office/drawing/2014/main" id="{E31233BB-4A95-4BE2-BEA7-8781EA81BF6A}"/>
              </a:ext>
              <a:ext uri="{C183D7F6-B498-43B3-948B-1728B52AA6E4}">
                <adec:decorative xmlns:adec="http://schemas.microsoft.com/office/drawing/2017/decorative" val="1"/>
              </a:ext>
            </a:extLst>
          </p:cNvPr>
          <p:cNvGrpSpPr/>
          <p:nvPr/>
        </p:nvGrpSpPr>
        <p:grpSpPr>
          <a:xfrm>
            <a:off x="3093935" y="1794054"/>
            <a:ext cx="8859715" cy="3314428"/>
            <a:chOff x="3093935" y="1794054"/>
            <a:chExt cx="8859715" cy="3314428"/>
          </a:xfrm>
        </p:grpSpPr>
        <p:cxnSp>
          <p:nvCxnSpPr>
            <p:cNvPr id="41" name="Straight Arrow Connector 40"/>
            <p:cNvCxnSpPr>
              <a:cxnSpLocks/>
            </p:cNvCxnSpPr>
            <p:nvPr/>
          </p:nvCxnSpPr>
          <p:spPr>
            <a:xfrm flipH="1">
              <a:off x="3093935" y="4861537"/>
              <a:ext cx="765910" cy="0"/>
            </a:xfrm>
            <a:prstGeom prst="straightConnector1">
              <a:avLst/>
            </a:prstGeom>
            <a:solidFill>
              <a:schemeClr val="tx2">
                <a:lumMod val="20000"/>
                <a:lumOff val="80000"/>
              </a:schemeClr>
            </a:solidFill>
            <a:ln w="44450">
              <a:solidFill>
                <a:schemeClr val="hlink"/>
              </a:solidFill>
              <a:tailEnd type="arrow"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3616406" y="4721897"/>
              <a:ext cx="2831564" cy="386585"/>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dk1"/>
                  </a:solidFill>
                </a:rPr>
                <a:t>Object data in bytes.</a:t>
              </a:r>
            </a:p>
          </p:txBody>
        </p:sp>
        <p:cxnSp>
          <p:nvCxnSpPr>
            <p:cNvPr id="43" name="Straight Arrow Connector 42"/>
            <p:cNvCxnSpPr>
              <a:cxnSpLocks/>
            </p:cNvCxnSpPr>
            <p:nvPr/>
          </p:nvCxnSpPr>
          <p:spPr>
            <a:xfrm flipH="1">
              <a:off x="5872404" y="2759644"/>
              <a:ext cx="2400499" cy="0"/>
            </a:xfrm>
            <a:prstGeom prst="straightConnector1">
              <a:avLst/>
            </a:prstGeom>
            <a:solidFill>
              <a:schemeClr val="tx2">
                <a:lumMod val="20000"/>
                <a:lumOff val="80000"/>
              </a:schemeClr>
            </a:solidFill>
            <a:ln w="44450">
              <a:solidFill>
                <a:schemeClr val="hlink"/>
              </a:solidFill>
              <a:tailEnd type="arrow"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7217153" y="2429272"/>
              <a:ext cx="4736497" cy="460850"/>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dirty="0"/>
                <a:t>Issue request and process</a:t>
              </a:r>
              <a:r>
                <a:rPr lang="en-US" sz="2000" dirty="0">
                  <a:solidFill>
                    <a:schemeClr val="dk1"/>
                  </a:solidFill>
                </a:rPr>
                <a:t> the response.</a:t>
              </a:r>
            </a:p>
          </p:txBody>
        </p:sp>
        <p:sp>
          <p:nvSpPr>
            <p:cNvPr id="51" name="Rectangle 50"/>
            <p:cNvSpPr/>
            <p:nvPr/>
          </p:nvSpPr>
          <p:spPr>
            <a:xfrm>
              <a:off x="7534010" y="1794054"/>
              <a:ext cx="2052713" cy="356406"/>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dirty="0"/>
                <a:t>Make a request.</a:t>
              </a:r>
            </a:p>
          </p:txBody>
        </p:sp>
        <p:cxnSp>
          <p:nvCxnSpPr>
            <p:cNvPr id="10" name="Connector: Elbow 9">
              <a:extLst>
                <a:ext uri="{FF2B5EF4-FFF2-40B4-BE49-F238E27FC236}">
                  <a16:creationId xmlns:a16="http://schemas.microsoft.com/office/drawing/2014/main" id="{5F432B1B-E834-4728-9ED1-245F3401F2D0}"/>
                </a:ext>
              </a:extLst>
            </p:cNvPr>
            <p:cNvCxnSpPr>
              <a:cxnSpLocks/>
            </p:cNvCxnSpPr>
            <p:nvPr/>
          </p:nvCxnSpPr>
          <p:spPr>
            <a:xfrm rot="10800000" flipV="1">
              <a:off x="6085632" y="1972256"/>
              <a:ext cx="1455951" cy="457015"/>
            </a:xfrm>
            <a:prstGeom prst="bentConnector2">
              <a:avLst/>
            </a:prstGeom>
            <a:ln w="44450">
              <a:solidFill>
                <a:schemeClr val="hlink"/>
              </a:solidFill>
              <a:tailEnd type="arrow"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194669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55BA1C-CD12-4EB1-9C0C-E86ED307455C}"/>
              </a:ext>
            </a:extLst>
          </p:cNvPr>
          <p:cNvSpPr>
            <a:spLocks noGrp="1"/>
          </p:cNvSpPr>
          <p:nvPr>
            <p:ph type="sldNum" sz="quarter" idx="20"/>
          </p:nvPr>
        </p:nvSpPr>
        <p:spPr/>
        <p:txBody>
          <a:bodyPr/>
          <a:lstStyle/>
          <a:p>
            <a:fld id="{989D9560-4C13-4692-9687-98ECDD2D9552}" type="slidenum">
              <a:rPr lang="en-US" smtClean="0"/>
              <a:t>21</a:t>
            </a:fld>
            <a:endParaRPr lang="en-US" dirty="0"/>
          </a:p>
        </p:txBody>
      </p:sp>
      <p:sp>
        <p:nvSpPr>
          <p:cNvPr id="2" name="Title 1"/>
          <p:cNvSpPr>
            <a:spLocks noGrp="1"/>
          </p:cNvSpPr>
          <p:nvPr>
            <p:ph type="title"/>
          </p:nvPr>
        </p:nvSpPr>
        <p:spPr/>
        <p:txBody>
          <a:bodyPr>
            <a:noAutofit/>
          </a:bodyPr>
          <a:lstStyle/>
          <a:p>
            <a:r>
              <a:rPr lang="en-US" dirty="0"/>
              <a:t>Example: Getting an object</a:t>
            </a:r>
          </a:p>
        </p:txBody>
      </p:sp>
      <p:sp>
        <p:nvSpPr>
          <p:cNvPr id="44" name="TextBox 43"/>
          <p:cNvSpPr txBox="1"/>
          <p:nvPr/>
        </p:nvSpPr>
        <p:spPr>
          <a:xfrm>
            <a:off x="11340040" y="1499369"/>
            <a:ext cx="847023" cy="479165"/>
          </a:xfrm>
          <a:prstGeom prst="rect">
            <a:avLst/>
          </a:prstGeom>
          <a:noFill/>
        </p:spPr>
        <p:txBody>
          <a:bodyPr wrap="none" lIns="0" tIns="0" rIns="0" bIns="0" rtlCol="0" anchor="t">
            <a:noAutofit/>
          </a:bodyPr>
          <a:lstStyle/>
          <a:p>
            <a:pPr algn="ctr"/>
            <a:r>
              <a:rPr lang="en-US" dirty="0">
                <a:latin typeface="Amazon Ember" panose="02000000000000000000" pitchFamily="2" charset="0"/>
                <a:ea typeface="Amazon Ember" panose="02000000000000000000" pitchFamily="2" charset="0"/>
                <a:cs typeface="Helvetica Neue"/>
              </a:rPr>
              <a:t>Java</a:t>
            </a:r>
          </a:p>
        </p:txBody>
      </p:sp>
      <p:pic>
        <p:nvPicPr>
          <p:cNvPr id="48" name="Picture 47">
            <a:extLst>
              <a:ext uri="{FF2B5EF4-FFF2-40B4-BE49-F238E27FC236}">
                <a16:creationId xmlns:a16="http://schemas.microsoft.com/office/drawing/2014/main" id="{D957E80C-6471-4E5F-A0FB-B2C96FA613FC}"/>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84864" y="868680"/>
            <a:ext cx="557376" cy="605622"/>
          </a:xfrm>
          <a:prstGeom prst="rect">
            <a:avLst/>
          </a:prstGeom>
        </p:spPr>
      </p:pic>
      <p:sp>
        <p:nvSpPr>
          <p:cNvPr id="84" name="Freeform 83">
            <a:extLst>
              <a:ext uri="{FF2B5EF4-FFF2-40B4-BE49-F238E27FC236}">
                <a16:creationId xmlns:a16="http://schemas.microsoft.com/office/drawing/2014/main" id="{6D1AF8AA-61FE-4881-8C6C-C0B1AE7498EA}"/>
              </a:ext>
            </a:extLst>
          </p:cNvPr>
          <p:cNvSpPr/>
          <p:nvPr/>
        </p:nvSpPr>
        <p:spPr>
          <a:xfrm>
            <a:off x="243461" y="2514089"/>
            <a:ext cx="11703201" cy="2896843"/>
          </a:xfrm>
          <a:custGeom>
            <a:avLst/>
            <a:gdLst>
              <a:gd name="connsiteX0" fmla="*/ 0 w 12279086"/>
              <a:gd name="connsiteY0" fmla="*/ 0 h 1653750"/>
              <a:gd name="connsiteX1" fmla="*/ 12279086 w 12279086"/>
              <a:gd name="connsiteY1" fmla="*/ 0 h 1653750"/>
              <a:gd name="connsiteX2" fmla="*/ 12279086 w 12279086"/>
              <a:gd name="connsiteY2" fmla="*/ 1653750 h 1653750"/>
              <a:gd name="connsiteX3" fmla="*/ 0 w 12279086"/>
              <a:gd name="connsiteY3" fmla="*/ 1653750 h 1653750"/>
              <a:gd name="connsiteX4" fmla="*/ 0 w 12279086"/>
              <a:gd name="connsiteY4" fmla="*/ 0 h 165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9086" h="1653750">
                <a:moveTo>
                  <a:pt x="0" y="0"/>
                </a:moveTo>
                <a:lnTo>
                  <a:pt x="12279086" y="0"/>
                </a:lnTo>
                <a:lnTo>
                  <a:pt x="12279086" y="1653750"/>
                </a:lnTo>
                <a:lnTo>
                  <a:pt x="0" y="1653750"/>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312420" rIns="45720" bIns="106680" numCol="1" spcCol="1270" anchor="t" anchorCtr="0">
            <a:noAutofit/>
          </a:bodyPr>
          <a:lstStyle/>
          <a:p>
            <a:pPr>
              <a:spcBef>
                <a:spcPts val="200"/>
              </a:spcBef>
            </a:pPr>
            <a:r>
              <a:rPr lang="en-US" sz="1600" dirty="0">
                <a:solidFill>
                  <a:srgbClr val="0000FF"/>
                </a:solidFill>
                <a:latin typeface="Lucida Console" panose="020B0609040504020204" pitchFamily="49" charset="0"/>
              </a:rPr>
              <a:t>ResponseHeaderOverrides</a:t>
            </a:r>
            <a:r>
              <a:rPr lang="en-US" sz="1600" dirty="0">
                <a:solidFill>
                  <a:srgbClr val="000000"/>
                </a:solidFill>
                <a:latin typeface="Lucida Console" panose="020B0609040504020204" pitchFamily="49" charset="0"/>
              </a:rPr>
              <a:t> headerOverrides = </a:t>
            </a:r>
            <a:r>
              <a:rPr lang="en-US" sz="1600" dirty="0">
                <a:solidFill>
                  <a:srgbClr val="0000FF"/>
                </a:solidFill>
                <a:latin typeface="Lucida Console" panose="020B0609040504020204" pitchFamily="49" charset="0"/>
              </a:rPr>
              <a:t>new</a:t>
            </a:r>
            <a:r>
              <a:rPr lang="en-US" sz="1600" dirty="0">
                <a:solidFill>
                  <a:srgbClr val="000000"/>
                </a:solidFill>
                <a:latin typeface="Lucida Console" panose="020B0609040504020204" pitchFamily="49" charset="0"/>
              </a:rPr>
              <a:t> </a:t>
            </a:r>
            <a:r>
              <a:rPr lang="en-US" sz="1600" dirty="0">
                <a:solidFill>
                  <a:srgbClr val="0000FF"/>
                </a:solidFill>
                <a:latin typeface="Lucida Console" panose="020B0609040504020204" pitchFamily="49" charset="0"/>
              </a:rPr>
              <a:t>ResponseHeaderOverrides</a:t>
            </a:r>
            <a:r>
              <a:rPr lang="en-US" sz="1600" dirty="0">
                <a:solidFill>
                  <a:srgbClr val="000000"/>
                </a:solidFill>
                <a:latin typeface="Lucida Console" panose="020B0609040504020204" pitchFamily="49" charset="0"/>
              </a:rPr>
              <a:t>()</a:t>
            </a:r>
          </a:p>
          <a:p>
            <a:pPr>
              <a:spcBef>
                <a:spcPts val="200"/>
              </a:spcBef>
            </a:pPr>
            <a:r>
              <a:rPr lang="en-US" sz="1600" dirty="0">
                <a:solidFill>
                  <a:srgbClr val="000000"/>
                </a:solidFill>
                <a:latin typeface="Lucida Console" panose="020B0609040504020204" pitchFamily="49" charset="0"/>
              </a:rPr>
              <a:t>    .withCacheControl(</a:t>
            </a:r>
            <a:r>
              <a:rPr lang="en-US" sz="1600" dirty="0">
                <a:solidFill>
                  <a:srgbClr val="A31515"/>
                </a:solidFill>
                <a:latin typeface="Lucida Console" panose="020B0609040504020204" pitchFamily="49" charset="0"/>
              </a:rPr>
              <a:t>"No-cache"</a:t>
            </a:r>
            <a:r>
              <a:rPr lang="en-US" sz="1600" dirty="0">
                <a:solidFill>
                  <a:srgbClr val="000000"/>
                </a:solidFill>
                <a:latin typeface="Lucida Console" panose="020B0609040504020204" pitchFamily="49" charset="0"/>
              </a:rPr>
              <a:t>)</a:t>
            </a:r>
          </a:p>
          <a:p>
            <a:pPr>
              <a:spcBef>
                <a:spcPts val="200"/>
              </a:spcBef>
            </a:pPr>
            <a:r>
              <a:rPr lang="en-US" sz="1600" dirty="0">
                <a:solidFill>
                  <a:srgbClr val="000000"/>
                </a:solidFill>
                <a:latin typeface="Lucida Console" panose="020B0609040504020204" pitchFamily="49" charset="0"/>
              </a:rPr>
              <a:t>    .withContentDisposition(</a:t>
            </a:r>
            <a:r>
              <a:rPr lang="en-US" sz="1600" dirty="0">
                <a:solidFill>
                  <a:srgbClr val="A31515"/>
                </a:solidFill>
                <a:latin typeface="Lucida Console" panose="020B0609040504020204" pitchFamily="49" charset="0"/>
              </a:rPr>
              <a:t>"attachment; filename=example.txt"</a:t>
            </a:r>
            <a:r>
              <a:rPr lang="en-US" sz="1600" dirty="0">
                <a:solidFill>
                  <a:srgbClr val="000000"/>
                </a:solidFill>
                <a:latin typeface="Lucida Console" panose="020B0609040504020204" pitchFamily="49" charset="0"/>
              </a:rPr>
              <a:t>);</a:t>
            </a:r>
          </a:p>
          <a:p>
            <a:pPr>
              <a:spcBef>
                <a:spcPts val="200"/>
              </a:spcBef>
            </a:pPr>
            <a:r>
              <a:rPr lang="en-US" sz="1600" dirty="0">
                <a:solidFill>
                  <a:srgbClr val="0000FF"/>
                </a:solidFill>
                <a:latin typeface="Lucida Console" panose="020B0609040504020204" pitchFamily="49" charset="0"/>
              </a:rPr>
              <a:t>GetObjectRequest</a:t>
            </a:r>
            <a:r>
              <a:rPr lang="en-US" sz="1600" dirty="0">
                <a:solidFill>
                  <a:srgbClr val="000000"/>
                </a:solidFill>
                <a:latin typeface="Lucida Console" panose="020B0609040504020204" pitchFamily="49" charset="0"/>
              </a:rPr>
              <a:t> getObjectRequestHeaderOverride = </a:t>
            </a:r>
            <a:r>
              <a:rPr lang="en-US" sz="1600" dirty="0">
                <a:solidFill>
                  <a:srgbClr val="0000FF"/>
                </a:solidFill>
                <a:latin typeface="Lucida Console" panose="020B0609040504020204" pitchFamily="49" charset="0"/>
              </a:rPr>
              <a:t>new</a:t>
            </a:r>
            <a:r>
              <a:rPr lang="en-US" sz="1600" dirty="0">
                <a:solidFill>
                  <a:srgbClr val="000000"/>
                </a:solidFill>
                <a:latin typeface="Lucida Console" panose="020B0609040504020204" pitchFamily="49" charset="0"/>
              </a:rPr>
              <a:t> </a:t>
            </a:r>
            <a:r>
              <a:rPr lang="en-US" sz="1600" dirty="0">
                <a:solidFill>
                  <a:srgbClr val="0000FF"/>
                </a:solidFill>
                <a:latin typeface="Lucida Console" panose="020B0609040504020204" pitchFamily="49" charset="0"/>
              </a:rPr>
              <a:t>GetObjectRequest</a:t>
            </a:r>
            <a:r>
              <a:rPr lang="en-US" sz="1600" dirty="0">
                <a:solidFill>
                  <a:srgbClr val="000000"/>
                </a:solidFill>
                <a:latin typeface="Lucida Console" panose="020B0609040504020204" pitchFamily="49" charset="0"/>
              </a:rPr>
              <a:t>(bucketName, key)</a:t>
            </a:r>
          </a:p>
          <a:p>
            <a:pPr>
              <a:spcBef>
                <a:spcPts val="200"/>
              </a:spcBef>
            </a:pPr>
            <a:r>
              <a:rPr lang="en-US" sz="1600" dirty="0">
                <a:solidFill>
                  <a:srgbClr val="000000"/>
                </a:solidFill>
                <a:latin typeface="Lucida Console" panose="020B0609040504020204" pitchFamily="49" charset="0"/>
              </a:rPr>
              <a:t>    .withResponseHeaders(headerOverrides);</a:t>
            </a:r>
          </a:p>
          <a:p>
            <a:pPr>
              <a:spcBef>
                <a:spcPts val="200"/>
              </a:spcBef>
            </a:pPr>
            <a:endParaRPr lang="en-US" sz="1600" dirty="0">
              <a:solidFill>
                <a:srgbClr val="000000"/>
              </a:solidFill>
              <a:latin typeface="Lucida Console" panose="020B0609040504020204" pitchFamily="49" charset="0"/>
            </a:endParaRPr>
          </a:p>
          <a:p>
            <a:pPr>
              <a:spcBef>
                <a:spcPts val="200"/>
              </a:spcBef>
            </a:pPr>
            <a:r>
              <a:rPr lang="en-US" sz="1600" dirty="0">
                <a:solidFill>
                  <a:srgbClr val="000000"/>
                </a:solidFill>
                <a:latin typeface="Lucida Console" panose="020B0609040504020204" pitchFamily="49" charset="0"/>
              </a:rPr>
              <a:t>headerOverrideObject = s3Client.getObject(getObjectRequestHeaderOverride);</a:t>
            </a:r>
          </a:p>
          <a:p>
            <a:pPr>
              <a:spcBef>
                <a:spcPts val="200"/>
              </a:spcBef>
            </a:pPr>
            <a:r>
              <a:rPr lang="en-US" sz="1600" dirty="0">
                <a:solidFill>
                  <a:srgbClr val="000000"/>
                </a:solidFill>
                <a:latin typeface="Lucida Console" panose="020B0609040504020204" pitchFamily="49" charset="0"/>
              </a:rPr>
              <a:t>displayTextInputStream(headerOverrideObject.getObjectContent());</a:t>
            </a:r>
          </a:p>
        </p:txBody>
      </p:sp>
      <p:grpSp>
        <p:nvGrpSpPr>
          <p:cNvPr id="4" name="justGraphic-Annotations">
            <a:extLst>
              <a:ext uri="{FF2B5EF4-FFF2-40B4-BE49-F238E27FC236}">
                <a16:creationId xmlns:a16="http://schemas.microsoft.com/office/drawing/2014/main" id="{E012FD3D-A097-4ADB-871F-B3E59FB9CBF0}"/>
              </a:ext>
              <a:ext uri="{C183D7F6-B498-43B3-948B-1728B52AA6E4}">
                <adec:decorative xmlns:adec="http://schemas.microsoft.com/office/drawing/2017/decorative" val="1"/>
              </a:ext>
            </a:extLst>
          </p:cNvPr>
          <p:cNvGrpSpPr/>
          <p:nvPr/>
        </p:nvGrpSpPr>
        <p:grpSpPr>
          <a:xfrm>
            <a:off x="7360343" y="2343500"/>
            <a:ext cx="4610585" cy="3421964"/>
            <a:chOff x="7360343" y="2343500"/>
            <a:chExt cx="4610585" cy="3421964"/>
          </a:xfrm>
        </p:grpSpPr>
        <p:cxnSp>
          <p:nvCxnSpPr>
            <p:cNvPr id="82" name="Straight Arrow Connector 81"/>
            <p:cNvCxnSpPr/>
            <p:nvPr/>
          </p:nvCxnSpPr>
          <p:spPr>
            <a:xfrm flipH="1" flipV="1">
              <a:off x="9340195" y="4584322"/>
              <a:ext cx="777265" cy="2550"/>
            </a:xfrm>
            <a:prstGeom prst="straightConnector1">
              <a:avLst/>
            </a:prstGeom>
            <a:solidFill>
              <a:schemeClr val="bg1">
                <a:lumMod val="95000"/>
              </a:schemeClr>
            </a:solidFill>
            <a:ln w="44450">
              <a:solidFill>
                <a:schemeClr val="hlink"/>
              </a:solidFill>
              <a:tailEnd type="arrow" w="med" len="sm"/>
            </a:ln>
            <a:effectLst>
              <a:outerShdw blurRad="63500" dist="53881" dir="2700016" rotWithShape="0">
                <a:srgbClr val="232F3E">
                  <a:alpha val="25000"/>
                </a:srgbClr>
              </a:outerShdw>
            </a:effectLst>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9763868" y="4248419"/>
              <a:ext cx="1642667" cy="693336"/>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dirty="0"/>
                <a:t>Get the entire object.</a:t>
              </a:r>
            </a:p>
          </p:txBody>
        </p:sp>
        <p:cxnSp>
          <p:nvCxnSpPr>
            <p:cNvPr id="78" name="Straight Arrow Connector 77"/>
            <p:cNvCxnSpPr>
              <a:stCxn id="79" idx="0"/>
            </p:cNvCxnSpPr>
            <p:nvPr/>
          </p:nvCxnSpPr>
          <p:spPr>
            <a:xfrm rot="16200000" flipV="1">
              <a:off x="8676011" y="4758578"/>
              <a:ext cx="287052" cy="440546"/>
            </a:xfrm>
            <a:prstGeom prst="bentConnector2">
              <a:avLst/>
            </a:prstGeom>
            <a:solidFill>
              <a:schemeClr val="bg1">
                <a:lumMod val="95000"/>
              </a:schemeClr>
            </a:solidFill>
            <a:ln w="44450">
              <a:solidFill>
                <a:schemeClr val="hlink"/>
              </a:solidFill>
              <a:tailEnd type="arrow" w="med" len="sm"/>
            </a:ln>
            <a:effectLst>
              <a:outerShdw blurRad="63500" dist="53881" dir="2700016" rotWithShape="0">
                <a:srgbClr val="232F3E">
                  <a:alpha val="25000"/>
                </a:srgbClr>
              </a:outerShdw>
            </a:effectLst>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7360343" y="5122377"/>
              <a:ext cx="3358933" cy="643087"/>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dirty="0"/>
                <a:t>Process the response by </a:t>
              </a:r>
              <a:r>
                <a:rPr lang="en-US" dirty="0">
                  <a:solidFill>
                    <a:schemeClr val="dk1"/>
                  </a:solidFill>
                </a:rPr>
                <a:t>printing the object's content.</a:t>
              </a:r>
            </a:p>
          </p:txBody>
        </p:sp>
        <p:cxnSp>
          <p:nvCxnSpPr>
            <p:cNvPr id="80" name="Straight Arrow Connector 79"/>
            <p:cNvCxnSpPr/>
            <p:nvPr/>
          </p:nvCxnSpPr>
          <p:spPr>
            <a:xfrm rot="5400000">
              <a:off x="11039256" y="3217478"/>
              <a:ext cx="481532" cy="509240"/>
            </a:xfrm>
            <a:prstGeom prst="bentConnector2">
              <a:avLst/>
            </a:prstGeom>
            <a:solidFill>
              <a:schemeClr val="bg1">
                <a:lumMod val="95000"/>
              </a:schemeClr>
            </a:solidFill>
            <a:ln w="44450">
              <a:solidFill>
                <a:schemeClr val="hlink"/>
              </a:solidFill>
              <a:tailEnd type="arrow" w="med" len="sm"/>
            </a:ln>
            <a:effectLst>
              <a:outerShdw blurRad="63500" dist="53881" dir="2700016" rotWithShape="0">
                <a:srgbClr val="232F3E">
                  <a:alpha val="25000"/>
                </a:srgbClr>
              </a:outerShdw>
            </a:effectLst>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9542272" y="2343500"/>
              <a:ext cx="2428656" cy="894009"/>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lIns="45720" rIns="0" rtlCol="0" anchor="ctr"/>
            <a:lstStyle/>
            <a:p>
              <a:r>
                <a:rPr lang="en-US" dirty="0"/>
                <a:t>Overriding the specified response headers.</a:t>
              </a:r>
            </a:p>
          </p:txBody>
        </p:sp>
      </p:grpSp>
    </p:spTree>
    <p:custDataLst>
      <p:tags r:id="rId1"/>
    </p:custDataLst>
    <p:extLst>
      <p:ext uri="{BB962C8B-B14F-4D97-AF65-F5344CB8AC3E}">
        <p14:creationId xmlns:p14="http://schemas.microsoft.com/office/powerpoint/2010/main" val="1087558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B66926-DB9D-460B-983F-9E7F593F9F6C}"/>
              </a:ext>
            </a:extLst>
          </p:cNvPr>
          <p:cNvSpPr>
            <a:spLocks noGrp="1"/>
          </p:cNvSpPr>
          <p:nvPr>
            <p:ph type="sldNum" sz="quarter" idx="20"/>
          </p:nvPr>
        </p:nvSpPr>
        <p:spPr/>
        <p:txBody>
          <a:bodyPr/>
          <a:lstStyle/>
          <a:p>
            <a:fld id="{989D9560-4C13-4692-9687-98ECDD2D9552}" type="slidenum">
              <a:rPr lang="en-US" smtClean="0"/>
              <a:pPr/>
              <a:t>22</a:t>
            </a:fld>
            <a:endParaRPr lang="en-US" dirty="0"/>
          </a:p>
        </p:txBody>
      </p:sp>
      <p:sp>
        <p:nvSpPr>
          <p:cNvPr id="2" name="Title 1"/>
          <p:cNvSpPr>
            <a:spLocks noGrp="1"/>
          </p:cNvSpPr>
          <p:nvPr>
            <p:ph type="title"/>
          </p:nvPr>
        </p:nvSpPr>
        <p:spPr/>
        <p:txBody>
          <a:bodyPr/>
          <a:lstStyle/>
          <a:p>
            <a:r>
              <a:rPr lang="en-US"/>
              <a:t>Retrieve object metadata: HeadObject</a:t>
            </a:r>
            <a:endParaRPr lang="en-US" dirty="0"/>
          </a:p>
        </p:txBody>
      </p:sp>
      <p:sp>
        <p:nvSpPr>
          <p:cNvPr id="11" name="Content Placeholder 10">
            <a:extLst>
              <a:ext uri="{FF2B5EF4-FFF2-40B4-BE49-F238E27FC236}">
                <a16:creationId xmlns:a16="http://schemas.microsoft.com/office/drawing/2014/main" id="{5F7550DC-3B5F-4DED-9F07-2245AC781656}"/>
              </a:ext>
            </a:extLst>
          </p:cNvPr>
          <p:cNvSpPr>
            <a:spLocks noGrp="1"/>
          </p:cNvSpPr>
          <p:nvPr>
            <p:ph sz="quarter" idx="21"/>
          </p:nvPr>
        </p:nvSpPr>
        <p:spPr/>
        <p:txBody>
          <a:bodyPr>
            <a:normAutofit/>
          </a:bodyPr>
          <a:lstStyle/>
          <a:p>
            <a:pPr marL="0" indent="0">
              <a:buNone/>
            </a:pPr>
            <a:r>
              <a:rPr lang="en-US" sz="2000" dirty="0" err="1">
                <a:latin typeface="Lucida Console" panose="020B0609040504020204" pitchFamily="49" charset="0"/>
              </a:rPr>
              <a:t>HeadObject</a:t>
            </a:r>
            <a:r>
              <a:rPr lang="en-US" sz="2000" dirty="0"/>
              <a:t> action retrieves metadata from an object without returning the object itself.</a:t>
            </a:r>
          </a:p>
        </p:txBody>
      </p:sp>
      <p:sp>
        <p:nvSpPr>
          <p:cNvPr id="16" name="terminal" descr="Terminal window with AWS CLI command and response."/>
          <p:cNvSpPr/>
          <p:nvPr/>
        </p:nvSpPr>
        <p:spPr>
          <a:xfrm>
            <a:off x="746414" y="2012837"/>
            <a:ext cx="10699171" cy="338554"/>
          </a:xfrm>
          <a:prstGeom prst="rect">
            <a:avLst/>
          </a:prstGeom>
          <a:solidFill>
            <a:schemeClr val="bg2"/>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latin typeface="Lucida Console" panose="020B0609040504020204" pitchFamily="49" charset="0"/>
              </a:rPr>
              <a:t>Terminal</a:t>
            </a:r>
          </a:p>
        </p:txBody>
      </p:sp>
      <p:sp>
        <p:nvSpPr>
          <p:cNvPr id="15" name="Rounded Rectangle 14"/>
          <p:cNvSpPr/>
          <p:nvPr/>
        </p:nvSpPr>
        <p:spPr>
          <a:xfrm>
            <a:off x="746414" y="2346786"/>
            <a:ext cx="10699171" cy="2864599"/>
          </a:xfrm>
          <a:prstGeom prst="roundRect">
            <a:avLst>
              <a:gd name="adj" fmla="val 0"/>
            </a:avLst>
          </a:prstGeom>
          <a:solidFill>
            <a:schemeClr val="tx1"/>
          </a:solidFill>
          <a:ln w="12700">
            <a:solidFill>
              <a:schemeClr val="accent1">
                <a:shade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br>
              <a:rPr lang="en-US" sz="1600" dirty="0">
                <a:solidFill>
                  <a:schemeClr val="bg2"/>
                </a:solidFill>
                <a:latin typeface="Lucida Console" panose="020B0609040504020204" pitchFamily="49" charset="0"/>
                <a:ea typeface="Amazon Ember Light" charset="0"/>
                <a:cs typeface="Amazon Ember Light" charset="0"/>
              </a:rPr>
            </a:br>
            <a:r>
              <a:rPr lang="en-US" sz="1600" dirty="0">
                <a:solidFill>
                  <a:schemeClr val="bg2"/>
                </a:solidFill>
                <a:latin typeface="Lucida Console" panose="020B0609040504020204" pitchFamily="49" charset="0"/>
                <a:ea typeface="Amazon Ember Light" charset="0"/>
                <a:cs typeface="Amazon Ember Light" charset="0"/>
              </a:rPr>
              <a:t>&gt;&gt; aws s3api head-object --bucket notes-bucket --key index.html</a:t>
            </a:r>
          </a:p>
          <a:p>
            <a:r>
              <a:rPr lang="en-US" sz="1600" dirty="0">
                <a:solidFill>
                  <a:srgbClr val="00B050"/>
                </a:solidFill>
                <a:latin typeface="Lucida Console" panose="020B0609040504020204" pitchFamily="49" charset="0"/>
                <a:ea typeface="Amazon Ember Light" charset="0"/>
                <a:cs typeface="Amazon Ember Light" charset="0"/>
              </a:rPr>
              <a:t>{</a:t>
            </a:r>
          </a:p>
          <a:p>
            <a:r>
              <a:rPr lang="en-US" sz="1600" dirty="0">
                <a:solidFill>
                  <a:srgbClr val="00B050"/>
                </a:solidFill>
                <a:latin typeface="Lucida Console" panose="020B0609040504020204" pitchFamily="49" charset="0"/>
                <a:ea typeface="Amazon Ember Light" charset="0"/>
                <a:cs typeface="Amazon Ember Light" charset="0"/>
              </a:rPr>
              <a:t>    "AcceptRanges": "bytes",</a:t>
            </a:r>
          </a:p>
          <a:p>
            <a:r>
              <a:rPr lang="en-US" sz="1600" dirty="0">
                <a:solidFill>
                  <a:srgbClr val="00B050"/>
                </a:solidFill>
                <a:latin typeface="Lucida Console" panose="020B0609040504020204" pitchFamily="49" charset="0"/>
                <a:ea typeface="Amazon Ember Light" charset="0"/>
                <a:cs typeface="Amazon Ember Light" charset="0"/>
              </a:rPr>
              <a:t>    "ContentType": "text/html",</a:t>
            </a:r>
          </a:p>
          <a:p>
            <a:r>
              <a:rPr lang="en-US" sz="1600" dirty="0">
                <a:solidFill>
                  <a:srgbClr val="00B050"/>
                </a:solidFill>
                <a:latin typeface="Lucida Console" panose="020B0609040504020204" pitchFamily="49" charset="0"/>
                <a:ea typeface="Amazon Ember Light" charset="0"/>
                <a:cs typeface="Amazon Ember Light" charset="0"/>
              </a:rPr>
              <a:t>    "LastModified": "Thu, 16 Apr 2021 18:19:14 GMT",</a:t>
            </a:r>
          </a:p>
          <a:p>
            <a:r>
              <a:rPr lang="en-US" sz="1600" dirty="0">
                <a:solidFill>
                  <a:srgbClr val="00B050"/>
                </a:solidFill>
                <a:latin typeface="Lucida Console" panose="020B0609040504020204" pitchFamily="49" charset="0"/>
                <a:ea typeface="Amazon Ember Light" charset="0"/>
                <a:cs typeface="Amazon Ember Light" charset="0"/>
              </a:rPr>
              <a:t>    "ContentLength": 77,</a:t>
            </a:r>
          </a:p>
          <a:p>
            <a:r>
              <a:rPr lang="en-US" sz="1600" dirty="0">
                <a:solidFill>
                  <a:srgbClr val="00B050"/>
                </a:solidFill>
                <a:latin typeface="Lucida Console" panose="020B0609040504020204" pitchFamily="49" charset="0"/>
                <a:ea typeface="Amazon Ember Light" charset="0"/>
                <a:cs typeface="Amazon Ember Light" charset="0"/>
              </a:rPr>
              <a:t>    "VersionId": "null",</a:t>
            </a:r>
          </a:p>
          <a:p>
            <a:r>
              <a:rPr lang="en-US" sz="1600" dirty="0">
                <a:solidFill>
                  <a:srgbClr val="00B050"/>
                </a:solidFill>
                <a:latin typeface="Lucida Console" panose="020B0609040504020204" pitchFamily="49" charset="0"/>
                <a:ea typeface="Amazon Ember Light" charset="0"/>
                <a:cs typeface="Amazon Ember Light" charset="0"/>
              </a:rPr>
              <a:t>    "ETag": "\"30a6ec7e1a9ad79c203d05a589c8b400\"",</a:t>
            </a:r>
          </a:p>
          <a:p>
            <a:r>
              <a:rPr lang="en-US" sz="1600" dirty="0">
                <a:solidFill>
                  <a:srgbClr val="00B050"/>
                </a:solidFill>
                <a:latin typeface="Lucida Console" panose="020B0609040504020204" pitchFamily="49" charset="0"/>
                <a:ea typeface="Amazon Ember Light" charset="0"/>
                <a:cs typeface="Amazon Ember Light" charset="0"/>
              </a:rPr>
              <a:t>    "Metadata": {}</a:t>
            </a:r>
          </a:p>
          <a:p>
            <a:r>
              <a:rPr lang="en-US" sz="1600" dirty="0">
                <a:solidFill>
                  <a:srgbClr val="00B050"/>
                </a:solidFill>
                <a:latin typeface="Lucida Console" panose="020B0609040504020204" pitchFamily="49" charset="0"/>
                <a:ea typeface="Amazon Ember Light" charset="0"/>
                <a:cs typeface="Amazon Ember Light" charset="0"/>
              </a:rPr>
              <a:t>}</a:t>
            </a:r>
          </a:p>
          <a:p>
            <a:endParaRPr lang="en-US" sz="1600" dirty="0">
              <a:solidFill>
                <a:schemeClr val="bg2"/>
              </a:solidFill>
              <a:latin typeface="Lucida Console" panose="020B0609040504020204" pitchFamily="49" charset="0"/>
              <a:ea typeface="Amazon Ember Light" charset="0"/>
              <a:cs typeface="Amazon Ember Light" charset="0"/>
            </a:endParaRPr>
          </a:p>
        </p:txBody>
      </p:sp>
      <p:sp>
        <p:nvSpPr>
          <p:cNvPr id="4" name="Rectangle 3">
            <a:extLst>
              <a:ext uri="{FF2B5EF4-FFF2-40B4-BE49-F238E27FC236}">
                <a16:creationId xmlns:a16="http://schemas.microsoft.com/office/drawing/2014/main" id="{7436EB99-B4E9-4042-B508-8780DE0FC053}"/>
              </a:ext>
            </a:extLst>
          </p:cNvPr>
          <p:cNvSpPr/>
          <p:nvPr/>
        </p:nvSpPr>
        <p:spPr>
          <a:xfrm>
            <a:off x="515815" y="5715000"/>
            <a:ext cx="10953574" cy="400110"/>
          </a:xfrm>
          <a:prstGeom prst="rect">
            <a:avLst/>
          </a:prstGeom>
        </p:spPr>
        <p:txBody>
          <a:bodyPr wrap="square">
            <a:spAutoFit/>
          </a:bodyPr>
          <a:lstStyle/>
          <a:p>
            <a:r>
              <a:rPr lang="en-US" altLang="en-US" sz="2000" dirty="0"/>
              <a:t>If the request generates an error, it returns 404 Not Found or 403 Forbidden code. </a:t>
            </a:r>
          </a:p>
        </p:txBody>
      </p:sp>
    </p:spTree>
    <p:custDataLst>
      <p:tags r:id="rId1"/>
    </p:custDataLst>
    <p:extLst>
      <p:ext uri="{BB962C8B-B14F-4D97-AF65-F5344CB8AC3E}">
        <p14:creationId xmlns:p14="http://schemas.microsoft.com/office/powerpoint/2010/main" val="3015214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073D1E4-DCAD-42F3-9339-2E54F6BDA81D}"/>
              </a:ext>
            </a:extLst>
          </p:cNvPr>
          <p:cNvSpPr>
            <a:spLocks noGrp="1"/>
          </p:cNvSpPr>
          <p:nvPr>
            <p:ph type="sldNum" sz="quarter" idx="20"/>
          </p:nvPr>
        </p:nvSpPr>
        <p:spPr/>
        <p:txBody>
          <a:bodyPr/>
          <a:lstStyle/>
          <a:p>
            <a:fld id="{989D9560-4C13-4692-9687-98ECDD2D9552}" type="slidenum">
              <a:rPr lang="en-US" smtClean="0"/>
              <a:pPr/>
              <a:t>23</a:t>
            </a:fld>
            <a:endParaRPr lang="en-US" dirty="0"/>
          </a:p>
        </p:txBody>
      </p:sp>
      <p:sp>
        <p:nvSpPr>
          <p:cNvPr id="2" name="Title 1"/>
          <p:cNvSpPr>
            <a:spLocks noGrp="1"/>
          </p:cNvSpPr>
          <p:nvPr>
            <p:ph type="title"/>
          </p:nvPr>
        </p:nvSpPr>
        <p:spPr/>
        <p:txBody>
          <a:bodyPr/>
          <a:lstStyle/>
          <a:p>
            <a:r>
              <a:rPr lang="en-US"/>
              <a:t>Operations on objects: S3 Select</a:t>
            </a:r>
            <a:endParaRPr lang="en-US" dirty="0"/>
          </a:p>
        </p:txBody>
      </p:sp>
      <p:sp>
        <p:nvSpPr>
          <p:cNvPr id="616" name="Content Placeholder 615"/>
          <p:cNvSpPr>
            <a:spLocks noGrp="1"/>
          </p:cNvSpPr>
          <p:nvPr>
            <p:ph sz="quarter" idx="21"/>
          </p:nvPr>
        </p:nvSpPr>
        <p:spPr/>
        <p:txBody>
          <a:bodyPr/>
          <a:lstStyle/>
          <a:p>
            <a:pPr marL="0" indent="0">
              <a:buNone/>
            </a:pPr>
            <a:r>
              <a:rPr lang="en-US" dirty="0"/>
              <a:t>Retrieve only a subset of data from an object by using simple SQL expressions.</a:t>
            </a:r>
          </a:p>
        </p:txBody>
      </p:sp>
      <p:grpSp>
        <p:nvGrpSpPr>
          <p:cNvPr id="3" name="justGraphic-GetVsSelect">
            <a:extLst>
              <a:ext uri="{FF2B5EF4-FFF2-40B4-BE49-F238E27FC236}">
                <a16:creationId xmlns:a16="http://schemas.microsoft.com/office/drawing/2014/main" id="{24DE0A3F-B95F-4631-9DE7-D3E297F4ECAD}"/>
              </a:ext>
              <a:ext uri="{C183D7F6-B498-43B3-948B-1728B52AA6E4}">
                <adec:decorative xmlns:adec="http://schemas.microsoft.com/office/drawing/2017/decorative" val="1"/>
              </a:ext>
            </a:extLst>
          </p:cNvPr>
          <p:cNvGrpSpPr/>
          <p:nvPr/>
        </p:nvGrpSpPr>
        <p:grpSpPr>
          <a:xfrm>
            <a:off x="2286828" y="2643291"/>
            <a:ext cx="7736614" cy="3522127"/>
            <a:chOff x="2286828" y="2643291"/>
            <a:chExt cx="7736614" cy="3522127"/>
          </a:xfrm>
        </p:grpSpPr>
        <p:pic>
          <p:nvPicPr>
            <p:cNvPr id="501" name="Picture 500"/>
            <p:cNvPicPr>
              <a:picLocks noChangeAspect="1"/>
            </p:cNvPicPr>
            <p:nvPr/>
          </p:nvPicPr>
          <p:blipFill rotWithShape="1">
            <a:blip r:embed="rId4">
              <a:extLst>
                <a:ext uri="{28A0092B-C50C-407E-A947-70E740481C1C}">
                  <a14:useLocalDpi xmlns:a14="http://schemas.microsoft.com/office/drawing/2010/main" val="0"/>
                </a:ext>
              </a:extLst>
            </a:blip>
            <a:srcRect l="17070" t="19731" r="16930" b="22519"/>
            <a:stretch/>
          </p:blipFill>
          <p:spPr>
            <a:xfrm>
              <a:off x="6367153" y="2661464"/>
              <a:ext cx="1676400" cy="1466850"/>
            </a:xfrm>
            <a:prstGeom prst="rect">
              <a:avLst/>
            </a:prstGeom>
            <a:noFill/>
          </p:spPr>
        </p:pic>
        <p:pic>
          <p:nvPicPr>
            <p:cNvPr id="4" name="Picture 3"/>
            <p:cNvPicPr>
              <a:picLocks noChangeAspect="1"/>
            </p:cNvPicPr>
            <p:nvPr/>
          </p:nvPicPr>
          <p:blipFill rotWithShape="1">
            <a:blip r:embed="rId5"/>
            <a:srcRect l="80844" t="68007" r="7406" b="14297"/>
            <a:stretch/>
          </p:blipFill>
          <p:spPr>
            <a:xfrm>
              <a:off x="8888664" y="4841419"/>
              <a:ext cx="1134778" cy="890584"/>
            </a:xfrm>
            <a:prstGeom prst="rect">
              <a:avLst/>
            </a:prstGeom>
          </p:spPr>
        </p:pic>
        <p:pic>
          <p:nvPicPr>
            <p:cNvPr id="7" name="Graphic 68">
              <a:extLst>
                <a:ext uri="{FF2B5EF4-FFF2-40B4-BE49-F238E27FC236}">
                  <a16:creationId xmlns:a16="http://schemas.microsoft.com/office/drawing/2014/main" id="{1BC192AB-8D67-7746-A2C0-E289C568EA2D}"/>
                </a:ext>
              </a:extLst>
            </p:cNvPr>
            <p:cNvPicPr>
              <a:picLocks noChangeAspect="1"/>
            </p:cNvPicPr>
            <p:nvPr/>
          </p:nvPicPr>
          <p:blipFill>
            <a:blip r:embed="rId6"/>
            <a:stretch>
              <a:fillRect/>
            </a:stretch>
          </p:blipFill>
          <p:spPr>
            <a:xfrm>
              <a:off x="3414993" y="2784714"/>
              <a:ext cx="1243628" cy="1243628"/>
            </a:xfrm>
            <a:prstGeom prst="rect">
              <a:avLst/>
            </a:prstGeom>
          </p:spPr>
        </p:pic>
        <p:pic>
          <p:nvPicPr>
            <p:cNvPr id="25" name="Picture 24"/>
            <p:cNvPicPr>
              <a:picLocks noChangeAspect="1"/>
            </p:cNvPicPr>
            <p:nvPr/>
          </p:nvPicPr>
          <p:blipFill rotWithShape="1">
            <a:blip r:embed="rId7">
              <a:extLst>
                <a:ext uri="{28A0092B-C50C-407E-A947-70E740481C1C}">
                  <a14:useLocalDpi xmlns:a14="http://schemas.microsoft.com/office/drawing/2010/main" val="0"/>
                </a:ext>
              </a:extLst>
            </a:blip>
            <a:srcRect l="46561" b="43201"/>
            <a:stretch/>
          </p:blipFill>
          <p:spPr>
            <a:xfrm rot="3108681">
              <a:off x="4428494" y="5340429"/>
              <a:ext cx="523324" cy="556218"/>
            </a:xfrm>
            <a:prstGeom prst="rect">
              <a:avLst/>
            </a:prstGeom>
          </p:spPr>
        </p:pic>
        <p:pic>
          <p:nvPicPr>
            <p:cNvPr id="8" name="Graphic 68">
              <a:extLst>
                <a:ext uri="{FF2B5EF4-FFF2-40B4-BE49-F238E27FC236}">
                  <a16:creationId xmlns:a16="http://schemas.microsoft.com/office/drawing/2014/main" id="{1BC192AB-8D67-7746-A2C0-E289C568EA2D}"/>
                </a:ext>
              </a:extLst>
            </p:cNvPr>
            <p:cNvPicPr>
              <a:picLocks noChangeAspect="1"/>
            </p:cNvPicPr>
            <p:nvPr/>
          </p:nvPicPr>
          <p:blipFill>
            <a:blip r:embed="rId6"/>
            <a:stretch>
              <a:fillRect/>
            </a:stretch>
          </p:blipFill>
          <p:spPr>
            <a:xfrm>
              <a:off x="3414993" y="4594464"/>
              <a:ext cx="1243628" cy="1243628"/>
            </a:xfrm>
            <a:prstGeom prst="rect">
              <a:avLst/>
            </a:prstGeom>
          </p:spPr>
        </p:pic>
        <p:sp>
          <p:nvSpPr>
            <p:cNvPr id="500" name="Rectangle 499"/>
            <p:cNvSpPr/>
            <p:nvPr/>
          </p:nvSpPr>
          <p:spPr>
            <a:xfrm>
              <a:off x="8763478" y="4833658"/>
              <a:ext cx="1164273" cy="87513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2" name="Rectangle 501"/>
            <p:cNvSpPr/>
            <p:nvPr/>
          </p:nvSpPr>
          <p:spPr>
            <a:xfrm>
              <a:off x="6414815" y="2643291"/>
              <a:ext cx="3482419" cy="153161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3" name="TextBox 502"/>
            <p:cNvSpPr txBox="1"/>
            <p:nvPr/>
          </p:nvSpPr>
          <p:spPr>
            <a:xfrm>
              <a:off x="2286828" y="3344099"/>
              <a:ext cx="1182757"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Before:</a:t>
              </a:r>
            </a:p>
          </p:txBody>
        </p:sp>
        <p:sp>
          <p:nvSpPr>
            <p:cNvPr id="504" name="TextBox 503"/>
            <p:cNvSpPr txBox="1"/>
            <p:nvPr/>
          </p:nvSpPr>
          <p:spPr>
            <a:xfrm>
              <a:off x="2286828" y="5077745"/>
              <a:ext cx="1182757"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After:</a:t>
              </a:r>
            </a:p>
          </p:txBody>
        </p:sp>
        <p:sp>
          <p:nvSpPr>
            <p:cNvPr id="505" name="TextBox 504"/>
            <p:cNvSpPr txBox="1"/>
            <p:nvPr/>
          </p:nvSpPr>
          <p:spPr>
            <a:xfrm>
              <a:off x="3445428" y="5826864"/>
              <a:ext cx="1182757" cy="338554"/>
            </a:xfrm>
            <a:prstGeom prst="rect">
              <a:avLst/>
            </a:prstGeom>
            <a:noFill/>
          </p:spPr>
          <p:txBody>
            <a:bodyPr wrap="squar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S3 Select </a:t>
              </a:r>
            </a:p>
          </p:txBody>
        </p:sp>
        <p:pic>
          <p:nvPicPr>
            <p:cNvPr id="506" name="Picture 505"/>
            <p:cNvPicPr>
              <a:picLocks noChangeAspect="1"/>
            </p:cNvPicPr>
            <p:nvPr/>
          </p:nvPicPr>
          <p:blipFill rotWithShape="1">
            <a:blip r:embed="rId5"/>
            <a:srcRect l="80844" t="68007" r="9072" b="14297"/>
            <a:stretch/>
          </p:blipFill>
          <p:spPr>
            <a:xfrm>
              <a:off x="8845958" y="3134809"/>
              <a:ext cx="973920" cy="890584"/>
            </a:xfrm>
            <a:prstGeom prst="rect">
              <a:avLst/>
            </a:prstGeom>
          </p:spPr>
        </p:pic>
        <p:grpSp>
          <p:nvGrpSpPr>
            <p:cNvPr id="10" name="Group 9">
              <a:extLst>
                <a:ext uri="{FF2B5EF4-FFF2-40B4-BE49-F238E27FC236}">
                  <a16:creationId xmlns:a16="http://schemas.microsoft.com/office/drawing/2014/main" id="{58A6928D-AE16-4FCB-ABAD-8C12CC5650AD}"/>
                </a:ext>
              </a:extLst>
            </p:cNvPr>
            <p:cNvGrpSpPr/>
            <p:nvPr/>
          </p:nvGrpSpPr>
          <p:grpSpPr>
            <a:xfrm>
              <a:off x="4857216" y="4994421"/>
              <a:ext cx="3961680" cy="585850"/>
              <a:chOff x="4857216" y="4994421"/>
              <a:chExt cx="3961680" cy="585850"/>
            </a:xfrm>
          </p:grpSpPr>
          <p:pic>
            <p:nvPicPr>
              <p:cNvPr id="9" name="Picture 8">
                <a:extLst>
                  <a:ext uri="{FF2B5EF4-FFF2-40B4-BE49-F238E27FC236}">
                    <a16:creationId xmlns:a16="http://schemas.microsoft.com/office/drawing/2014/main" id="{CAE8EA1B-8B6A-4513-85EB-9D995436650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57216" y="4994421"/>
                <a:ext cx="585850" cy="585850"/>
              </a:xfrm>
              <a:prstGeom prst="rect">
                <a:avLst/>
              </a:prstGeom>
            </p:spPr>
          </p:pic>
          <p:pic>
            <p:nvPicPr>
              <p:cNvPr id="278" name="Picture 277">
                <a:extLst>
                  <a:ext uri="{FF2B5EF4-FFF2-40B4-BE49-F238E27FC236}">
                    <a16:creationId xmlns:a16="http://schemas.microsoft.com/office/drawing/2014/main" id="{A2C73EB8-1940-4D85-97A8-DA446DC7BD1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19854" y="4994421"/>
                <a:ext cx="585850" cy="585850"/>
              </a:xfrm>
              <a:prstGeom prst="rect">
                <a:avLst/>
              </a:prstGeom>
            </p:spPr>
          </p:pic>
          <p:pic>
            <p:nvPicPr>
              <p:cNvPr id="317" name="Picture 316">
                <a:extLst>
                  <a:ext uri="{FF2B5EF4-FFF2-40B4-BE49-F238E27FC236}">
                    <a16:creationId xmlns:a16="http://schemas.microsoft.com/office/drawing/2014/main" id="{1DE50F8C-0645-4C99-ADBF-B0AF73418B9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82492" y="4994421"/>
                <a:ext cx="585850" cy="585850"/>
              </a:xfrm>
              <a:prstGeom prst="rect">
                <a:avLst/>
              </a:prstGeom>
            </p:spPr>
          </p:pic>
          <p:pic>
            <p:nvPicPr>
              <p:cNvPr id="362" name="Picture 361">
                <a:extLst>
                  <a:ext uri="{FF2B5EF4-FFF2-40B4-BE49-F238E27FC236}">
                    <a16:creationId xmlns:a16="http://schemas.microsoft.com/office/drawing/2014/main" id="{8FAAB4D8-945C-483C-BEB3-4AB27E56057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45130" y="4994421"/>
                <a:ext cx="585850" cy="585850"/>
              </a:xfrm>
              <a:prstGeom prst="rect">
                <a:avLst/>
              </a:prstGeom>
            </p:spPr>
          </p:pic>
          <p:pic>
            <p:nvPicPr>
              <p:cNvPr id="363" name="Picture 362">
                <a:extLst>
                  <a:ext uri="{FF2B5EF4-FFF2-40B4-BE49-F238E27FC236}">
                    <a16:creationId xmlns:a16="http://schemas.microsoft.com/office/drawing/2014/main" id="{8DE109DC-19C2-4F1C-A3A6-0F766118C61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07768" y="4994421"/>
                <a:ext cx="585850" cy="585850"/>
              </a:xfrm>
              <a:prstGeom prst="rect">
                <a:avLst/>
              </a:prstGeom>
            </p:spPr>
          </p:pic>
          <p:pic>
            <p:nvPicPr>
              <p:cNvPr id="364" name="Picture 363">
                <a:extLst>
                  <a:ext uri="{FF2B5EF4-FFF2-40B4-BE49-F238E27FC236}">
                    <a16:creationId xmlns:a16="http://schemas.microsoft.com/office/drawing/2014/main" id="{37F5BDB6-6798-4DDC-A6F7-14255C37B19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70406" y="4994421"/>
                <a:ext cx="585850" cy="585850"/>
              </a:xfrm>
              <a:prstGeom prst="rect">
                <a:avLst/>
              </a:prstGeom>
            </p:spPr>
          </p:pic>
          <p:pic>
            <p:nvPicPr>
              <p:cNvPr id="367" name="Picture 366">
                <a:extLst>
                  <a:ext uri="{FF2B5EF4-FFF2-40B4-BE49-F238E27FC236}">
                    <a16:creationId xmlns:a16="http://schemas.microsoft.com/office/drawing/2014/main" id="{1A5C2492-8E1F-4ED0-9FFF-97E6A548792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33046" y="4994421"/>
                <a:ext cx="585850" cy="585850"/>
              </a:xfrm>
              <a:prstGeom prst="rect">
                <a:avLst/>
              </a:prstGeom>
            </p:spPr>
          </p:pic>
        </p:grpSp>
        <p:grpSp>
          <p:nvGrpSpPr>
            <p:cNvPr id="11" name="Group 10">
              <a:extLst>
                <a:ext uri="{FF2B5EF4-FFF2-40B4-BE49-F238E27FC236}">
                  <a16:creationId xmlns:a16="http://schemas.microsoft.com/office/drawing/2014/main" id="{ED507FD5-7B90-44E2-8F23-3E2F0B9717A2}"/>
                </a:ext>
              </a:extLst>
            </p:cNvPr>
            <p:cNvGrpSpPr/>
            <p:nvPr/>
          </p:nvGrpSpPr>
          <p:grpSpPr>
            <a:xfrm>
              <a:off x="7696842" y="3251229"/>
              <a:ext cx="1148490" cy="585850"/>
              <a:chOff x="4911340" y="3973192"/>
              <a:chExt cx="1148490" cy="585850"/>
            </a:xfrm>
          </p:grpSpPr>
          <p:pic>
            <p:nvPicPr>
              <p:cNvPr id="368" name="Picture 367">
                <a:extLst>
                  <a:ext uri="{FF2B5EF4-FFF2-40B4-BE49-F238E27FC236}">
                    <a16:creationId xmlns:a16="http://schemas.microsoft.com/office/drawing/2014/main" id="{BBAA721A-C67A-4F7D-B6DF-430281A9813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11340" y="3973192"/>
                <a:ext cx="585850" cy="585850"/>
              </a:xfrm>
              <a:prstGeom prst="rect">
                <a:avLst/>
              </a:prstGeom>
            </p:spPr>
          </p:pic>
          <p:pic>
            <p:nvPicPr>
              <p:cNvPr id="369" name="Picture 368">
                <a:extLst>
                  <a:ext uri="{FF2B5EF4-FFF2-40B4-BE49-F238E27FC236}">
                    <a16:creationId xmlns:a16="http://schemas.microsoft.com/office/drawing/2014/main" id="{5C8E228B-A96C-4172-900C-4BFD975B74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73980" y="3973192"/>
                <a:ext cx="585850" cy="585850"/>
              </a:xfrm>
              <a:prstGeom prst="rect">
                <a:avLst/>
              </a:prstGeom>
            </p:spPr>
          </p:pic>
        </p:grpSp>
        <p:grpSp>
          <p:nvGrpSpPr>
            <p:cNvPr id="12" name="Group 11">
              <a:extLst>
                <a:ext uri="{FF2B5EF4-FFF2-40B4-BE49-F238E27FC236}">
                  <a16:creationId xmlns:a16="http://schemas.microsoft.com/office/drawing/2014/main" id="{76B6FCBE-9D5A-46BD-9F39-8637822B8D80}"/>
                </a:ext>
              </a:extLst>
            </p:cNvPr>
            <p:cNvGrpSpPr/>
            <p:nvPr/>
          </p:nvGrpSpPr>
          <p:grpSpPr>
            <a:xfrm>
              <a:off x="4668682" y="3209015"/>
              <a:ext cx="1711126" cy="585850"/>
              <a:chOff x="5009616" y="5146821"/>
              <a:chExt cx="1711126" cy="585850"/>
            </a:xfrm>
          </p:grpSpPr>
          <p:pic>
            <p:nvPicPr>
              <p:cNvPr id="370" name="Picture 369">
                <a:extLst>
                  <a:ext uri="{FF2B5EF4-FFF2-40B4-BE49-F238E27FC236}">
                    <a16:creationId xmlns:a16="http://schemas.microsoft.com/office/drawing/2014/main" id="{E886711D-1127-4C12-82CD-1385765E859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09616" y="5146821"/>
                <a:ext cx="585850" cy="585850"/>
              </a:xfrm>
              <a:prstGeom prst="rect">
                <a:avLst/>
              </a:prstGeom>
            </p:spPr>
          </p:pic>
          <p:pic>
            <p:nvPicPr>
              <p:cNvPr id="371" name="Picture 370">
                <a:extLst>
                  <a:ext uri="{FF2B5EF4-FFF2-40B4-BE49-F238E27FC236}">
                    <a16:creationId xmlns:a16="http://schemas.microsoft.com/office/drawing/2014/main" id="{7B16AC74-F200-4FAB-BDE8-B1FBC8EB0FD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72254" y="5146821"/>
                <a:ext cx="585850" cy="585850"/>
              </a:xfrm>
              <a:prstGeom prst="rect">
                <a:avLst/>
              </a:prstGeom>
            </p:spPr>
          </p:pic>
          <p:pic>
            <p:nvPicPr>
              <p:cNvPr id="372" name="Picture 371">
                <a:extLst>
                  <a:ext uri="{FF2B5EF4-FFF2-40B4-BE49-F238E27FC236}">
                    <a16:creationId xmlns:a16="http://schemas.microsoft.com/office/drawing/2014/main" id="{033C8E11-5989-4FDB-9959-87EFC9EF72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34892" y="5146821"/>
                <a:ext cx="585850" cy="585850"/>
              </a:xfrm>
              <a:prstGeom prst="rect">
                <a:avLst/>
              </a:prstGeom>
            </p:spPr>
          </p:pic>
        </p:grpSp>
      </p:grpSp>
    </p:spTree>
    <p:custDataLst>
      <p:tags r:id="rId1"/>
    </p:custDataLst>
    <p:extLst>
      <p:ext uri="{BB962C8B-B14F-4D97-AF65-F5344CB8AC3E}">
        <p14:creationId xmlns:p14="http://schemas.microsoft.com/office/powerpoint/2010/main" val="3908911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CBEFD1-EB28-4555-B8C5-50D04E9CC765}"/>
              </a:ext>
            </a:extLst>
          </p:cNvPr>
          <p:cNvSpPr>
            <a:spLocks noGrp="1"/>
          </p:cNvSpPr>
          <p:nvPr>
            <p:ph type="sldNum" sz="quarter" idx="20"/>
          </p:nvPr>
        </p:nvSpPr>
        <p:spPr/>
        <p:txBody>
          <a:bodyPr/>
          <a:lstStyle/>
          <a:p>
            <a:fld id="{989D9560-4C13-4692-9687-98ECDD2D9552}" type="slidenum">
              <a:rPr lang="en-US" smtClean="0"/>
              <a:t>24</a:t>
            </a:fld>
            <a:endParaRPr lang="en-US" dirty="0"/>
          </a:p>
        </p:txBody>
      </p:sp>
      <p:sp>
        <p:nvSpPr>
          <p:cNvPr id="8" name="Title 7"/>
          <p:cNvSpPr>
            <a:spLocks noGrp="1"/>
          </p:cNvSpPr>
          <p:nvPr>
            <p:ph type="title"/>
          </p:nvPr>
        </p:nvSpPr>
        <p:spPr/>
        <p:txBody>
          <a:bodyPr/>
          <a:lstStyle/>
          <a:p>
            <a:r>
              <a:rPr lang="en-US" dirty="0"/>
              <a:t>Example: S3 Select</a:t>
            </a:r>
          </a:p>
        </p:txBody>
      </p:sp>
      <p:grpSp>
        <p:nvGrpSpPr>
          <p:cNvPr id="4" name="Group 3">
            <a:extLst>
              <a:ext uri="{FF2B5EF4-FFF2-40B4-BE49-F238E27FC236}">
                <a16:creationId xmlns:a16="http://schemas.microsoft.com/office/drawing/2014/main" id="{64B964EA-D3C0-4BC9-BBAF-83594AC70176}"/>
              </a:ext>
            </a:extLst>
          </p:cNvPr>
          <p:cNvGrpSpPr/>
          <p:nvPr/>
        </p:nvGrpSpPr>
        <p:grpSpPr>
          <a:xfrm>
            <a:off x="11280022" y="868680"/>
            <a:ext cx="847023" cy="1088866"/>
            <a:chOff x="11280022" y="868680"/>
            <a:chExt cx="847023" cy="1088866"/>
          </a:xfrm>
        </p:grpSpPr>
        <p:sp>
          <p:nvSpPr>
            <p:cNvPr id="11" name="TextBox 10">
              <a:extLst>
                <a:ext uri="{FF2B5EF4-FFF2-40B4-BE49-F238E27FC236}">
                  <a16:creationId xmlns:a16="http://schemas.microsoft.com/office/drawing/2014/main" id="{80A9D3C6-44DF-4E8D-A32B-BC95D1B526B1}"/>
                </a:ext>
              </a:extLst>
            </p:cNvPr>
            <p:cNvSpPr txBox="1"/>
            <p:nvPr/>
          </p:nvSpPr>
          <p:spPr>
            <a:xfrm>
              <a:off x="11280022" y="1478381"/>
              <a:ext cx="847023" cy="479165"/>
            </a:xfrm>
            <a:prstGeom prst="rect">
              <a:avLst/>
            </a:prstGeom>
            <a:noFill/>
          </p:spPr>
          <p:txBody>
            <a:bodyPr wrap="none" lIns="0" tIns="0" rIns="0" bIns="0" rtlCol="0" anchor="t">
              <a:noAutofit/>
            </a:bodyPr>
            <a:lstStyle/>
            <a:p>
              <a:pPr algn="ctr"/>
              <a:r>
                <a:rPr lang="en-US" dirty="0">
                  <a:latin typeface="Amazon Ember" panose="02000000000000000000" pitchFamily="2" charset="0"/>
                  <a:ea typeface="Amazon Ember" panose="02000000000000000000" pitchFamily="2" charset="0"/>
                  <a:cs typeface="Helvetica Neue"/>
                </a:rPr>
                <a:t> Python</a:t>
              </a:r>
            </a:p>
          </p:txBody>
        </p:sp>
        <p:pic>
          <p:nvPicPr>
            <p:cNvPr id="12" name="Picture 11">
              <a:extLst>
                <a:ext uri="{FF2B5EF4-FFF2-40B4-BE49-F238E27FC236}">
                  <a16:creationId xmlns:a16="http://schemas.microsoft.com/office/drawing/2014/main" id="{B76640FE-F708-47FE-AA72-C24195C3D753}"/>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87820" y="868680"/>
              <a:ext cx="556384" cy="606829"/>
            </a:xfrm>
            <a:prstGeom prst="rect">
              <a:avLst/>
            </a:prstGeom>
          </p:spPr>
        </p:pic>
      </p:grpSp>
      <p:sp>
        <p:nvSpPr>
          <p:cNvPr id="3" name="Content Placeholder 2"/>
          <p:cNvSpPr>
            <a:spLocks noGrp="1"/>
          </p:cNvSpPr>
          <p:nvPr>
            <p:ph idx="4294967295"/>
          </p:nvPr>
        </p:nvSpPr>
        <p:spPr>
          <a:xfrm>
            <a:off x="147796" y="1172094"/>
            <a:ext cx="11938612" cy="4965700"/>
          </a:xfrm>
          <a:noFill/>
          <a:ln>
            <a:noFill/>
          </a:ln>
        </p:spPr>
        <p:txBody>
          <a:bodyPr>
            <a:noAutofit/>
          </a:bodyPr>
          <a:lstStyle/>
          <a:p>
            <a:pPr marL="0" indent="0">
              <a:lnSpc>
                <a:spcPct val="100000"/>
              </a:lnSpc>
              <a:spcBef>
                <a:spcPts val="0"/>
              </a:spcBef>
              <a:spcAft>
                <a:spcPts val="0"/>
              </a:spcAft>
              <a:buNone/>
            </a:pPr>
            <a:r>
              <a:rPr lang="en-US" sz="1600" dirty="0">
                <a:solidFill>
                  <a:srgbClr val="0000FF"/>
                </a:solidFill>
                <a:latin typeface="Lucida Console" panose="020B0609040504020204" pitchFamily="49" charset="0"/>
              </a:rPr>
              <a:t>import</a:t>
            </a:r>
            <a:r>
              <a:rPr lang="en-US" sz="1600" dirty="0">
                <a:solidFill>
                  <a:srgbClr val="000000"/>
                </a:solidFill>
                <a:latin typeface="Lucida Console" panose="020B0609040504020204" pitchFamily="49" charset="0"/>
              </a:rPr>
              <a:t> boto3</a:t>
            </a:r>
          </a:p>
          <a:p>
            <a:pPr marL="0" indent="0">
              <a:lnSpc>
                <a:spcPct val="100000"/>
              </a:lnSpc>
              <a:spcBef>
                <a:spcPts val="0"/>
              </a:spcBef>
              <a:spcAft>
                <a:spcPts val="0"/>
              </a:spcAft>
              <a:buNone/>
            </a:pPr>
            <a:r>
              <a:rPr lang="en-US" sz="1600" dirty="0">
                <a:solidFill>
                  <a:srgbClr val="000000"/>
                </a:solidFill>
                <a:latin typeface="Lucida Console" panose="020B0609040504020204" pitchFamily="49" charset="0"/>
              </a:rPr>
              <a:t>s3 = boto3.client(</a:t>
            </a:r>
            <a:r>
              <a:rPr lang="en-US" sz="1600" dirty="0">
                <a:solidFill>
                  <a:srgbClr val="A31515"/>
                </a:solidFill>
                <a:latin typeface="Lucida Console" panose="020B0609040504020204" pitchFamily="49" charset="0"/>
              </a:rPr>
              <a:t>'s3'</a:t>
            </a:r>
            <a:r>
              <a:rPr lang="en-US" sz="1600" dirty="0">
                <a:solidFill>
                  <a:srgbClr val="000000"/>
                </a:solidFill>
                <a:latin typeface="Lucida Console" panose="020B0609040504020204" pitchFamily="49" charset="0"/>
              </a:rPr>
              <a:t>)</a:t>
            </a:r>
            <a:br>
              <a:rPr lang="en-US" sz="1600" dirty="0">
                <a:solidFill>
                  <a:srgbClr val="000000"/>
                </a:solidFill>
                <a:latin typeface="Lucida Console" panose="020B0609040504020204" pitchFamily="49" charset="0"/>
              </a:rPr>
            </a:br>
            <a:r>
              <a:rPr lang="en-US" sz="1600" dirty="0">
                <a:solidFill>
                  <a:srgbClr val="000000"/>
                </a:solidFill>
                <a:latin typeface="Lucida Console" panose="020B0609040504020204" pitchFamily="49" charset="0"/>
              </a:rPr>
              <a:t>r = s3.select_object_content(</a:t>
            </a:r>
          </a:p>
          <a:p>
            <a:pPr marL="0" indent="0">
              <a:lnSpc>
                <a:spcPct val="100000"/>
              </a:lnSpc>
              <a:spcBef>
                <a:spcPts val="0"/>
              </a:spcBef>
              <a:spcAft>
                <a:spcPts val="0"/>
              </a:spcAft>
              <a:buNone/>
            </a:pPr>
            <a:r>
              <a:rPr lang="en-US" sz="1600" dirty="0">
                <a:solidFill>
                  <a:srgbClr val="000000"/>
                </a:solidFill>
                <a:latin typeface="Lucida Console" panose="020B0609040504020204" pitchFamily="49" charset="0"/>
              </a:rPr>
              <a:t>        Bucket=</a:t>
            </a:r>
            <a:r>
              <a:rPr lang="en-US" sz="1600" dirty="0">
                <a:solidFill>
                  <a:srgbClr val="A31515"/>
                </a:solidFill>
                <a:latin typeface="Lucida Console" panose="020B0609040504020204" pitchFamily="49" charset="0"/>
              </a:rPr>
              <a:t>'jbarr-us-west-2'</a:t>
            </a:r>
            <a:r>
              <a:rPr lang="en-US" sz="1600" dirty="0">
                <a:solidFill>
                  <a:srgbClr val="000000"/>
                </a:solidFill>
                <a:latin typeface="Lucida Console" panose="020B0609040504020204" pitchFamily="49" charset="0"/>
              </a:rPr>
              <a:t>,</a:t>
            </a:r>
          </a:p>
          <a:p>
            <a:pPr marL="0" indent="0">
              <a:lnSpc>
                <a:spcPct val="100000"/>
              </a:lnSpc>
              <a:spcBef>
                <a:spcPts val="0"/>
              </a:spcBef>
              <a:spcAft>
                <a:spcPts val="0"/>
              </a:spcAft>
              <a:buNone/>
            </a:pPr>
            <a:r>
              <a:rPr lang="en-US" sz="1600" dirty="0">
                <a:solidFill>
                  <a:srgbClr val="000000"/>
                </a:solidFill>
                <a:latin typeface="Lucida Console" panose="020B0609040504020204" pitchFamily="49" charset="0"/>
              </a:rPr>
              <a:t>        Key=</a:t>
            </a:r>
            <a:r>
              <a:rPr lang="en-US" sz="1600" dirty="0">
                <a:solidFill>
                  <a:srgbClr val="A31515"/>
                </a:solidFill>
                <a:latin typeface="Lucida Console" panose="020B0609040504020204" pitchFamily="49" charset="0"/>
              </a:rPr>
              <a:t>'sample-data/airportCodes.csv'</a:t>
            </a:r>
            <a:r>
              <a:rPr lang="en-US" sz="1600" dirty="0">
                <a:solidFill>
                  <a:srgbClr val="000000"/>
                </a:solidFill>
                <a:latin typeface="Lucida Console" panose="020B0609040504020204" pitchFamily="49" charset="0"/>
              </a:rPr>
              <a:t>,</a:t>
            </a:r>
          </a:p>
          <a:p>
            <a:pPr marL="0" indent="0">
              <a:lnSpc>
                <a:spcPct val="100000"/>
              </a:lnSpc>
              <a:spcBef>
                <a:spcPts val="0"/>
              </a:spcBef>
              <a:spcAft>
                <a:spcPts val="0"/>
              </a:spcAft>
              <a:buNone/>
            </a:pPr>
            <a:r>
              <a:rPr lang="en-US" sz="1600" dirty="0">
                <a:solidFill>
                  <a:srgbClr val="000000"/>
                </a:solidFill>
                <a:latin typeface="Lucida Console" panose="020B0609040504020204" pitchFamily="49" charset="0"/>
              </a:rPr>
              <a:t>        ExpressionType=</a:t>
            </a:r>
            <a:r>
              <a:rPr lang="en-US" sz="1600" dirty="0">
                <a:solidFill>
                  <a:srgbClr val="A31515"/>
                </a:solidFill>
                <a:latin typeface="Lucida Console" panose="020B0609040504020204" pitchFamily="49" charset="0"/>
              </a:rPr>
              <a:t>'SQL'</a:t>
            </a:r>
            <a:r>
              <a:rPr lang="en-US" sz="1600" dirty="0">
                <a:solidFill>
                  <a:srgbClr val="000000"/>
                </a:solidFill>
                <a:latin typeface="Lucida Console" panose="020B0609040504020204" pitchFamily="49" charset="0"/>
              </a:rPr>
              <a:t>,</a:t>
            </a:r>
          </a:p>
          <a:p>
            <a:pPr marL="0" indent="0">
              <a:lnSpc>
                <a:spcPct val="100000"/>
              </a:lnSpc>
              <a:spcBef>
                <a:spcPts val="0"/>
              </a:spcBef>
              <a:spcAft>
                <a:spcPts val="0"/>
              </a:spcAft>
              <a:buNone/>
            </a:pPr>
            <a:r>
              <a:rPr lang="en-US" sz="1600" dirty="0">
                <a:solidFill>
                  <a:srgbClr val="000000"/>
                </a:solidFill>
                <a:latin typeface="Lucida Console" panose="020B0609040504020204" pitchFamily="49" charset="0"/>
              </a:rPr>
              <a:t>        Expression=</a:t>
            </a:r>
            <a:r>
              <a:rPr lang="en-US" sz="1600" dirty="0">
                <a:solidFill>
                  <a:srgbClr val="A31515"/>
                </a:solidFill>
                <a:latin typeface="Lucida Console" panose="020B0609040504020204" pitchFamily="49" charset="0"/>
              </a:rPr>
              <a:t>"select * from s3object s where s.\"Country (Name)\" like '%United States%'"</a:t>
            </a:r>
            <a:r>
              <a:rPr lang="en-US" sz="1600" dirty="0">
                <a:solidFill>
                  <a:srgbClr val="000000"/>
                </a:solidFill>
                <a:latin typeface="Lucida Console" panose="020B0609040504020204" pitchFamily="49" charset="0"/>
              </a:rPr>
              <a:t>,</a:t>
            </a:r>
          </a:p>
          <a:p>
            <a:pPr marL="0" indent="0">
              <a:lnSpc>
                <a:spcPct val="100000"/>
              </a:lnSpc>
              <a:spcBef>
                <a:spcPts val="0"/>
              </a:spcBef>
              <a:spcAft>
                <a:spcPts val="0"/>
              </a:spcAft>
              <a:buNone/>
            </a:pPr>
            <a:r>
              <a:rPr lang="en-US" sz="1600" dirty="0">
                <a:solidFill>
                  <a:srgbClr val="000000"/>
                </a:solidFill>
                <a:latin typeface="Lucida Console" panose="020B0609040504020204" pitchFamily="49" charset="0"/>
              </a:rPr>
              <a:t>        InputSerialization = {</a:t>
            </a:r>
            <a:r>
              <a:rPr lang="en-US" sz="1600" dirty="0">
                <a:solidFill>
                  <a:srgbClr val="A31515"/>
                </a:solidFill>
                <a:latin typeface="Lucida Console" panose="020B0609040504020204" pitchFamily="49" charset="0"/>
              </a:rPr>
              <a:t>'CSV'</a:t>
            </a:r>
            <a:r>
              <a:rPr lang="en-US" sz="1600" dirty="0">
                <a:solidFill>
                  <a:srgbClr val="000000"/>
                </a:solidFill>
                <a:latin typeface="Lucida Console" panose="020B0609040504020204" pitchFamily="49" charset="0"/>
              </a:rPr>
              <a:t>: {</a:t>
            </a:r>
            <a:r>
              <a:rPr lang="en-US" sz="1600" dirty="0">
                <a:solidFill>
                  <a:srgbClr val="A31515"/>
                </a:solidFill>
                <a:latin typeface="Lucida Console" panose="020B0609040504020204" pitchFamily="49" charset="0"/>
              </a:rPr>
              <a:t>"FileHeaderInfo"</a:t>
            </a:r>
            <a:r>
              <a:rPr lang="en-US" sz="1600" dirty="0">
                <a:solidFill>
                  <a:srgbClr val="000000"/>
                </a:solidFill>
                <a:latin typeface="Lucida Console" panose="020B0609040504020204" pitchFamily="49" charset="0"/>
              </a:rPr>
              <a:t>: </a:t>
            </a:r>
            <a:r>
              <a:rPr lang="en-US" sz="1600" dirty="0">
                <a:solidFill>
                  <a:srgbClr val="A31515"/>
                </a:solidFill>
                <a:latin typeface="Lucida Console" panose="020B0609040504020204" pitchFamily="49" charset="0"/>
              </a:rPr>
              <a:t>"Use"</a:t>
            </a:r>
            <a:r>
              <a:rPr lang="en-US" sz="1600" dirty="0">
                <a:solidFill>
                  <a:srgbClr val="000000"/>
                </a:solidFill>
                <a:latin typeface="Lucida Console" panose="020B0609040504020204" pitchFamily="49" charset="0"/>
              </a:rPr>
              <a:t>}},</a:t>
            </a:r>
          </a:p>
          <a:p>
            <a:pPr marL="0" indent="0">
              <a:lnSpc>
                <a:spcPct val="100000"/>
              </a:lnSpc>
              <a:spcBef>
                <a:spcPts val="0"/>
              </a:spcBef>
              <a:spcAft>
                <a:spcPts val="0"/>
              </a:spcAft>
              <a:buNone/>
            </a:pPr>
            <a:r>
              <a:rPr lang="en-US" sz="1600" dirty="0">
                <a:solidFill>
                  <a:srgbClr val="000000"/>
                </a:solidFill>
                <a:latin typeface="Lucida Console" panose="020B0609040504020204" pitchFamily="49" charset="0"/>
              </a:rPr>
              <a:t>        OutputSerialization = {</a:t>
            </a:r>
            <a:r>
              <a:rPr lang="en-US" sz="1600" dirty="0">
                <a:solidFill>
                  <a:srgbClr val="A31515"/>
                </a:solidFill>
                <a:latin typeface="Lucida Console" panose="020B0609040504020204" pitchFamily="49" charset="0"/>
              </a:rPr>
              <a:t>'CSV'</a:t>
            </a:r>
            <a:r>
              <a:rPr lang="en-US" sz="1600" dirty="0">
                <a:solidFill>
                  <a:srgbClr val="000000"/>
                </a:solidFill>
                <a:latin typeface="Lucida Console" panose="020B0609040504020204" pitchFamily="49" charset="0"/>
              </a:rPr>
              <a:t>: {}}</a:t>
            </a:r>
          </a:p>
          <a:p>
            <a:pPr marL="0" indent="0">
              <a:lnSpc>
                <a:spcPct val="100000"/>
              </a:lnSpc>
              <a:spcBef>
                <a:spcPts val="0"/>
              </a:spcBef>
              <a:spcAft>
                <a:spcPts val="0"/>
              </a:spcAft>
              <a:buNone/>
            </a:pPr>
            <a:r>
              <a:rPr lang="en-US" sz="1600" dirty="0">
                <a:solidFill>
                  <a:srgbClr val="000000"/>
                </a:solidFill>
                <a:latin typeface="Lucida Console" panose="020B0609040504020204" pitchFamily="49" charset="0"/>
              </a:rPr>
              <a:t>)</a:t>
            </a:r>
            <a:br>
              <a:rPr lang="en-US" sz="1600" dirty="0">
                <a:solidFill>
                  <a:srgbClr val="000000"/>
                </a:solidFill>
                <a:latin typeface="Lucida Console" panose="020B0609040504020204" pitchFamily="49" charset="0"/>
              </a:rPr>
            </a:br>
            <a:r>
              <a:rPr lang="en-US" sz="1600" dirty="0">
                <a:solidFill>
                  <a:srgbClr val="0000FF"/>
                </a:solidFill>
                <a:latin typeface="Lucida Console" panose="020B0609040504020204" pitchFamily="49" charset="0"/>
              </a:rPr>
              <a:t>for</a:t>
            </a:r>
            <a:r>
              <a:rPr lang="en-US" sz="1600" dirty="0">
                <a:solidFill>
                  <a:srgbClr val="000000"/>
                </a:solidFill>
                <a:latin typeface="Lucida Console" panose="020B0609040504020204" pitchFamily="49" charset="0"/>
              </a:rPr>
              <a:t> event </a:t>
            </a:r>
            <a:r>
              <a:rPr lang="en-US" sz="1600" dirty="0">
                <a:solidFill>
                  <a:srgbClr val="0000FF"/>
                </a:solidFill>
                <a:latin typeface="Lucida Console" panose="020B0609040504020204" pitchFamily="49" charset="0"/>
              </a:rPr>
              <a:t>in</a:t>
            </a:r>
            <a:r>
              <a:rPr lang="en-US" sz="1600" dirty="0">
                <a:solidFill>
                  <a:srgbClr val="000000"/>
                </a:solidFill>
                <a:latin typeface="Lucida Console" panose="020B0609040504020204" pitchFamily="49" charset="0"/>
              </a:rPr>
              <a:t> r[</a:t>
            </a:r>
            <a:r>
              <a:rPr lang="en-US" sz="1600" dirty="0">
                <a:solidFill>
                  <a:srgbClr val="A31515"/>
                </a:solidFill>
                <a:latin typeface="Lucida Console" panose="020B0609040504020204" pitchFamily="49" charset="0"/>
              </a:rPr>
              <a:t>'Payload'</a:t>
            </a:r>
            <a:r>
              <a:rPr lang="en-US" sz="1600" dirty="0">
                <a:solidFill>
                  <a:srgbClr val="000000"/>
                </a:solidFill>
                <a:latin typeface="Lucida Console" panose="020B0609040504020204" pitchFamily="49" charset="0"/>
              </a:rPr>
              <a:t>]:</a:t>
            </a:r>
          </a:p>
          <a:p>
            <a:pPr marL="0" indent="0">
              <a:lnSpc>
                <a:spcPct val="100000"/>
              </a:lnSpc>
              <a:spcBef>
                <a:spcPts val="0"/>
              </a:spcBef>
              <a:spcAft>
                <a:spcPts val="0"/>
              </a:spcAft>
              <a:buNone/>
            </a:pPr>
            <a:r>
              <a:rPr lang="en-US" sz="1600" dirty="0">
                <a:solidFill>
                  <a:srgbClr val="000000"/>
                </a:solidFill>
                <a:latin typeface="Lucida Console" panose="020B0609040504020204" pitchFamily="49" charset="0"/>
              </a:rPr>
              <a:t>    </a:t>
            </a:r>
            <a:r>
              <a:rPr lang="en-US" sz="1600" dirty="0">
                <a:solidFill>
                  <a:srgbClr val="0000FF"/>
                </a:solidFill>
                <a:latin typeface="Lucida Console" panose="020B0609040504020204" pitchFamily="49" charset="0"/>
              </a:rPr>
              <a:t>if</a:t>
            </a:r>
            <a:r>
              <a:rPr lang="en-US" sz="1600" dirty="0">
                <a:solidFill>
                  <a:srgbClr val="000000"/>
                </a:solidFill>
                <a:latin typeface="Lucida Console" panose="020B0609040504020204" pitchFamily="49" charset="0"/>
              </a:rPr>
              <a:t> </a:t>
            </a:r>
            <a:r>
              <a:rPr lang="en-US" sz="1600" dirty="0">
                <a:solidFill>
                  <a:srgbClr val="A31515"/>
                </a:solidFill>
                <a:latin typeface="Lucida Console" panose="020B0609040504020204" pitchFamily="49" charset="0"/>
              </a:rPr>
              <a:t>'Records'</a:t>
            </a:r>
            <a:r>
              <a:rPr lang="en-US" sz="1600" dirty="0">
                <a:solidFill>
                  <a:srgbClr val="000000"/>
                </a:solidFill>
                <a:latin typeface="Lucida Console" panose="020B0609040504020204" pitchFamily="49" charset="0"/>
              </a:rPr>
              <a:t> </a:t>
            </a:r>
            <a:r>
              <a:rPr lang="en-US" sz="1600" dirty="0">
                <a:solidFill>
                  <a:srgbClr val="0000FF"/>
                </a:solidFill>
                <a:latin typeface="Lucida Console" panose="020B0609040504020204" pitchFamily="49" charset="0"/>
              </a:rPr>
              <a:t>in</a:t>
            </a:r>
            <a:r>
              <a:rPr lang="en-US" sz="1600" dirty="0">
                <a:solidFill>
                  <a:srgbClr val="000000"/>
                </a:solidFill>
                <a:latin typeface="Lucida Console" panose="020B0609040504020204" pitchFamily="49" charset="0"/>
              </a:rPr>
              <a:t> event:</a:t>
            </a:r>
          </a:p>
          <a:p>
            <a:pPr marL="0" indent="0">
              <a:lnSpc>
                <a:spcPct val="100000"/>
              </a:lnSpc>
              <a:spcBef>
                <a:spcPts val="0"/>
              </a:spcBef>
              <a:spcAft>
                <a:spcPts val="0"/>
              </a:spcAft>
              <a:buNone/>
            </a:pPr>
            <a:r>
              <a:rPr lang="en-US" sz="1600" dirty="0">
                <a:solidFill>
                  <a:srgbClr val="000000"/>
                </a:solidFill>
                <a:latin typeface="Lucida Console" panose="020B0609040504020204" pitchFamily="49" charset="0"/>
              </a:rPr>
              <a:t>        records = event[</a:t>
            </a:r>
            <a:r>
              <a:rPr lang="en-US" sz="1600" dirty="0">
                <a:solidFill>
                  <a:srgbClr val="A31515"/>
                </a:solidFill>
                <a:latin typeface="Lucida Console" panose="020B0609040504020204" pitchFamily="49" charset="0"/>
              </a:rPr>
              <a:t>'Records'</a:t>
            </a:r>
            <a:r>
              <a:rPr lang="en-US" sz="1600" dirty="0">
                <a:solidFill>
                  <a:srgbClr val="000000"/>
                </a:solidFill>
                <a:latin typeface="Lucida Console" panose="020B0609040504020204" pitchFamily="49" charset="0"/>
              </a:rPr>
              <a:t>][</a:t>
            </a:r>
            <a:r>
              <a:rPr lang="en-US" sz="1600" dirty="0">
                <a:solidFill>
                  <a:srgbClr val="A31515"/>
                </a:solidFill>
                <a:latin typeface="Lucida Console" panose="020B0609040504020204" pitchFamily="49" charset="0"/>
              </a:rPr>
              <a:t>'Payload'</a:t>
            </a:r>
            <a:r>
              <a:rPr lang="en-US" sz="1600" dirty="0">
                <a:solidFill>
                  <a:srgbClr val="000000"/>
                </a:solidFill>
                <a:latin typeface="Lucida Console" panose="020B0609040504020204" pitchFamily="49" charset="0"/>
              </a:rPr>
              <a:t>].decode(</a:t>
            </a:r>
            <a:r>
              <a:rPr lang="en-US" sz="1600" dirty="0">
                <a:solidFill>
                  <a:srgbClr val="A31515"/>
                </a:solidFill>
                <a:latin typeface="Lucida Console" panose="020B0609040504020204" pitchFamily="49" charset="0"/>
              </a:rPr>
              <a:t>'utf-8'</a:t>
            </a:r>
            <a:r>
              <a:rPr lang="en-US" sz="1600" dirty="0">
                <a:solidFill>
                  <a:srgbClr val="000000"/>
                </a:solidFill>
                <a:latin typeface="Lucida Console" panose="020B0609040504020204" pitchFamily="49" charset="0"/>
              </a:rPr>
              <a:t>)</a:t>
            </a:r>
          </a:p>
          <a:p>
            <a:pPr marL="0" indent="0">
              <a:lnSpc>
                <a:spcPct val="100000"/>
              </a:lnSpc>
              <a:spcBef>
                <a:spcPts val="0"/>
              </a:spcBef>
              <a:spcAft>
                <a:spcPts val="0"/>
              </a:spcAft>
              <a:buNone/>
            </a:pPr>
            <a:r>
              <a:rPr lang="en-US" sz="1600" dirty="0">
                <a:solidFill>
                  <a:srgbClr val="000000"/>
                </a:solidFill>
                <a:latin typeface="Lucida Console" panose="020B0609040504020204" pitchFamily="49" charset="0"/>
              </a:rPr>
              <a:t>        print(records)</a:t>
            </a:r>
          </a:p>
          <a:p>
            <a:pPr marL="0" indent="0">
              <a:lnSpc>
                <a:spcPct val="100000"/>
              </a:lnSpc>
              <a:spcBef>
                <a:spcPts val="0"/>
              </a:spcBef>
              <a:spcAft>
                <a:spcPts val="0"/>
              </a:spcAft>
              <a:buNone/>
            </a:pPr>
            <a:r>
              <a:rPr lang="en-US" sz="1600" dirty="0">
                <a:solidFill>
                  <a:srgbClr val="000000"/>
                </a:solidFill>
                <a:latin typeface="Lucida Console" panose="020B0609040504020204" pitchFamily="49" charset="0"/>
              </a:rPr>
              <a:t>    </a:t>
            </a:r>
            <a:r>
              <a:rPr lang="en-US" sz="1600" dirty="0">
                <a:solidFill>
                  <a:srgbClr val="0000FF"/>
                </a:solidFill>
                <a:latin typeface="Lucida Console" panose="020B0609040504020204" pitchFamily="49" charset="0"/>
              </a:rPr>
              <a:t>elif</a:t>
            </a:r>
            <a:r>
              <a:rPr lang="en-US" sz="1600" dirty="0">
                <a:solidFill>
                  <a:srgbClr val="000000"/>
                </a:solidFill>
                <a:latin typeface="Lucida Console" panose="020B0609040504020204" pitchFamily="49" charset="0"/>
              </a:rPr>
              <a:t> </a:t>
            </a:r>
            <a:r>
              <a:rPr lang="en-US" sz="1600" dirty="0">
                <a:solidFill>
                  <a:srgbClr val="A31515"/>
                </a:solidFill>
                <a:latin typeface="Lucida Console" panose="020B0609040504020204" pitchFamily="49" charset="0"/>
              </a:rPr>
              <a:t>'Stats'</a:t>
            </a:r>
            <a:r>
              <a:rPr lang="en-US" sz="1600" dirty="0">
                <a:solidFill>
                  <a:srgbClr val="000000"/>
                </a:solidFill>
                <a:latin typeface="Lucida Console" panose="020B0609040504020204" pitchFamily="49" charset="0"/>
              </a:rPr>
              <a:t> </a:t>
            </a:r>
            <a:r>
              <a:rPr lang="en-US" sz="1600" dirty="0">
                <a:solidFill>
                  <a:srgbClr val="0000FF"/>
                </a:solidFill>
                <a:latin typeface="Lucida Console" panose="020B0609040504020204" pitchFamily="49" charset="0"/>
              </a:rPr>
              <a:t>in</a:t>
            </a:r>
            <a:r>
              <a:rPr lang="en-US" sz="1600" dirty="0">
                <a:solidFill>
                  <a:srgbClr val="000000"/>
                </a:solidFill>
                <a:latin typeface="Lucida Console" panose="020B0609040504020204" pitchFamily="49" charset="0"/>
              </a:rPr>
              <a:t> event:</a:t>
            </a:r>
          </a:p>
          <a:p>
            <a:pPr marL="0" indent="0">
              <a:lnSpc>
                <a:spcPct val="100000"/>
              </a:lnSpc>
              <a:spcBef>
                <a:spcPts val="0"/>
              </a:spcBef>
              <a:spcAft>
                <a:spcPts val="0"/>
              </a:spcAft>
              <a:buNone/>
            </a:pPr>
            <a:r>
              <a:rPr lang="en-US" sz="1600" dirty="0">
                <a:solidFill>
                  <a:srgbClr val="000000"/>
                </a:solidFill>
                <a:latin typeface="Lucida Console" panose="020B0609040504020204" pitchFamily="49" charset="0"/>
              </a:rPr>
              <a:t>        statsDetails = event[</a:t>
            </a:r>
            <a:r>
              <a:rPr lang="en-US" sz="1600" dirty="0">
                <a:solidFill>
                  <a:srgbClr val="A31515"/>
                </a:solidFill>
                <a:latin typeface="Lucida Console" panose="020B0609040504020204" pitchFamily="49" charset="0"/>
              </a:rPr>
              <a:t>'Stats'</a:t>
            </a:r>
            <a:r>
              <a:rPr lang="en-US" sz="1600" dirty="0">
                <a:solidFill>
                  <a:srgbClr val="000000"/>
                </a:solidFill>
                <a:latin typeface="Lucida Console" panose="020B0609040504020204" pitchFamily="49" charset="0"/>
              </a:rPr>
              <a:t>][</a:t>
            </a:r>
            <a:r>
              <a:rPr lang="en-US" sz="1600" dirty="0">
                <a:solidFill>
                  <a:srgbClr val="A31515"/>
                </a:solidFill>
                <a:latin typeface="Lucida Console" panose="020B0609040504020204" pitchFamily="49" charset="0"/>
              </a:rPr>
              <a:t>'Details'</a:t>
            </a:r>
            <a:r>
              <a:rPr lang="en-US" sz="1600" dirty="0">
                <a:solidFill>
                  <a:srgbClr val="000000"/>
                </a:solidFill>
                <a:latin typeface="Lucida Console" panose="020B0609040504020204" pitchFamily="49" charset="0"/>
              </a:rPr>
              <a:t>].decode(</a:t>
            </a:r>
            <a:r>
              <a:rPr lang="en-US" sz="1600" dirty="0">
                <a:solidFill>
                  <a:srgbClr val="A31515"/>
                </a:solidFill>
                <a:latin typeface="Lucida Console" panose="020B0609040504020204" pitchFamily="49" charset="0"/>
              </a:rPr>
              <a:t>'utf-8'</a:t>
            </a:r>
            <a:r>
              <a:rPr lang="en-US" sz="1600" dirty="0">
                <a:solidFill>
                  <a:srgbClr val="000000"/>
                </a:solidFill>
                <a:latin typeface="Lucida Console" panose="020B0609040504020204" pitchFamily="49" charset="0"/>
              </a:rPr>
              <a:t>)</a:t>
            </a:r>
          </a:p>
          <a:p>
            <a:pPr marL="0" indent="0">
              <a:lnSpc>
                <a:spcPct val="100000"/>
              </a:lnSpc>
              <a:spcBef>
                <a:spcPts val="0"/>
              </a:spcBef>
              <a:spcAft>
                <a:spcPts val="0"/>
              </a:spcAft>
              <a:buNone/>
            </a:pPr>
            <a:r>
              <a:rPr lang="en-US" sz="1600" dirty="0">
                <a:solidFill>
                  <a:srgbClr val="000000"/>
                </a:solidFill>
                <a:latin typeface="Lucida Console" panose="020B0609040504020204" pitchFamily="49" charset="0"/>
              </a:rPr>
              <a:t>        print(</a:t>
            </a:r>
            <a:r>
              <a:rPr lang="en-US" sz="1600" dirty="0" err="1">
                <a:solidFill>
                  <a:srgbClr val="000000"/>
                </a:solidFill>
                <a:latin typeface="Lucida Console" panose="020B0609040504020204" pitchFamily="49" charset="0"/>
              </a:rPr>
              <a:t>statsDetails</a:t>
            </a:r>
            <a:r>
              <a:rPr lang="en-US" sz="1600" dirty="0">
                <a:solidFill>
                  <a:srgbClr val="000000"/>
                </a:solidFill>
                <a:latin typeface="Lucida Console" panose="020B0609040504020204" pitchFamily="49" charset="0"/>
              </a:rPr>
              <a:t>)</a:t>
            </a:r>
          </a:p>
        </p:txBody>
      </p:sp>
    </p:spTree>
    <p:custDataLst>
      <p:tags r:id="rId1"/>
    </p:custDataLst>
    <p:extLst>
      <p:ext uri="{BB962C8B-B14F-4D97-AF65-F5344CB8AC3E}">
        <p14:creationId xmlns:p14="http://schemas.microsoft.com/office/powerpoint/2010/main" val="2514746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Grant temporary access to your objects</a:t>
            </a:r>
          </a:p>
        </p:txBody>
      </p:sp>
      <p:sp>
        <p:nvSpPr>
          <p:cNvPr id="3" name="Text Placeholder 2"/>
          <p:cNvSpPr>
            <a:spLocks noGrp="1"/>
          </p:cNvSpPr>
          <p:nvPr>
            <p:ph type="subTitle" idx="1"/>
          </p:nvPr>
        </p:nvSpPr>
        <p:spPr/>
        <p:txBody>
          <a:bodyPr>
            <a:normAutofit/>
          </a:bodyPr>
          <a:lstStyle/>
          <a:p>
            <a:r>
              <a:rPr lang="en-US" dirty="0"/>
              <a:t>Module 6: Processing Your Storage Operations</a:t>
            </a:r>
          </a:p>
        </p:txBody>
      </p:sp>
    </p:spTree>
    <p:custDataLst>
      <p:tags r:id="rId1"/>
    </p:custDataLst>
    <p:extLst>
      <p:ext uri="{BB962C8B-B14F-4D97-AF65-F5344CB8AC3E}">
        <p14:creationId xmlns:p14="http://schemas.microsoft.com/office/powerpoint/2010/main" val="2797708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D61E6BB-B08B-4004-85A9-5DE45F1861AD}"/>
              </a:ext>
            </a:extLst>
          </p:cNvPr>
          <p:cNvSpPr>
            <a:spLocks noGrp="1"/>
          </p:cNvSpPr>
          <p:nvPr>
            <p:ph type="sldNum" sz="quarter" idx="20"/>
          </p:nvPr>
        </p:nvSpPr>
        <p:spPr/>
        <p:txBody>
          <a:bodyPr/>
          <a:lstStyle/>
          <a:p>
            <a:fld id="{989D9560-4C13-4692-9687-98ECDD2D9552}" type="slidenum">
              <a:rPr lang="en-US" smtClean="0"/>
              <a:t>26</a:t>
            </a:fld>
            <a:endParaRPr lang="en-US" dirty="0"/>
          </a:p>
        </p:txBody>
      </p:sp>
      <p:sp>
        <p:nvSpPr>
          <p:cNvPr id="2" name="Title 1"/>
          <p:cNvSpPr>
            <a:spLocks noGrp="1"/>
          </p:cNvSpPr>
          <p:nvPr>
            <p:ph type="title"/>
          </p:nvPr>
        </p:nvSpPr>
        <p:spPr/>
        <p:txBody>
          <a:bodyPr>
            <a:noAutofit/>
          </a:bodyPr>
          <a:lstStyle/>
          <a:p>
            <a:r>
              <a:rPr lang="en-US" sz="3900" dirty="0"/>
              <a:t>Grant temporary permission: Presigned URL</a:t>
            </a:r>
            <a:endParaRPr lang="en-US" sz="3900" dirty="0">
              <a:latin typeface="Amazon Ember Light" panose="020B0403020204020204"/>
            </a:endParaRPr>
          </a:p>
        </p:txBody>
      </p:sp>
      <p:grpSp>
        <p:nvGrpSpPr>
          <p:cNvPr id="12" name="AppEnv" descr="AWS hosts the application environment.">
            <a:extLst>
              <a:ext uri="{FF2B5EF4-FFF2-40B4-BE49-F238E27FC236}">
                <a16:creationId xmlns:a16="http://schemas.microsoft.com/office/drawing/2014/main" id="{5BD211CB-948A-4401-AFB2-20328BF1E1A9}"/>
              </a:ext>
            </a:extLst>
          </p:cNvPr>
          <p:cNvGrpSpPr/>
          <p:nvPr/>
        </p:nvGrpSpPr>
        <p:grpSpPr>
          <a:xfrm>
            <a:off x="6897179" y="1153986"/>
            <a:ext cx="4753954" cy="4935066"/>
            <a:chOff x="6897179" y="1153986"/>
            <a:chExt cx="4753954" cy="4935066"/>
          </a:xfrm>
        </p:grpSpPr>
        <p:pic>
          <p:nvPicPr>
            <p:cNvPr id="25" name="Graphic 11">
              <a:extLst>
                <a:ext uri="{FF2B5EF4-FFF2-40B4-BE49-F238E27FC236}">
                  <a16:creationId xmlns:a16="http://schemas.microsoft.com/office/drawing/2014/main" id="{CE52C9D7-11B0-9E41-AB16-2C9849C3ECBE}"/>
                </a:ext>
              </a:extLst>
            </p:cNvPr>
            <p:cNvPicPr>
              <a:picLocks noChangeAspect="1"/>
            </p:cNvPicPr>
            <p:nvPr/>
          </p:nvPicPr>
          <p:blipFill>
            <a:blip r:embed="rId4"/>
            <a:stretch>
              <a:fillRect/>
            </a:stretch>
          </p:blipFill>
          <p:spPr>
            <a:xfrm>
              <a:off x="6897179" y="1390471"/>
              <a:ext cx="330200" cy="330200"/>
            </a:xfrm>
            <a:prstGeom prst="rect">
              <a:avLst/>
            </a:prstGeom>
          </p:spPr>
        </p:pic>
        <p:sp>
          <p:nvSpPr>
            <p:cNvPr id="24" name="Rectangle 23">
              <a:extLst>
                <a:ext uri="{FF2B5EF4-FFF2-40B4-BE49-F238E27FC236}">
                  <a16:creationId xmlns:a16="http://schemas.microsoft.com/office/drawing/2014/main" id="{CE7F7081-419C-2E4F-A999-2923C4338FC0}"/>
                </a:ext>
              </a:extLst>
            </p:cNvPr>
            <p:cNvSpPr/>
            <p:nvPr/>
          </p:nvSpPr>
          <p:spPr>
            <a:xfrm>
              <a:off x="6897179" y="1390471"/>
              <a:ext cx="4753954" cy="46985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ysClr val="windowText" lastClr="000000"/>
                </a:solidFill>
              </a:endParaRPr>
            </a:p>
          </p:txBody>
        </p:sp>
        <p:sp>
          <p:nvSpPr>
            <p:cNvPr id="28" name="Rectangle 27"/>
            <p:cNvSpPr/>
            <p:nvPr/>
          </p:nvSpPr>
          <p:spPr>
            <a:xfrm>
              <a:off x="8306534" y="1153986"/>
              <a:ext cx="3157942" cy="444405"/>
            </a:xfrm>
            <a:prstGeom prst="rect">
              <a:avLst/>
            </a:prstGeom>
            <a:solidFill>
              <a:schemeClr val="accent4"/>
            </a:solidFill>
            <a:ln w="38100"/>
          </p:spPr>
          <p:style>
            <a:lnRef idx="2">
              <a:schemeClr val="dk1"/>
            </a:lnRef>
            <a:fillRef idx="1">
              <a:schemeClr val="lt1"/>
            </a:fillRef>
            <a:effectRef idx="0">
              <a:schemeClr val="dk1"/>
            </a:effectRef>
            <a:fontRef idx="minor">
              <a:schemeClr val="dk1"/>
            </a:fontRef>
          </p:style>
          <p:txBody>
            <a:bodyPr rtlCol="0" anchor="ctr"/>
            <a:lstStyle/>
            <a:p>
              <a:r>
                <a:rPr lang="en-US" sz="2000" dirty="0"/>
                <a:t>Application environment</a:t>
              </a:r>
              <a:endParaRPr lang="en-US" sz="2000" dirty="0">
                <a:solidFill>
                  <a:schemeClr val="dk1"/>
                </a:solidFill>
              </a:endParaRPr>
            </a:p>
          </p:txBody>
        </p:sp>
      </p:grpSp>
      <p:pic>
        <p:nvPicPr>
          <p:cNvPr id="7" name="Client" descr="client represented by computer, tablet, or mobil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1819" y="3255021"/>
            <a:ext cx="1371600" cy="1371600"/>
          </a:xfrm>
          <a:prstGeom prst="rect">
            <a:avLst/>
          </a:prstGeom>
        </p:spPr>
      </p:pic>
      <p:sp>
        <p:nvSpPr>
          <p:cNvPr id="35" name="one">
            <a:extLst>
              <a:ext uri="{FF2B5EF4-FFF2-40B4-BE49-F238E27FC236}">
                <a16:creationId xmlns:a16="http://schemas.microsoft.com/office/drawing/2014/main" id="{F4664DB5-C002-4A61-8467-634ED35B1381}"/>
              </a:ext>
              <a:ext uri="{C183D7F6-B498-43B3-948B-1728B52AA6E4}">
                <adec:decorative xmlns:adec="http://schemas.microsoft.com/office/drawing/2017/decorative" val="0"/>
              </a:ext>
            </a:extLst>
          </p:cNvPr>
          <p:cNvSpPr/>
          <p:nvPr/>
        </p:nvSpPr>
        <p:spPr>
          <a:xfrm>
            <a:off x="2074279" y="2130469"/>
            <a:ext cx="492370" cy="492370"/>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31" name="TextBox 30">
            <a:extLst>
              <a:ext uri="{FF2B5EF4-FFF2-40B4-BE49-F238E27FC236}">
                <a16:creationId xmlns:a16="http://schemas.microsoft.com/office/drawing/2014/main" id="{664CD41F-F2DC-432E-82D6-78E17A84A664}"/>
              </a:ext>
            </a:extLst>
          </p:cNvPr>
          <p:cNvSpPr txBox="1"/>
          <p:nvPr/>
        </p:nvSpPr>
        <p:spPr>
          <a:xfrm>
            <a:off x="2514712" y="2199617"/>
            <a:ext cx="4448074" cy="33855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strike="noStrike" kern="0" cap="none" spc="0" normalizeH="0" baseline="0" noProof="0" dirty="0">
                <a:ln>
                  <a:noFill/>
                </a:ln>
                <a:effectLst/>
                <a:uLnTx/>
                <a:uFillTx/>
                <a:latin typeface="Amazon Ember" panose="02000000000000000000" pitchFamily="2" charset="0"/>
                <a:ea typeface="Amazon Ember" panose="02000000000000000000" pitchFamily="2" charset="0"/>
                <a:cs typeface="Amazon Ember Medium" panose="020B0603020204030204" pitchFamily="34" charset="0"/>
              </a:rPr>
              <a:t>Request </a:t>
            </a:r>
            <a:r>
              <a:rPr kumimoji="0" lang="en-US" sz="1600" b="0" i="0" strike="noStrike" kern="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Amazon Ember Medium" panose="020B0603020204030204" pitchFamily="34" charset="0"/>
              </a:rPr>
              <a:t>link to upload or download. </a:t>
            </a:r>
            <a:endParaRPr kumimoji="0" lang="en-US" sz="1600" b="0" i="0" strike="noStrike" kern="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endParaRPr>
          </a:p>
        </p:txBody>
      </p:sp>
      <p:cxnSp>
        <p:nvCxnSpPr>
          <p:cNvPr id="36" name="arrow1" descr="Arrow from client to EC2 instance which is part of Application environment.">
            <a:extLst>
              <a:ext uri="{FF2B5EF4-FFF2-40B4-BE49-F238E27FC236}">
                <a16:creationId xmlns:a16="http://schemas.microsoft.com/office/drawing/2014/main" id="{BF4D2A73-ED4C-774C-BB0E-92A374358B0E}"/>
              </a:ext>
            </a:extLst>
          </p:cNvPr>
          <p:cNvCxnSpPr>
            <a:cxnSpLocks/>
            <a:stCxn id="7" idx="0"/>
          </p:cNvCxnSpPr>
          <p:nvPr/>
        </p:nvCxnSpPr>
        <p:spPr>
          <a:xfrm rot="5400000" flipH="1" flipV="1">
            <a:off x="4326548" y="440514"/>
            <a:ext cx="661779" cy="5119637"/>
          </a:xfrm>
          <a:prstGeom prst="bentConnector2">
            <a:avLst/>
          </a:prstGeom>
          <a:ln w="254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9" name="Graphic 135">
            <a:extLst>
              <a:ext uri="{FF2B5EF4-FFF2-40B4-BE49-F238E27FC236}">
                <a16:creationId xmlns:a16="http://schemas.microsoft.com/office/drawing/2014/main" id="{C19987B1-DB3A-1640-994D-BCB81FCC1AE4}"/>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339293" y="2379615"/>
            <a:ext cx="685800" cy="685800"/>
          </a:xfrm>
          <a:prstGeom prst="rect">
            <a:avLst/>
          </a:prstGeom>
          <a:solidFill>
            <a:schemeClr val="bg1"/>
          </a:solidFill>
        </p:spPr>
      </p:pic>
      <p:sp>
        <p:nvSpPr>
          <p:cNvPr id="37" name="Rectangle 36">
            <a:extLst>
              <a:ext uri="{FF2B5EF4-FFF2-40B4-BE49-F238E27FC236}">
                <a16:creationId xmlns:a16="http://schemas.microsoft.com/office/drawing/2014/main" id="{A2E7E02C-EA90-48C7-B14A-5BA7E28E2598}"/>
              </a:ext>
              <a:ext uri="{C183D7F6-B498-43B3-948B-1728B52AA6E4}">
                <adec:decorative xmlns:adec="http://schemas.microsoft.com/office/drawing/2017/decorative" val="0"/>
              </a:ext>
            </a:extLst>
          </p:cNvPr>
          <p:cNvSpPr/>
          <p:nvPr/>
        </p:nvSpPr>
        <p:spPr>
          <a:xfrm>
            <a:off x="8088201" y="2356779"/>
            <a:ext cx="492370" cy="492370"/>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4" name="Rectangle 3">
            <a:extLst>
              <a:ext uri="{C183D7F6-B498-43B3-948B-1728B52AA6E4}">
                <adec:decorative xmlns:adec="http://schemas.microsoft.com/office/drawing/2017/decorative" val="0"/>
              </a:ext>
            </a:extLst>
          </p:cNvPr>
          <p:cNvSpPr/>
          <p:nvPr/>
        </p:nvSpPr>
        <p:spPr>
          <a:xfrm>
            <a:off x="8334386" y="2419061"/>
            <a:ext cx="3316747" cy="1077218"/>
          </a:xfrm>
          <a:prstGeom prst="rect">
            <a:avLst/>
          </a:prstGeom>
        </p:spPr>
        <p:txBody>
          <a:bodyPr wrap="square">
            <a:spAutoFit/>
          </a:bodyPr>
          <a:lstStyle/>
          <a:p>
            <a:pPr marL="228600" indent="-228600"/>
            <a:r>
              <a:rPr lang="en-US" sz="1600" kern="0" dirty="0">
                <a:latin typeface="Amazon Ember" panose="02000000000000000000" pitchFamily="2" charset="0"/>
                <a:ea typeface="Amazon Ember" panose="02000000000000000000" pitchFamily="2" charset="0"/>
                <a:cs typeface="Amazon Ember Medium" panose="020B0603020204030204" pitchFamily="34" charset="0"/>
              </a:rPr>
              <a:t>	</a:t>
            </a:r>
            <a:r>
              <a:rPr lang="en-US" altLang="en-US" sz="1600" dirty="0">
                <a:latin typeface="Amazon Ember" panose="02000000000000000000" pitchFamily="2" charset="0"/>
                <a:ea typeface="Amazon Ember" panose="02000000000000000000" pitchFamily="2" charset="0"/>
                <a:cs typeface="Amazon Ember Light" panose="020B0403020204020204" pitchFamily="34" charset="0"/>
              </a:rPr>
              <a:t>Amazon Elastic Compute Cloud (Amazon EC2)</a:t>
            </a:r>
            <a:r>
              <a:rPr lang="en-US" sz="1600" kern="0" dirty="0">
                <a:latin typeface="Amazon Ember" panose="02000000000000000000" pitchFamily="2" charset="0"/>
                <a:ea typeface="Amazon Ember" panose="02000000000000000000" pitchFamily="2" charset="0"/>
                <a:cs typeface="Amazon Ember Medium" panose="020B0603020204030204" pitchFamily="34" charset="0"/>
              </a:rPr>
              <a:t> instance that is running the application generates the presigned URLs.</a:t>
            </a:r>
          </a:p>
        </p:txBody>
      </p:sp>
      <p:sp>
        <p:nvSpPr>
          <p:cNvPr id="38" name="Rectangle 37">
            <a:extLst>
              <a:ext uri="{FF2B5EF4-FFF2-40B4-BE49-F238E27FC236}">
                <a16:creationId xmlns:a16="http://schemas.microsoft.com/office/drawing/2014/main" id="{EDF5D41B-B10A-499D-BDCE-AAB019E4F7AB}"/>
              </a:ext>
              <a:ext uri="{C183D7F6-B498-43B3-948B-1728B52AA6E4}">
                <adec:decorative xmlns:adec="http://schemas.microsoft.com/office/drawing/2017/decorative" val="0"/>
              </a:ext>
            </a:extLst>
          </p:cNvPr>
          <p:cNvSpPr/>
          <p:nvPr/>
        </p:nvSpPr>
        <p:spPr>
          <a:xfrm>
            <a:off x="3547301" y="3065415"/>
            <a:ext cx="492370" cy="492370"/>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104" name="TextBox 103"/>
          <p:cNvSpPr txBox="1"/>
          <p:nvPr/>
        </p:nvSpPr>
        <p:spPr>
          <a:xfrm>
            <a:off x="4039671" y="3135513"/>
            <a:ext cx="2841803" cy="1077218"/>
          </a:xfrm>
          <a:prstGeom prst="rect">
            <a:avLst/>
          </a:prstGeom>
          <a:noFill/>
        </p:spPr>
        <p:txBody>
          <a:bodyPr wrap="square" rtlCol="0">
            <a:spAutoFit/>
          </a:bodyPr>
          <a:lstStyle/>
          <a:p>
            <a:pPr lvl="0" defTabSz="457200">
              <a:defRPr/>
            </a:pPr>
            <a:r>
              <a:rPr kumimoji="0" lang="en-US" sz="1600" b="0" i="0" u="none" strike="noStrike" kern="0" cap="none" spc="0" normalizeH="0" baseline="0" noProof="0" dirty="0">
                <a:ln>
                  <a:noFill/>
                </a:ln>
                <a:effectLst/>
                <a:uLnTx/>
                <a:uFillTx/>
                <a:latin typeface="Amazon Ember" panose="02000000000000000000" pitchFamily="2" charset="0"/>
                <a:ea typeface="Amazon Ember" panose="02000000000000000000" pitchFamily="2" charset="0"/>
                <a:cs typeface="Amazon Ember Medium" panose="020B0603020204030204" pitchFamily="34" charset="0"/>
              </a:rPr>
              <a:t>Return </a:t>
            </a:r>
            <a:r>
              <a:rPr kumimoji="0" lang="en-US" sz="1600" b="0" i="0" strike="noStrike" kern="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Amazon Ember Medium" panose="020B0603020204030204" pitchFamily="34" charset="0"/>
              </a:rPr>
              <a:t>presigned URL</a:t>
            </a:r>
          </a:p>
          <a:p>
            <a:pPr marL="285750" lvl="0" indent="-285750" defTabSz="457200">
              <a:buFont typeface="Arial" panose="020B0604020202020204" pitchFamily="34" charset="0"/>
              <a:buChar char="•"/>
              <a:defRPr/>
            </a:pPr>
            <a:r>
              <a:rPr lang="en-US" sz="1600" kern="0" noProof="0" dirty="0">
                <a:solidFill>
                  <a:srgbClr val="000000"/>
                </a:solidFill>
              </a:rPr>
              <a:t>Grants </a:t>
            </a:r>
            <a:r>
              <a:rPr lang="en-US" sz="1600" kern="0" noProof="0" dirty="0">
                <a:solidFill>
                  <a:srgbClr val="000000"/>
                </a:solidFill>
                <a:latin typeface="Lucida Console" panose="020B0609040504020204" pitchFamily="49" charset="0"/>
              </a:rPr>
              <a:t>PUT</a:t>
            </a:r>
            <a:r>
              <a:rPr lang="en-US" sz="1600" kern="0" noProof="0" dirty="0">
                <a:solidFill>
                  <a:srgbClr val="000000"/>
                </a:solidFill>
              </a:rPr>
              <a:t> or </a:t>
            </a:r>
            <a:r>
              <a:rPr lang="en-US" sz="1600" kern="0" noProof="0" dirty="0">
                <a:solidFill>
                  <a:srgbClr val="000000"/>
                </a:solidFill>
                <a:latin typeface="Lucida Console" panose="020B0609040504020204" pitchFamily="49" charset="0"/>
              </a:rPr>
              <a:t>GET</a:t>
            </a:r>
            <a:r>
              <a:rPr lang="en-US" sz="1600" kern="0" noProof="0" dirty="0">
                <a:solidFill>
                  <a:srgbClr val="000000"/>
                </a:solidFill>
              </a:rPr>
              <a:t> </a:t>
            </a:r>
            <a:r>
              <a:rPr lang="en-US" sz="1600" kern="0" dirty="0">
                <a:solidFill>
                  <a:srgbClr val="000000"/>
                </a:solidFill>
              </a:rPr>
              <a:t>access</a:t>
            </a:r>
          </a:p>
          <a:p>
            <a:pPr marL="285750" lvl="0" indent="-285750" defTabSz="457200">
              <a:buFont typeface="Arial" panose="020B0604020202020204" pitchFamily="34" charset="0"/>
              <a:buChar char="•"/>
              <a:defRPr/>
            </a:pPr>
            <a:r>
              <a:rPr lang="en-US" sz="1600" kern="0" dirty="0">
                <a:solidFill>
                  <a:srgbClr val="000000"/>
                </a:solidFill>
              </a:rPr>
              <a:t>Specifies expiration</a:t>
            </a:r>
          </a:p>
          <a:p>
            <a:pPr marL="285750" lvl="0" indent="-285750" defTabSz="457200">
              <a:buFont typeface="Arial" panose="020B0604020202020204" pitchFamily="34" charset="0"/>
              <a:buChar char="•"/>
              <a:defRPr/>
            </a:pPr>
            <a:r>
              <a:rPr lang="en-US" sz="1600" kern="0" dirty="0">
                <a:solidFill>
                  <a:srgbClr val="000000"/>
                </a:solidFill>
              </a:rPr>
              <a:t>Applies to one object</a:t>
            </a:r>
          </a:p>
        </p:txBody>
      </p:sp>
      <p:cxnSp>
        <p:nvCxnSpPr>
          <p:cNvPr id="30" name="arrow2" descr="Arrow from EC2 instance to the client.">
            <a:extLst>
              <a:ext uri="{FF2B5EF4-FFF2-40B4-BE49-F238E27FC236}">
                <a16:creationId xmlns:a16="http://schemas.microsoft.com/office/drawing/2014/main" id="{BF4D2A73-ED4C-774C-BB0E-92A374358B0E}"/>
              </a:ext>
            </a:extLst>
          </p:cNvPr>
          <p:cNvCxnSpPr>
            <a:cxnSpLocks/>
            <a:stCxn id="7" idx="3"/>
          </p:cNvCxnSpPr>
          <p:nvPr/>
        </p:nvCxnSpPr>
        <p:spPr>
          <a:xfrm flipV="1">
            <a:off x="2783419" y="2977962"/>
            <a:ext cx="4259427" cy="1039059"/>
          </a:xfrm>
          <a:prstGeom prst="bentConnector3">
            <a:avLst>
              <a:gd name="adj1" fmla="val 16080"/>
            </a:avLst>
          </a:prstGeom>
          <a:ln w="254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6D61980D-F7F3-4A63-B34C-99FC6B2FC627}"/>
              </a:ext>
              <a:ext uri="{C183D7F6-B498-43B3-948B-1728B52AA6E4}">
                <adec:decorative xmlns:adec="http://schemas.microsoft.com/office/drawing/2017/decorative" val="0"/>
              </a:ext>
            </a:extLst>
          </p:cNvPr>
          <p:cNvSpPr/>
          <p:nvPr/>
        </p:nvSpPr>
        <p:spPr>
          <a:xfrm>
            <a:off x="3436469" y="4646242"/>
            <a:ext cx="492370" cy="492370"/>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20" name="TextBox 119"/>
          <p:cNvSpPr txBox="1"/>
          <p:nvPr/>
        </p:nvSpPr>
        <p:spPr>
          <a:xfrm>
            <a:off x="3864082" y="4759295"/>
            <a:ext cx="2291020" cy="33855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Lucida Console" panose="020B0609040504020204" pitchFamily="49" charset="0"/>
                <a:ea typeface="Amazon Ember" panose="02000000000000000000" pitchFamily="2" charset="0"/>
                <a:cs typeface="Amazon Ember Medium" panose="020B0603020204030204" pitchFamily="34" charset="0"/>
              </a:rPr>
              <a:t>GET</a:t>
            </a:r>
            <a:r>
              <a:rPr kumimoji="0" lang="en-US" sz="1600" b="0" i="0" u="none" strike="noStrike" kern="0" cap="none" spc="0" normalizeH="0" baseline="0" noProof="0" dirty="0">
                <a:ln>
                  <a:noFill/>
                </a:ln>
                <a:effectLst/>
                <a:uLnTx/>
                <a:uFillTx/>
                <a:latin typeface="Amazon Ember" panose="02000000000000000000" pitchFamily="2" charset="0"/>
                <a:ea typeface="Amazon Ember" panose="02000000000000000000" pitchFamily="2" charset="0"/>
                <a:cs typeface="Amazon Ember Medium" panose="020B0603020204030204" pitchFamily="34" charset="0"/>
              </a:rPr>
              <a:t> or </a:t>
            </a:r>
            <a:r>
              <a:rPr kumimoji="0" lang="en-US" sz="1600" b="0" i="0" u="none" strike="noStrike" kern="0" cap="none" spc="0" normalizeH="0" baseline="0" noProof="0" dirty="0">
                <a:ln>
                  <a:noFill/>
                </a:ln>
                <a:effectLst/>
                <a:uLnTx/>
                <a:uFillTx/>
                <a:latin typeface="Lucida Console" panose="020B0609040504020204" pitchFamily="49" charset="0"/>
                <a:ea typeface="Amazon Ember" panose="02000000000000000000" pitchFamily="2" charset="0"/>
                <a:cs typeface="Amazon Ember Medium" panose="020B0603020204030204" pitchFamily="34" charset="0"/>
              </a:rPr>
              <a:t>PUT</a:t>
            </a:r>
            <a:r>
              <a:rPr kumimoji="0" lang="en-US" sz="1600" b="0" i="0" u="none" strike="noStrike" kern="0" cap="none" spc="0" normalizeH="0" baseline="0" noProof="0" dirty="0">
                <a:ln>
                  <a:noFill/>
                </a:ln>
                <a:effectLst/>
                <a:uLnTx/>
                <a:uFillTx/>
                <a:latin typeface="Amazon Ember" panose="02000000000000000000" pitchFamily="2" charset="0"/>
                <a:ea typeface="Amazon Ember" panose="02000000000000000000" pitchFamily="2" charset="0"/>
                <a:cs typeface="Amazon Ember Medium" panose="020B0603020204030204" pitchFamily="34" charset="0"/>
              </a:rPr>
              <a:t> </a:t>
            </a:r>
            <a:r>
              <a:rPr kumimoji="0" lang="en-US" sz="1600" b="0" i="0" strike="noStrike" kern="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Amazon Ember Medium" panose="020B0603020204030204" pitchFamily="34" charset="0"/>
              </a:rPr>
              <a:t>object</a:t>
            </a:r>
          </a:p>
        </p:txBody>
      </p:sp>
      <p:cxnSp>
        <p:nvCxnSpPr>
          <p:cNvPr id="49" name="arrow3" descr="Arrow from client to S3 bucket on application environment.">
            <a:extLst>
              <a:ext uri="{FF2B5EF4-FFF2-40B4-BE49-F238E27FC236}">
                <a16:creationId xmlns:a16="http://schemas.microsoft.com/office/drawing/2014/main" id="{BF4D2A73-ED4C-774C-BB0E-92A374358B0E}"/>
              </a:ext>
            </a:extLst>
          </p:cNvPr>
          <p:cNvCxnSpPr>
            <a:cxnSpLocks/>
            <a:stCxn id="7" idx="2"/>
            <a:endCxn id="27" idx="1"/>
          </p:cNvCxnSpPr>
          <p:nvPr/>
        </p:nvCxnSpPr>
        <p:spPr>
          <a:xfrm rot="16200000" flipH="1">
            <a:off x="4393225" y="2331015"/>
            <a:ext cx="644851" cy="5236062"/>
          </a:xfrm>
          <a:prstGeom prst="bentConnector2">
            <a:avLst/>
          </a:prstGeom>
          <a:ln w="254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6980941" y="5573423"/>
            <a:ext cx="1353445" cy="369332"/>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b="0" i="0" strike="noStrike" kern="0" cap="none" spc="0" normalizeH="0" baseline="0" noProof="0" dirty="0">
                <a:ln>
                  <a:noFill/>
                </a:ln>
                <a:effectLst/>
                <a:uLnTx/>
                <a:uFillTx/>
                <a:latin typeface="Amazon Ember Light" panose="020B0403020204020204"/>
              </a:rPr>
              <a:t>S3 bucket</a:t>
            </a:r>
          </a:p>
        </p:txBody>
      </p:sp>
      <p:pic>
        <p:nvPicPr>
          <p:cNvPr id="27" name="Graphic 68">
            <a:extLst>
              <a:ext uri="{FF2B5EF4-FFF2-40B4-BE49-F238E27FC236}">
                <a16:creationId xmlns:a16="http://schemas.microsoft.com/office/drawing/2014/main" id="{1BC192AB-8D67-7746-A2C0-E289C568EA2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7333681" y="4928572"/>
            <a:ext cx="685800" cy="685800"/>
          </a:xfrm>
          <a:prstGeom prst="rect">
            <a:avLst/>
          </a:prstGeom>
        </p:spPr>
      </p:pic>
      <p:sp>
        <p:nvSpPr>
          <p:cNvPr id="23" name="Rectangle 22"/>
          <p:cNvSpPr/>
          <p:nvPr/>
        </p:nvSpPr>
        <p:spPr>
          <a:xfrm>
            <a:off x="158378" y="5922454"/>
            <a:ext cx="6136763" cy="337111"/>
          </a:xfrm>
          <a:prstGeom prst="rect">
            <a:avLst/>
          </a:prstGeom>
          <a:ln w="381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Grant public access only when required. </a:t>
            </a:r>
            <a:endParaRPr lang="en-US" sz="2000" dirty="0">
              <a:solidFill>
                <a:schemeClr val="dk1"/>
              </a:solidFill>
            </a:endParaRPr>
          </a:p>
        </p:txBody>
      </p:sp>
    </p:spTree>
    <p:custDataLst>
      <p:tags r:id="rId1"/>
    </p:custDataLst>
    <p:extLst>
      <p:ext uri="{BB962C8B-B14F-4D97-AF65-F5344CB8AC3E}">
        <p14:creationId xmlns:p14="http://schemas.microsoft.com/office/powerpoint/2010/main" val="2417730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00A2485-9707-4B2F-AF8E-00EEFFF83A39}"/>
              </a:ext>
            </a:extLst>
          </p:cNvPr>
          <p:cNvSpPr>
            <a:spLocks noGrp="1"/>
          </p:cNvSpPr>
          <p:nvPr>
            <p:ph type="sldNum" sz="quarter" idx="20"/>
          </p:nvPr>
        </p:nvSpPr>
        <p:spPr/>
        <p:txBody>
          <a:bodyPr/>
          <a:lstStyle/>
          <a:p>
            <a:fld id="{989D9560-4C13-4692-9687-98ECDD2D9552}" type="slidenum">
              <a:rPr lang="en-US" smtClean="0"/>
              <a:t>27</a:t>
            </a:fld>
            <a:endParaRPr lang="en-US" dirty="0"/>
          </a:p>
        </p:txBody>
      </p:sp>
      <p:sp>
        <p:nvSpPr>
          <p:cNvPr id="14" name="Title 13"/>
          <p:cNvSpPr>
            <a:spLocks noGrp="1"/>
          </p:cNvSpPr>
          <p:nvPr>
            <p:ph type="title"/>
          </p:nvPr>
        </p:nvSpPr>
        <p:spPr/>
        <p:txBody>
          <a:bodyPr/>
          <a:lstStyle/>
          <a:p>
            <a:r>
              <a:rPr lang="en-US" dirty="0"/>
              <a:t>Examples: Generate the presigned URL </a:t>
            </a:r>
          </a:p>
        </p:txBody>
      </p:sp>
      <p:grpSp>
        <p:nvGrpSpPr>
          <p:cNvPr id="8" name="Group 7">
            <a:extLst>
              <a:ext uri="{FF2B5EF4-FFF2-40B4-BE49-F238E27FC236}">
                <a16:creationId xmlns:a16="http://schemas.microsoft.com/office/drawing/2014/main" id="{C14EC4D4-B402-4C23-BF64-BD68A75A924C}"/>
              </a:ext>
              <a:ext uri="{C183D7F6-B498-43B3-948B-1728B52AA6E4}">
                <adec:decorative xmlns:adec="http://schemas.microsoft.com/office/drawing/2017/decorative" val="1"/>
              </a:ext>
            </a:extLst>
          </p:cNvPr>
          <p:cNvGrpSpPr/>
          <p:nvPr/>
        </p:nvGrpSpPr>
        <p:grpSpPr>
          <a:xfrm>
            <a:off x="21943" y="751328"/>
            <a:ext cx="12044233" cy="1767945"/>
            <a:chOff x="21943" y="751328"/>
            <a:chExt cx="12044233" cy="1767945"/>
          </a:xfrm>
        </p:grpSpPr>
        <p:sp>
          <p:nvSpPr>
            <p:cNvPr id="18" name="Rectangle 17">
              <a:extLst>
                <a:ext uri="{FF2B5EF4-FFF2-40B4-BE49-F238E27FC236}">
                  <a16:creationId xmlns:a16="http://schemas.microsoft.com/office/drawing/2014/main" id="{991CEACD-0CCC-43A3-817C-AA509B6FE8D1}"/>
                </a:ext>
                <a:ext uri="{C183D7F6-B498-43B3-948B-1728B52AA6E4}">
                  <adec:decorative xmlns:adec="http://schemas.microsoft.com/office/drawing/2017/decorative" val="1"/>
                </a:ext>
              </a:extLst>
            </p:cNvPr>
            <p:cNvSpPr/>
            <p:nvPr/>
          </p:nvSpPr>
          <p:spPr>
            <a:xfrm>
              <a:off x="65070" y="929727"/>
              <a:ext cx="12001106" cy="150827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Freeform 9"/>
            <p:cNvSpPr/>
            <p:nvPr/>
          </p:nvSpPr>
          <p:spPr>
            <a:xfrm>
              <a:off x="814579" y="832054"/>
              <a:ext cx="4283678" cy="365760"/>
            </a:xfrm>
            <a:custGeom>
              <a:avLst/>
              <a:gdLst>
                <a:gd name="connsiteX0" fmla="*/ 0 w 8595360"/>
                <a:gd name="connsiteY0" fmla="*/ 73801 h 442800"/>
                <a:gd name="connsiteX1" fmla="*/ 73801 w 8595360"/>
                <a:gd name="connsiteY1" fmla="*/ 0 h 442800"/>
                <a:gd name="connsiteX2" fmla="*/ 8521559 w 8595360"/>
                <a:gd name="connsiteY2" fmla="*/ 0 h 442800"/>
                <a:gd name="connsiteX3" fmla="*/ 8595360 w 8595360"/>
                <a:gd name="connsiteY3" fmla="*/ 73801 h 442800"/>
                <a:gd name="connsiteX4" fmla="*/ 8595360 w 8595360"/>
                <a:gd name="connsiteY4" fmla="*/ 368999 h 442800"/>
                <a:gd name="connsiteX5" fmla="*/ 8521559 w 8595360"/>
                <a:gd name="connsiteY5" fmla="*/ 442800 h 442800"/>
                <a:gd name="connsiteX6" fmla="*/ 73801 w 8595360"/>
                <a:gd name="connsiteY6" fmla="*/ 442800 h 442800"/>
                <a:gd name="connsiteX7" fmla="*/ 0 w 8595360"/>
                <a:gd name="connsiteY7" fmla="*/ 368999 h 442800"/>
                <a:gd name="connsiteX8" fmla="*/ 0 w 8595360"/>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360" h="442800">
                  <a:moveTo>
                    <a:pt x="0" y="73801"/>
                  </a:moveTo>
                  <a:cubicBezTo>
                    <a:pt x="0" y="33042"/>
                    <a:pt x="33042" y="0"/>
                    <a:pt x="73801" y="0"/>
                  </a:cubicBezTo>
                  <a:lnTo>
                    <a:pt x="8521559" y="0"/>
                  </a:lnTo>
                  <a:cubicBezTo>
                    <a:pt x="8562318" y="0"/>
                    <a:pt x="8595360" y="33042"/>
                    <a:pt x="8595360" y="73801"/>
                  </a:cubicBezTo>
                  <a:lnTo>
                    <a:pt x="8595360" y="368999"/>
                  </a:lnTo>
                  <a:cubicBezTo>
                    <a:pt x="8595360" y="409758"/>
                    <a:pt x="8562318" y="442800"/>
                    <a:pt x="8521559"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6500" tIns="21616" rIns="346500" bIns="21616" numCol="1" spcCol="1270" anchor="ctr" anchorCtr="0">
              <a:noAutofit/>
            </a:bodyPr>
            <a:lstStyle/>
            <a:p>
              <a:pPr lvl="0" algn="l" defTabSz="666750">
                <a:lnSpc>
                  <a:spcPct val="90000"/>
                </a:lnSpc>
                <a:spcBef>
                  <a:spcPct val="0"/>
                </a:spcBef>
                <a:spcAft>
                  <a:spcPct val="35000"/>
                </a:spcAft>
              </a:pPr>
              <a:r>
                <a:rPr lang="en-US" sz="2000" kern="1200" dirty="0"/>
                <a:t>Java</a:t>
              </a:r>
            </a:p>
          </p:txBody>
        </p:sp>
        <p:sp>
          <p:nvSpPr>
            <p:cNvPr id="9" name="Freeform 8"/>
            <p:cNvSpPr/>
            <p:nvPr/>
          </p:nvSpPr>
          <p:spPr>
            <a:xfrm>
              <a:off x="136634" y="931323"/>
              <a:ext cx="11636265" cy="1587950"/>
            </a:xfrm>
            <a:custGeom>
              <a:avLst/>
              <a:gdLst>
                <a:gd name="connsiteX0" fmla="*/ 0 w 12279086"/>
                <a:gd name="connsiteY0" fmla="*/ 0 h 1653750"/>
                <a:gd name="connsiteX1" fmla="*/ 12279086 w 12279086"/>
                <a:gd name="connsiteY1" fmla="*/ 0 h 1653750"/>
                <a:gd name="connsiteX2" fmla="*/ 12279086 w 12279086"/>
                <a:gd name="connsiteY2" fmla="*/ 1653750 h 1653750"/>
                <a:gd name="connsiteX3" fmla="*/ 0 w 12279086"/>
                <a:gd name="connsiteY3" fmla="*/ 1653750 h 1653750"/>
                <a:gd name="connsiteX4" fmla="*/ 0 w 12279086"/>
                <a:gd name="connsiteY4" fmla="*/ 0 h 165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9086" h="1653750">
                  <a:moveTo>
                    <a:pt x="0" y="0"/>
                  </a:moveTo>
                  <a:lnTo>
                    <a:pt x="12279086" y="0"/>
                  </a:lnTo>
                  <a:lnTo>
                    <a:pt x="12279086" y="1653750"/>
                  </a:lnTo>
                  <a:lnTo>
                    <a:pt x="0" y="1653750"/>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31520" tIns="312420" rIns="45720" bIns="106680" numCol="1" spcCol="1270" anchor="t" anchorCtr="0">
              <a:noAutofit/>
            </a:bodyPr>
            <a:lstStyle/>
            <a:p>
              <a:r>
                <a:rPr lang="en-US" sz="1600" dirty="0">
                  <a:solidFill>
                    <a:srgbClr val="0000FF"/>
                  </a:solidFill>
                  <a:latin typeface="Lucida Console" panose="020B0609040504020204" pitchFamily="49" charset="0"/>
                </a:rPr>
                <a:t>GeneratePresignedUrlRequest</a:t>
              </a:r>
              <a:r>
                <a:rPr lang="en-US" sz="1600" dirty="0">
                  <a:solidFill>
                    <a:srgbClr val="000000"/>
                  </a:solidFill>
                  <a:latin typeface="Lucida Console" panose="020B0609040504020204" pitchFamily="49" charset="0"/>
                </a:rPr>
                <a:t> </a:t>
              </a:r>
              <a:r>
                <a:rPr lang="en-US" sz="1600" dirty="0" err="1">
                  <a:solidFill>
                    <a:srgbClr val="000000"/>
                  </a:solidFill>
                  <a:latin typeface="Lucida Console" panose="020B0609040504020204" pitchFamily="49" charset="0"/>
                </a:rPr>
                <a:t>generatePresignedUrlRequest</a:t>
              </a:r>
              <a:r>
                <a:rPr lang="en-US" sz="1600" dirty="0">
                  <a:solidFill>
                    <a:srgbClr val="000000"/>
                  </a:solidFill>
                  <a:latin typeface="Lucida Console" panose="020B0609040504020204" pitchFamily="49" charset="0"/>
                </a:rPr>
                <a:t> =</a:t>
              </a:r>
            </a:p>
            <a:p>
              <a:r>
                <a:rPr lang="en-US" sz="1600" dirty="0">
                  <a:solidFill>
                    <a:srgbClr val="000000"/>
                  </a:solidFill>
                  <a:latin typeface="Lucida Console" panose="020B0609040504020204" pitchFamily="49" charset="0"/>
                </a:rPr>
                <a:t>        </a:t>
              </a:r>
              <a:r>
                <a:rPr lang="en-US" sz="1600" dirty="0">
                  <a:solidFill>
                    <a:srgbClr val="0000FF"/>
                  </a:solidFill>
                  <a:latin typeface="Lucida Console" panose="020B0609040504020204" pitchFamily="49" charset="0"/>
                </a:rPr>
                <a:t>new</a:t>
              </a:r>
              <a:r>
                <a:rPr lang="en-US" sz="1600" dirty="0">
                  <a:solidFill>
                    <a:srgbClr val="000000"/>
                  </a:solidFill>
                  <a:latin typeface="Lucida Console" panose="020B0609040504020204" pitchFamily="49" charset="0"/>
                </a:rPr>
                <a:t> </a:t>
              </a:r>
              <a:r>
                <a:rPr lang="en-US" sz="1600" dirty="0" err="1">
                  <a:solidFill>
                    <a:srgbClr val="0000FF"/>
                  </a:solidFill>
                  <a:latin typeface="Lucida Console" panose="020B0609040504020204" pitchFamily="49" charset="0"/>
                </a:rPr>
                <a:t>GeneratePresignedUrlRequest</a:t>
              </a:r>
              <a:r>
                <a:rPr lang="en-US" sz="1600" dirty="0">
                  <a:solidFill>
                    <a:srgbClr val="000000"/>
                  </a:solidFill>
                  <a:latin typeface="Lucida Console" panose="020B0609040504020204" pitchFamily="49" charset="0"/>
                </a:rPr>
                <a:t>(</a:t>
              </a:r>
              <a:r>
                <a:rPr lang="en-US" sz="1600" dirty="0">
                  <a:solidFill>
                    <a:srgbClr val="A31515"/>
                  </a:solidFill>
                  <a:latin typeface="Lucida Console" panose="020B0609040504020204" pitchFamily="49" charset="0"/>
                </a:rPr>
                <a:t>"notes-bucket"</a:t>
              </a:r>
              <a:r>
                <a:rPr lang="en-US" sz="1600" dirty="0">
                  <a:solidFill>
                    <a:srgbClr val="000000"/>
                  </a:solidFill>
                  <a:latin typeface="Lucida Console" panose="020B0609040504020204" pitchFamily="49" charset="0"/>
                </a:rPr>
                <a:t>, objectKey)</a:t>
              </a:r>
            </a:p>
            <a:p>
              <a:r>
                <a:rPr lang="en-US" sz="1600" dirty="0">
                  <a:solidFill>
                    <a:srgbClr val="000000"/>
                  </a:solidFill>
                  <a:latin typeface="Lucida Console" panose="020B0609040504020204" pitchFamily="49" charset="0"/>
                </a:rPr>
                <a:t>    .withMethod(</a:t>
              </a:r>
              <a:r>
                <a:rPr lang="en-US" sz="1600" dirty="0">
                  <a:solidFill>
                    <a:srgbClr val="0000FF"/>
                  </a:solidFill>
                  <a:latin typeface="Lucida Console" panose="020B0609040504020204" pitchFamily="49" charset="0"/>
                </a:rPr>
                <a:t>HttpMethod</a:t>
              </a:r>
              <a:r>
                <a:rPr lang="en-US" sz="1600" dirty="0">
                  <a:solidFill>
                    <a:srgbClr val="000000"/>
                  </a:solidFill>
                  <a:latin typeface="Lucida Console" panose="020B0609040504020204" pitchFamily="49" charset="0"/>
                </a:rPr>
                <a:t>.GET)</a:t>
              </a:r>
            </a:p>
            <a:p>
              <a:r>
                <a:rPr lang="en-US" sz="1600" dirty="0">
                  <a:solidFill>
                    <a:srgbClr val="000000"/>
                  </a:solidFill>
                  <a:latin typeface="Lucida Console" panose="020B0609040504020204" pitchFamily="49" charset="0"/>
                </a:rPr>
                <a:t>    .withExpiration(expiration);</a:t>
              </a:r>
            </a:p>
            <a:p>
              <a:r>
                <a:rPr lang="en-US" sz="1600" dirty="0">
                  <a:solidFill>
                    <a:srgbClr val="0000FF"/>
                  </a:solidFill>
                  <a:latin typeface="Lucida Console" panose="020B0609040504020204" pitchFamily="49" charset="0"/>
                </a:rPr>
                <a:t>URL</a:t>
              </a:r>
              <a:r>
                <a:rPr lang="en-US" sz="1600" dirty="0">
                  <a:solidFill>
                    <a:srgbClr val="000000"/>
                  </a:solidFill>
                  <a:latin typeface="Lucida Console" panose="020B0609040504020204" pitchFamily="49" charset="0"/>
                </a:rPr>
                <a:t> </a:t>
              </a:r>
              <a:r>
                <a:rPr lang="en-US" sz="1600" dirty="0" err="1">
                  <a:solidFill>
                    <a:srgbClr val="000000"/>
                  </a:solidFill>
                  <a:latin typeface="Lucida Console" panose="020B0609040504020204" pitchFamily="49" charset="0"/>
                </a:rPr>
                <a:t>url</a:t>
              </a:r>
              <a:r>
                <a:rPr lang="en-US" sz="1600" dirty="0">
                  <a:solidFill>
                    <a:srgbClr val="000000"/>
                  </a:solidFill>
                  <a:latin typeface="Lucida Console" panose="020B0609040504020204" pitchFamily="49" charset="0"/>
                </a:rPr>
                <a:t> = s3Client.generatePresignedUrl(generatePresignedUrlRequest);</a:t>
              </a:r>
            </a:p>
            <a:p>
              <a:br>
                <a:rPr lang="en-US" sz="1600" dirty="0">
                  <a:solidFill>
                    <a:srgbClr val="000000"/>
                  </a:solidFill>
                  <a:latin typeface="Consolas" panose="020B0609020204030204" pitchFamily="49" charset="0"/>
                </a:rPr>
              </a:br>
              <a:endParaRPr lang="en-US" sz="1600" dirty="0">
                <a:solidFill>
                  <a:srgbClr val="000000"/>
                </a:solidFill>
                <a:latin typeface="Consolas" panose="020B0609020204030204" pitchFamily="49" charset="0"/>
              </a:endParaRPr>
            </a:p>
          </p:txBody>
        </p:sp>
        <p:pic>
          <p:nvPicPr>
            <p:cNvPr id="15" name="Picture 14">
              <a:extLst>
                <a:ext uri="{C183D7F6-B498-43B3-948B-1728B52AA6E4}">
                  <adec:decorative xmlns:adec="http://schemas.microsoft.com/office/drawing/2017/decorative" val="1"/>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21943" y="751328"/>
              <a:ext cx="557784" cy="630936"/>
            </a:xfrm>
            <a:prstGeom prst="rect">
              <a:avLst/>
            </a:prstGeom>
          </p:spPr>
        </p:pic>
      </p:grpSp>
      <p:grpSp>
        <p:nvGrpSpPr>
          <p:cNvPr id="11" name="Group 10">
            <a:extLst>
              <a:ext uri="{FF2B5EF4-FFF2-40B4-BE49-F238E27FC236}">
                <a16:creationId xmlns:a16="http://schemas.microsoft.com/office/drawing/2014/main" id="{31FCEFE0-D51B-48D0-B737-306A4FF1E8F6}"/>
              </a:ext>
            </a:extLst>
          </p:cNvPr>
          <p:cNvGrpSpPr/>
          <p:nvPr/>
        </p:nvGrpSpPr>
        <p:grpSpPr>
          <a:xfrm>
            <a:off x="17560" y="2445703"/>
            <a:ext cx="12048616" cy="2255706"/>
            <a:chOff x="17560" y="2445703"/>
            <a:chExt cx="12048616" cy="2255706"/>
          </a:xfrm>
        </p:grpSpPr>
        <p:sp>
          <p:nvSpPr>
            <p:cNvPr id="24" name="Rectangle 23">
              <a:extLst>
                <a:ext uri="{FF2B5EF4-FFF2-40B4-BE49-F238E27FC236}">
                  <a16:creationId xmlns:a16="http://schemas.microsoft.com/office/drawing/2014/main" id="{29F46995-0445-4E4B-B014-04B58CE384CA}"/>
                </a:ext>
                <a:ext uri="{C183D7F6-B498-43B3-948B-1728B52AA6E4}">
                  <adec:decorative xmlns:adec="http://schemas.microsoft.com/office/drawing/2017/decorative" val="1"/>
                </a:ext>
              </a:extLst>
            </p:cNvPr>
            <p:cNvSpPr/>
            <p:nvPr/>
          </p:nvSpPr>
          <p:spPr>
            <a:xfrm>
              <a:off x="65070" y="2601712"/>
              <a:ext cx="12001106" cy="209969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Freeform 12">
              <a:extLst>
                <a:ext uri="{C183D7F6-B498-43B3-948B-1728B52AA6E4}">
                  <adec:decorative xmlns:adec="http://schemas.microsoft.com/office/drawing/2017/decorative" val="0"/>
                </a:ext>
              </a:extLst>
            </p:cNvPr>
            <p:cNvSpPr/>
            <p:nvPr/>
          </p:nvSpPr>
          <p:spPr>
            <a:xfrm>
              <a:off x="814579" y="2520869"/>
              <a:ext cx="4283678" cy="365760"/>
            </a:xfrm>
            <a:custGeom>
              <a:avLst/>
              <a:gdLst>
                <a:gd name="connsiteX0" fmla="*/ 0 w 8595360"/>
                <a:gd name="connsiteY0" fmla="*/ 73801 h 442800"/>
                <a:gd name="connsiteX1" fmla="*/ 73801 w 8595360"/>
                <a:gd name="connsiteY1" fmla="*/ 0 h 442800"/>
                <a:gd name="connsiteX2" fmla="*/ 8521559 w 8595360"/>
                <a:gd name="connsiteY2" fmla="*/ 0 h 442800"/>
                <a:gd name="connsiteX3" fmla="*/ 8595360 w 8595360"/>
                <a:gd name="connsiteY3" fmla="*/ 73801 h 442800"/>
                <a:gd name="connsiteX4" fmla="*/ 8595360 w 8595360"/>
                <a:gd name="connsiteY4" fmla="*/ 368999 h 442800"/>
                <a:gd name="connsiteX5" fmla="*/ 8521559 w 8595360"/>
                <a:gd name="connsiteY5" fmla="*/ 442800 h 442800"/>
                <a:gd name="connsiteX6" fmla="*/ 73801 w 8595360"/>
                <a:gd name="connsiteY6" fmla="*/ 442800 h 442800"/>
                <a:gd name="connsiteX7" fmla="*/ 0 w 8595360"/>
                <a:gd name="connsiteY7" fmla="*/ 368999 h 442800"/>
                <a:gd name="connsiteX8" fmla="*/ 0 w 8595360"/>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360" h="442800">
                  <a:moveTo>
                    <a:pt x="0" y="73801"/>
                  </a:moveTo>
                  <a:cubicBezTo>
                    <a:pt x="0" y="33042"/>
                    <a:pt x="33042" y="0"/>
                    <a:pt x="73801" y="0"/>
                  </a:cubicBezTo>
                  <a:lnTo>
                    <a:pt x="8521559" y="0"/>
                  </a:lnTo>
                  <a:cubicBezTo>
                    <a:pt x="8562318" y="0"/>
                    <a:pt x="8595360" y="33042"/>
                    <a:pt x="8595360" y="73801"/>
                  </a:cubicBezTo>
                  <a:lnTo>
                    <a:pt x="8595360" y="368999"/>
                  </a:lnTo>
                  <a:cubicBezTo>
                    <a:pt x="8595360" y="409758"/>
                    <a:pt x="8562318" y="442800"/>
                    <a:pt x="8521559"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6500" tIns="21616" rIns="346500" bIns="21616" numCol="1" spcCol="1270" anchor="ctr" anchorCtr="0">
              <a:noAutofit/>
            </a:bodyPr>
            <a:lstStyle/>
            <a:p>
              <a:pPr lvl="0" algn="l" defTabSz="666750">
                <a:lnSpc>
                  <a:spcPct val="90000"/>
                </a:lnSpc>
                <a:spcBef>
                  <a:spcPct val="0"/>
                </a:spcBef>
                <a:spcAft>
                  <a:spcPct val="35000"/>
                </a:spcAft>
              </a:pPr>
              <a:r>
                <a:rPr lang="en-US" sz="2000" kern="1200" dirty="0"/>
                <a:t>.NET</a:t>
              </a:r>
            </a:p>
          </p:txBody>
        </p:sp>
        <p:pic>
          <p:nvPicPr>
            <p:cNvPr id="16" name="Picture 15">
              <a:extLst>
                <a:ext uri="{C183D7F6-B498-43B3-948B-1728B52AA6E4}">
                  <adec:decorative xmlns:adec="http://schemas.microsoft.com/office/drawing/2017/decorative" val="1"/>
                </a:ext>
              </a:extLst>
            </p:cNvPr>
            <p:cNvPicPr preferRelativeResize="0">
              <a:picLocks/>
            </p:cNvPicPr>
            <p:nvPr/>
          </p:nvPicPr>
          <p:blipFill>
            <a:blip r:embed="rId5" cstate="print">
              <a:extLst>
                <a:ext uri="{28A0092B-C50C-407E-A947-70E740481C1C}">
                  <a14:useLocalDpi xmlns:a14="http://schemas.microsoft.com/office/drawing/2010/main" val="0"/>
                </a:ext>
              </a:extLst>
            </a:blip>
            <a:stretch>
              <a:fillRect/>
            </a:stretch>
          </p:blipFill>
          <p:spPr>
            <a:xfrm>
              <a:off x="17560" y="2445703"/>
              <a:ext cx="557784" cy="630936"/>
            </a:xfrm>
            <a:prstGeom prst="rect">
              <a:avLst/>
            </a:prstGeom>
          </p:spPr>
        </p:pic>
        <p:sp>
          <p:nvSpPr>
            <p:cNvPr id="12" name="Freeform 11"/>
            <p:cNvSpPr/>
            <p:nvPr/>
          </p:nvSpPr>
          <p:spPr>
            <a:xfrm>
              <a:off x="136634" y="2620138"/>
              <a:ext cx="11636265" cy="2061588"/>
            </a:xfrm>
            <a:custGeom>
              <a:avLst/>
              <a:gdLst>
                <a:gd name="connsiteX0" fmla="*/ 0 w 12279086"/>
                <a:gd name="connsiteY0" fmla="*/ 0 h 1653750"/>
                <a:gd name="connsiteX1" fmla="*/ 12279086 w 12279086"/>
                <a:gd name="connsiteY1" fmla="*/ 0 h 1653750"/>
                <a:gd name="connsiteX2" fmla="*/ 12279086 w 12279086"/>
                <a:gd name="connsiteY2" fmla="*/ 1653750 h 1653750"/>
                <a:gd name="connsiteX3" fmla="*/ 0 w 12279086"/>
                <a:gd name="connsiteY3" fmla="*/ 1653750 h 1653750"/>
                <a:gd name="connsiteX4" fmla="*/ 0 w 12279086"/>
                <a:gd name="connsiteY4" fmla="*/ 0 h 165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9086" h="1653750">
                  <a:moveTo>
                    <a:pt x="0" y="0"/>
                  </a:moveTo>
                  <a:lnTo>
                    <a:pt x="12279086" y="0"/>
                  </a:lnTo>
                  <a:lnTo>
                    <a:pt x="12279086" y="1653750"/>
                  </a:lnTo>
                  <a:lnTo>
                    <a:pt x="0" y="1653750"/>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31520" tIns="312420" rIns="365760" bIns="106680" numCol="1" spcCol="1270" anchor="t" anchorCtr="0">
              <a:noAutofit/>
            </a:bodyPr>
            <a:lstStyle/>
            <a:p>
              <a:r>
                <a:rPr lang="en-US" sz="1600" dirty="0">
                  <a:solidFill>
                    <a:srgbClr val="0000FF"/>
                  </a:solidFill>
                  <a:latin typeface="Lucida Console" panose="020B0609040504020204" pitchFamily="49" charset="0"/>
                </a:rPr>
                <a:t>GetPreSignedUrlRequest</a:t>
              </a:r>
              <a:r>
                <a:rPr lang="en-US" sz="1600" dirty="0">
                  <a:solidFill>
                    <a:srgbClr val="000000"/>
                  </a:solidFill>
                  <a:latin typeface="Lucida Console" panose="020B0609040504020204" pitchFamily="49" charset="0"/>
                </a:rPr>
                <a:t> request1 = </a:t>
              </a:r>
              <a:r>
                <a:rPr lang="en-US" sz="1600" dirty="0">
                  <a:solidFill>
                    <a:srgbClr val="0000FF"/>
                  </a:solidFill>
                  <a:latin typeface="Lucida Console" panose="020B0609040504020204" pitchFamily="49" charset="0"/>
                </a:rPr>
                <a:t>new</a:t>
              </a:r>
              <a:r>
                <a:rPr lang="en-US" sz="1600" dirty="0">
                  <a:solidFill>
                    <a:srgbClr val="000000"/>
                  </a:solidFill>
                  <a:latin typeface="Lucida Console" panose="020B0609040504020204" pitchFamily="49" charset="0"/>
                </a:rPr>
                <a:t> </a:t>
              </a:r>
              <a:r>
                <a:rPr lang="en-US" sz="1600" dirty="0">
                  <a:solidFill>
                    <a:srgbClr val="0000FF"/>
                  </a:solidFill>
                  <a:latin typeface="Lucida Console" panose="020B0609040504020204" pitchFamily="49" charset="0"/>
                </a:rPr>
                <a:t>GetPreSignedUrlRequest</a:t>
              </a:r>
              <a:endParaRPr lang="en-US" sz="1600" dirty="0">
                <a:solidFill>
                  <a:srgbClr val="000000"/>
                </a:solidFill>
                <a:latin typeface="Lucida Console" panose="020B0609040504020204" pitchFamily="49" charset="0"/>
              </a:endParaRPr>
            </a:p>
            <a:p>
              <a:r>
                <a:rPr lang="en-US" sz="1600" dirty="0">
                  <a:solidFill>
                    <a:srgbClr val="000000"/>
                  </a:solidFill>
                  <a:latin typeface="Lucida Console" panose="020B0609040504020204" pitchFamily="49" charset="0"/>
                </a:rPr>
                <a:t>{</a:t>
              </a:r>
            </a:p>
            <a:p>
              <a:r>
                <a:rPr lang="en-US" sz="1600" dirty="0">
                  <a:solidFill>
                    <a:srgbClr val="000000"/>
                  </a:solidFill>
                  <a:latin typeface="Lucida Console" panose="020B0609040504020204" pitchFamily="49" charset="0"/>
                </a:rPr>
                <a:t>    BucketName = </a:t>
              </a:r>
              <a:r>
                <a:rPr lang="en-US" sz="1600" dirty="0">
                  <a:solidFill>
                    <a:srgbClr val="A31515"/>
                  </a:solidFill>
                  <a:latin typeface="Lucida Console" panose="020B0609040504020204" pitchFamily="49" charset="0"/>
                </a:rPr>
                <a:t>"notes-bucket"</a:t>
              </a:r>
              <a:r>
                <a:rPr lang="en-US" sz="1600" dirty="0">
                  <a:solidFill>
                    <a:schemeClr val="tx1"/>
                  </a:solidFill>
                  <a:latin typeface="Lucida Console" panose="020B0609040504020204" pitchFamily="49" charset="0"/>
                </a:rPr>
                <a:t>,</a:t>
              </a:r>
            </a:p>
            <a:p>
              <a:r>
                <a:rPr lang="en-US" sz="1600" dirty="0">
                  <a:solidFill>
                    <a:srgbClr val="000000"/>
                  </a:solidFill>
                  <a:latin typeface="Lucida Console" panose="020B0609040504020204" pitchFamily="49" charset="0"/>
                </a:rPr>
                <a:t>    Key = objectKey,</a:t>
              </a:r>
            </a:p>
            <a:p>
              <a:r>
                <a:rPr lang="en-US" sz="1600" dirty="0">
                  <a:solidFill>
                    <a:srgbClr val="000000"/>
                  </a:solidFill>
                  <a:latin typeface="Lucida Console" panose="020B0609040504020204" pitchFamily="49" charset="0"/>
                </a:rPr>
                <a:t>    Expires = </a:t>
              </a:r>
              <a:r>
                <a:rPr lang="en-US" sz="1600" dirty="0">
                  <a:solidFill>
                    <a:srgbClr val="0000FF"/>
                  </a:solidFill>
                  <a:latin typeface="Lucida Console" panose="020B0609040504020204" pitchFamily="49" charset="0"/>
                </a:rPr>
                <a:t>DateTime</a:t>
              </a:r>
              <a:r>
                <a:rPr lang="en-US" sz="1600" dirty="0">
                  <a:solidFill>
                    <a:srgbClr val="000000"/>
                  </a:solidFill>
                  <a:latin typeface="Lucida Console" panose="020B0609040504020204" pitchFamily="49" charset="0"/>
                </a:rPr>
                <a:t>.UtcNow.AddHours(duration)</a:t>
              </a:r>
            </a:p>
            <a:p>
              <a:r>
                <a:rPr lang="en-US" sz="1600" dirty="0">
                  <a:solidFill>
                    <a:srgbClr val="000000"/>
                  </a:solidFill>
                  <a:latin typeface="Lucida Console" panose="020B0609040504020204" pitchFamily="49" charset="0"/>
                </a:rPr>
                <a:t>};</a:t>
              </a:r>
            </a:p>
            <a:p>
              <a:r>
                <a:rPr lang="en-US" sz="1600" dirty="0">
                  <a:solidFill>
                    <a:srgbClr val="000000"/>
                  </a:solidFill>
                  <a:latin typeface="Lucida Console" panose="020B0609040504020204" pitchFamily="49" charset="0"/>
                </a:rPr>
                <a:t>urlString = s3Client.GetPreSignedURL(request1);</a:t>
              </a:r>
            </a:p>
          </p:txBody>
        </p:sp>
      </p:grpSp>
      <p:grpSp>
        <p:nvGrpSpPr>
          <p:cNvPr id="32" name="Group 31">
            <a:extLst>
              <a:ext uri="{FF2B5EF4-FFF2-40B4-BE49-F238E27FC236}">
                <a16:creationId xmlns:a16="http://schemas.microsoft.com/office/drawing/2014/main" id="{592E3D01-EA74-4642-B65D-688FDD1FF043}"/>
              </a:ext>
            </a:extLst>
          </p:cNvPr>
          <p:cNvGrpSpPr/>
          <p:nvPr/>
        </p:nvGrpSpPr>
        <p:grpSpPr>
          <a:xfrm>
            <a:off x="33413" y="4636353"/>
            <a:ext cx="12032763" cy="1760505"/>
            <a:chOff x="33413" y="4636353"/>
            <a:chExt cx="12032763" cy="1760505"/>
          </a:xfrm>
        </p:grpSpPr>
        <p:sp>
          <p:nvSpPr>
            <p:cNvPr id="28" name="Rectangle 27">
              <a:extLst>
                <a:ext uri="{FF2B5EF4-FFF2-40B4-BE49-F238E27FC236}">
                  <a16:creationId xmlns:a16="http://schemas.microsoft.com/office/drawing/2014/main" id="{FC03A9E9-E128-471B-A9E9-F3762BE2DAA0}"/>
                </a:ext>
                <a:ext uri="{C183D7F6-B498-43B3-948B-1728B52AA6E4}">
                  <adec:decorative xmlns:adec="http://schemas.microsoft.com/office/drawing/2017/decorative" val="1"/>
                </a:ext>
              </a:extLst>
            </p:cNvPr>
            <p:cNvSpPr/>
            <p:nvPr/>
          </p:nvSpPr>
          <p:spPr>
            <a:xfrm>
              <a:off x="65070" y="4753261"/>
              <a:ext cx="12001106" cy="164359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 name="Freeform 20">
              <a:extLst>
                <a:ext uri="{FF2B5EF4-FFF2-40B4-BE49-F238E27FC236}">
                  <a16:creationId xmlns:a16="http://schemas.microsoft.com/office/drawing/2014/main" id="{E3F5538A-7C63-4E33-B838-0D2F545CF65E}"/>
                </a:ext>
                <a:ext uri="{C183D7F6-B498-43B3-948B-1728B52AA6E4}">
                  <adec:decorative xmlns:adec="http://schemas.microsoft.com/office/drawing/2017/decorative" val="0"/>
                </a:ext>
              </a:extLst>
            </p:cNvPr>
            <p:cNvSpPr/>
            <p:nvPr/>
          </p:nvSpPr>
          <p:spPr>
            <a:xfrm>
              <a:off x="814579" y="4701409"/>
              <a:ext cx="4283678" cy="365760"/>
            </a:xfrm>
            <a:custGeom>
              <a:avLst/>
              <a:gdLst>
                <a:gd name="connsiteX0" fmla="*/ 0 w 8595360"/>
                <a:gd name="connsiteY0" fmla="*/ 73801 h 442800"/>
                <a:gd name="connsiteX1" fmla="*/ 73801 w 8595360"/>
                <a:gd name="connsiteY1" fmla="*/ 0 h 442800"/>
                <a:gd name="connsiteX2" fmla="*/ 8521559 w 8595360"/>
                <a:gd name="connsiteY2" fmla="*/ 0 h 442800"/>
                <a:gd name="connsiteX3" fmla="*/ 8595360 w 8595360"/>
                <a:gd name="connsiteY3" fmla="*/ 73801 h 442800"/>
                <a:gd name="connsiteX4" fmla="*/ 8595360 w 8595360"/>
                <a:gd name="connsiteY4" fmla="*/ 368999 h 442800"/>
                <a:gd name="connsiteX5" fmla="*/ 8521559 w 8595360"/>
                <a:gd name="connsiteY5" fmla="*/ 442800 h 442800"/>
                <a:gd name="connsiteX6" fmla="*/ 73801 w 8595360"/>
                <a:gd name="connsiteY6" fmla="*/ 442800 h 442800"/>
                <a:gd name="connsiteX7" fmla="*/ 0 w 8595360"/>
                <a:gd name="connsiteY7" fmla="*/ 368999 h 442800"/>
                <a:gd name="connsiteX8" fmla="*/ 0 w 8595360"/>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360" h="442800">
                  <a:moveTo>
                    <a:pt x="0" y="73801"/>
                  </a:moveTo>
                  <a:cubicBezTo>
                    <a:pt x="0" y="33042"/>
                    <a:pt x="33042" y="0"/>
                    <a:pt x="73801" y="0"/>
                  </a:cubicBezTo>
                  <a:lnTo>
                    <a:pt x="8521559" y="0"/>
                  </a:lnTo>
                  <a:cubicBezTo>
                    <a:pt x="8562318" y="0"/>
                    <a:pt x="8595360" y="33042"/>
                    <a:pt x="8595360" y="73801"/>
                  </a:cubicBezTo>
                  <a:lnTo>
                    <a:pt x="8595360" y="368999"/>
                  </a:lnTo>
                  <a:cubicBezTo>
                    <a:pt x="8595360" y="409758"/>
                    <a:pt x="8562318" y="442800"/>
                    <a:pt x="8521559"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6500" tIns="21616" rIns="346500" bIns="21616" numCol="1" spcCol="1270" anchor="ctr" anchorCtr="0">
              <a:noAutofit/>
            </a:bodyPr>
            <a:lstStyle/>
            <a:p>
              <a:pPr lvl="0" algn="l" defTabSz="666750">
                <a:lnSpc>
                  <a:spcPct val="90000"/>
                </a:lnSpc>
                <a:spcBef>
                  <a:spcPct val="0"/>
                </a:spcBef>
                <a:spcAft>
                  <a:spcPct val="35000"/>
                </a:spcAft>
              </a:pPr>
              <a:r>
                <a:rPr lang="en-US" sz="2000" kern="1200" dirty="0"/>
                <a:t>Python</a:t>
              </a:r>
            </a:p>
          </p:txBody>
        </p:sp>
        <p:sp>
          <p:nvSpPr>
            <p:cNvPr id="19" name="Freeform 18"/>
            <p:cNvSpPr/>
            <p:nvPr/>
          </p:nvSpPr>
          <p:spPr>
            <a:xfrm>
              <a:off x="136634" y="4790570"/>
              <a:ext cx="11636265" cy="1606288"/>
            </a:xfrm>
            <a:custGeom>
              <a:avLst/>
              <a:gdLst>
                <a:gd name="connsiteX0" fmla="*/ 0 w 12279086"/>
                <a:gd name="connsiteY0" fmla="*/ 0 h 1370250"/>
                <a:gd name="connsiteX1" fmla="*/ 12279086 w 12279086"/>
                <a:gd name="connsiteY1" fmla="*/ 0 h 1370250"/>
                <a:gd name="connsiteX2" fmla="*/ 12279086 w 12279086"/>
                <a:gd name="connsiteY2" fmla="*/ 1370250 h 1370250"/>
                <a:gd name="connsiteX3" fmla="*/ 0 w 12279086"/>
                <a:gd name="connsiteY3" fmla="*/ 1370250 h 1370250"/>
                <a:gd name="connsiteX4" fmla="*/ 0 w 12279086"/>
                <a:gd name="connsiteY4" fmla="*/ 0 h 1370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9086" h="1370250">
                  <a:moveTo>
                    <a:pt x="0" y="0"/>
                  </a:moveTo>
                  <a:lnTo>
                    <a:pt x="12279086" y="0"/>
                  </a:lnTo>
                  <a:lnTo>
                    <a:pt x="12279086" y="1370250"/>
                  </a:lnTo>
                  <a:lnTo>
                    <a:pt x="0" y="1370250"/>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31520" tIns="312420" rIns="952994" bIns="106680" numCol="1" spcCol="1270" anchor="t" anchorCtr="0">
              <a:noAutofit/>
            </a:bodyPr>
            <a:lstStyle/>
            <a:p>
              <a:r>
                <a:rPr lang="en-US" sz="1600" dirty="0">
                  <a:solidFill>
                    <a:srgbClr val="0000FF"/>
                  </a:solidFill>
                  <a:latin typeface="Lucida Console" panose="020B0609040504020204" pitchFamily="49" charset="0"/>
                </a:rPr>
                <a:t>import</a:t>
              </a:r>
              <a:r>
                <a:rPr lang="en-US" sz="1600" dirty="0">
                  <a:solidFill>
                    <a:srgbClr val="000000"/>
                  </a:solidFill>
                  <a:latin typeface="Lucida Console" panose="020B0609040504020204" pitchFamily="49" charset="0"/>
                </a:rPr>
                <a:t> boto3</a:t>
              </a:r>
            </a:p>
            <a:p>
              <a:r>
                <a:rPr lang="en-US" sz="1600" dirty="0" err="1">
                  <a:solidFill>
                    <a:srgbClr val="000000"/>
                  </a:solidFill>
                  <a:latin typeface="Lucida Console" panose="020B0609040504020204" pitchFamily="49" charset="0"/>
                </a:rPr>
                <a:t>url</a:t>
              </a:r>
              <a:r>
                <a:rPr lang="en-US" sz="1600" dirty="0">
                  <a:solidFill>
                    <a:srgbClr val="000000"/>
                  </a:solidFill>
                  <a:latin typeface="Lucida Console" panose="020B0609040504020204" pitchFamily="49" charset="0"/>
                </a:rPr>
                <a:t> = boto3.client(</a:t>
              </a:r>
              <a:r>
                <a:rPr lang="en-US" sz="1600" dirty="0">
                  <a:solidFill>
                    <a:srgbClr val="A31515"/>
                  </a:solidFill>
                  <a:latin typeface="Lucida Console" panose="020B0609040504020204" pitchFamily="49" charset="0"/>
                </a:rPr>
                <a:t>'s3'</a:t>
              </a:r>
              <a:r>
                <a:rPr lang="en-US" sz="1600" dirty="0">
                  <a:solidFill>
                    <a:srgbClr val="000000"/>
                  </a:solidFill>
                  <a:latin typeface="Lucida Console" panose="020B0609040504020204" pitchFamily="49" charset="0"/>
                </a:rPr>
                <a:t>).</a:t>
              </a:r>
              <a:r>
                <a:rPr lang="en-US" sz="1600" dirty="0" err="1">
                  <a:solidFill>
                    <a:srgbClr val="000000"/>
                  </a:solidFill>
                  <a:latin typeface="Lucida Console" panose="020B0609040504020204" pitchFamily="49" charset="0"/>
                </a:rPr>
                <a:t>generate_presigned_url</a:t>
              </a:r>
              <a:r>
                <a:rPr lang="en-US" sz="1600" dirty="0">
                  <a:solidFill>
                    <a:srgbClr val="000000"/>
                  </a:solidFill>
                  <a:latin typeface="Lucida Console" panose="020B0609040504020204" pitchFamily="49" charset="0"/>
                </a:rPr>
                <a:t>(</a:t>
              </a:r>
            </a:p>
            <a:p>
              <a:r>
                <a:rPr lang="en-US" sz="1600" dirty="0">
                  <a:solidFill>
                    <a:srgbClr val="000000"/>
                  </a:solidFill>
                  <a:latin typeface="Lucida Console" panose="020B0609040504020204" pitchFamily="49" charset="0"/>
                </a:rPr>
                <a:t>    </a:t>
              </a:r>
              <a:r>
                <a:rPr lang="en-US" sz="1600" dirty="0" err="1">
                  <a:solidFill>
                    <a:srgbClr val="000000"/>
                  </a:solidFill>
                  <a:latin typeface="Lucida Console" panose="020B0609040504020204" pitchFamily="49" charset="0"/>
                </a:rPr>
                <a:t>ClientMethod</a:t>
              </a:r>
              <a:r>
                <a:rPr lang="en-US" sz="1600" dirty="0">
                  <a:solidFill>
                    <a:srgbClr val="000000"/>
                  </a:solidFill>
                  <a:latin typeface="Lucida Console" panose="020B0609040504020204" pitchFamily="49" charset="0"/>
                </a:rPr>
                <a:t>=</a:t>
              </a:r>
              <a:r>
                <a:rPr lang="en-US" sz="1600" dirty="0">
                  <a:solidFill>
                    <a:srgbClr val="A31515"/>
                  </a:solidFill>
                  <a:latin typeface="Lucida Console" panose="020B0609040504020204" pitchFamily="49" charset="0"/>
                </a:rPr>
                <a:t>'</a:t>
              </a:r>
              <a:r>
                <a:rPr lang="en-US" sz="1600" dirty="0" err="1">
                  <a:solidFill>
                    <a:srgbClr val="A31515"/>
                  </a:solidFill>
                  <a:latin typeface="Lucida Console" panose="020B0609040504020204" pitchFamily="49" charset="0"/>
                </a:rPr>
                <a:t>get_object</a:t>
              </a:r>
              <a:r>
                <a:rPr lang="en-US" sz="1600" dirty="0">
                  <a:solidFill>
                    <a:srgbClr val="A31515"/>
                  </a:solidFill>
                  <a:latin typeface="Lucida Console" panose="020B0609040504020204" pitchFamily="49" charset="0"/>
                </a:rPr>
                <a:t>'</a:t>
              </a:r>
              <a:r>
                <a:rPr lang="en-US" sz="1600" dirty="0">
                  <a:solidFill>
                    <a:srgbClr val="000000"/>
                  </a:solidFill>
                  <a:latin typeface="Lucida Console" panose="020B0609040504020204" pitchFamily="49" charset="0"/>
                </a:rPr>
                <a:t>,</a:t>
              </a:r>
            </a:p>
            <a:p>
              <a:r>
                <a:rPr lang="en-US" sz="1600" dirty="0">
                  <a:solidFill>
                    <a:srgbClr val="000000"/>
                  </a:solidFill>
                  <a:latin typeface="Lucida Console" panose="020B0609040504020204" pitchFamily="49" charset="0"/>
                </a:rPr>
                <a:t>    Params={</a:t>
              </a:r>
              <a:r>
                <a:rPr lang="en-US" sz="1600" dirty="0">
                  <a:solidFill>
                    <a:srgbClr val="A31515"/>
                  </a:solidFill>
                  <a:latin typeface="Lucida Console" panose="020B0609040504020204" pitchFamily="49" charset="0"/>
                </a:rPr>
                <a:t>'Bucket'</a:t>
              </a:r>
              <a:r>
                <a:rPr lang="en-US" sz="1600" dirty="0">
                  <a:solidFill>
                    <a:srgbClr val="000000"/>
                  </a:solidFill>
                  <a:latin typeface="Lucida Console" panose="020B0609040504020204" pitchFamily="49" charset="0"/>
                </a:rPr>
                <a:t>: </a:t>
              </a:r>
              <a:r>
                <a:rPr lang="en-US" sz="1600" dirty="0">
                  <a:solidFill>
                    <a:srgbClr val="A31515"/>
                  </a:solidFill>
                  <a:latin typeface="Lucida Console" panose="020B0609040504020204" pitchFamily="49" charset="0"/>
                </a:rPr>
                <a:t>'notes-bucket'</a:t>
              </a:r>
              <a:r>
                <a:rPr lang="en-US" sz="1600" dirty="0">
                  <a:solidFill>
                    <a:schemeClr val="tx1"/>
                  </a:solidFill>
                  <a:latin typeface="Lucida Console" panose="020B0609040504020204" pitchFamily="49" charset="0"/>
                </a:rPr>
                <a:t>,</a:t>
              </a:r>
              <a:r>
                <a:rPr lang="en-US" sz="1600" dirty="0">
                  <a:solidFill>
                    <a:srgbClr val="A31515"/>
                  </a:solidFill>
                  <a:latin typeface="Lucida Console" panose="020B0609040504020204" pitchFamily="49" charset="0"/>
                </a:rPr>
                <a:t> 'Key'</a:t>
              </a:r>
              <a:r>
                <a:rPr lang="en-US" sz="1600" dirty="0">
                  <a:solidFill>
                    <a:schemeClr val="tx1"/>
                  </a:solidFill>
                  <a:latin typeface="Lucida Console" panose="020B0609040504020204" pitchFamily="49" charset="0"/>
                </a:rPr>
                <a:t>:</a:t>
              </a:r>
              <a:r>
                <a:rPr lang="en-US" sz="1600" dirty="0">
                  <a:solidFill>
                    <a:srgbClr val="A31515"/>
                  </a:solidFill>
                  <a:latin typeface="Lucida Console" panose="020B0609040504020204" pitchFamily="49" charset="0"/>
                </a:rPr>
                <a:t> 'OBJECT_KEY'</a:t>
              </a:r>
              <a:r>
                <a:rPr lang="en-US" sz="1600" dirty="0">
                  <a:solidFill>
                    <a:schemeClr val="tx1"/>
                  </a:solidFill>
                  <a:latin typeface="Lucida Console" panose="020B0609040504020204" pitchFamily="49" charset="0"/>
                </a:rPr>
                <a:t>},</a:t>
              </a:r>
            </a:p>
            <a:p>
              <a:r>
                <a:rPr lang="en-US" sz="1600" dirty="0">
                  <a:solidFill>
                    <a:srgbClr val="000000"/>
                  </a:solidFill>
                  <a:latin typeface="Lucida Console" panose="020B0609040504020204" pitchFamily="49" charset="0"/>
                </a:rPr>
                <a:t>    </a:t>
              </a:r>
              <a:r>
                <a:rPr lang="en-US" sz="1600" dirty="0" err="1">
                  <a:solidFill>
                    <a:srgbClr val="000000"/>
                  </a:solidFill>
                  <a:latin typeface="Lucida Console" panose="020B0609040504020204" pitchFamily="49" charset="0"/>
                </a:rPr>
                <a:t>ExpiresIn</a:t>
              </a:r>
              <a:r>
                <a:rPr lang="en-US" sz="1600" dirty="0">
                  <a:solidFill>
                    <a:srgbClr val="000000"/>
                  </a:solidFill>
                  <a:latin typeface="Lucida Console" panose="020B0609040504020204" pitchFamily="49" charset="0"/>
                </a:rPr>
                <a:t>=</a:t>
              </a:r>
              <a:r>
                <a:rPr lang="en-US" sz="1600" dirty="0">
                  <a:solidFill>
                    <a:srgbClr val="098658"/>
                  </a:solidFill>
                  <a:latin typeface="Lucida Console" panose="020B0609040504020204" pitchFamily="49" charset="0"/>
                </a:rPr>
                <a:t>3600</a:t>
              </a:r>
              <a:r>
                <a:rPr lang="en-US" sz="1600" dirty="0">
                  <a:solidFill>
                    <a:srgbClr val="000000"/>
                  </a:solidFill>
                  <a:latin typeface="Lucida Console" panose="020B0609040504020204" pitchFamily="49" charset="0"/>
                </a:rPr>
                <a:t>)</a:t>
              </a:r>
            </a:p>
          </p:txBody>
        </p:sp>
        <p:pic>
          <p:nvPicPr>
            <p:cNvPr id="22" name="Picture 21">
              <a:extLst>
                <a:ext uri="{C183D7F6-B498-43B3-948B-1728B52AA6E4}">
                  <adec:decorative xmlns:adec="http://schemas.microsoft.com/office/drawing/2017/decorative" val="1"/>
                </a:ext>
              </a:extLst>
            </p:cNvPr>
            <p:cNvPicPr preferRelativeResize="0">
              <a:picLocks/>
            </p:cNvPicPr>
            <p:nvPr/>
          </p:nvPicPr>
          <p:blipFill>
            <a:blip r:embed="rId6" cstate="print">
              <a:extLst>
                <a:ext uri="{28A0092B-C50C-407E-A947-70E740481C1C}">
                  <a14:useLocalDpi xmlns:a14="http://schemas.microsoft.com/office/drawing/2010/main" val="0"/>
                </a:ext>
              </a:extLst>
            </a:blip>
            <a:stretch>
              <a:fillRect/>
            </a:stretch>
          </p:blipFill>
          <p:spPr>
            <a:xfrm>
              <a:off x="33413" y="4636353"/>
              <a:ext cx="557784" cy="630936"/>
            </a:xfrm>
            <a:prstGeom prst="rect">
              <a:avLst/>
            </a:prstGeom>
          </p:spPr>
        </p:pic>
      </p:grpSp>
      <p:grpSp>
        <p:nvGrpSpPr>
          <p:cNvPr id="2" name="justGrajphics-annotation">
            <a:extLst>
              <a:ext uri="{FF2B5EF4-FFF2-40B4-BE49-F238E27FC236}">
                <a16:creationId xmlns:a16="http://schemas.microsoft.com/office/drawing/2014/main" id="{62277921-000D-4B03-8146-863E9F52E31C}"/>
              </a:ext>
              <a:ext uri="{C183D7F6-B498-43B3-948B-1728B52AA6E4}">
                <adec:decorative xmlns:adec="http://schemas.microsoft.com/office/drawing/2017/decorative" val="1"/>
              </a:ext>
            </a:extLst>
          </p:cNvPr>
          <p:cNvGrpSpPr/>
          <p:nvPr/>
        </p:nvGrpSpPr>
        <p:grpSpPr>
          <a:xfrm>
            <a:off x="5826672" y="1806107"/>
            <a:ext cx="5715000" cy="4261070"/>
            <a:chOff x="5826672" y="1806107"/>
            <a:chExt cx="5715000" cy="4261070"/>
          </a:xfrm>
        </p:grpSpPr>
        <p:sp>
          <p:nvSpPr>
            <p:cNvPr id="20" name="Rectangle 19"/>
            <p:cNvSpPr/>
            <p:nvPr/>
          </p:nvSpPr>
          <p:spPr>
            <a:xfrm>
              <a:off x="9828652" y="3044599"/>
              <a:ext cx="1713020" cy="1376991"/>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dirty="0"/>
                <a:t>Presigned URL action, parameters</a:t>
              </a:r>
              <a:endParaRPr lang="en-US" sz="2000" dirty="0">
                <a:solidFill>
                  <a:schemeClr val="dk1"/>
                </a:solidFill>
              </a:endParaRPr>
            </a:p>
          </p:txBody>
        </p:sp>
        <p:cxnSp>
          <p:nvCxnSpPr>
            <p:cNvPr id="23" name="Straight Arrow Connector 22">
              <a:extLst>
                <a:ext uri="{C183D7F6-B498-43B3-948B-1728B52AA6E4}">
                  <adec:decorative xmlns:adec="http://schemas.microsoft.com/office/drawing/2017/decorative" val="1"/>
                </a:ext>
              </a:extLst>
            </p:cNvPr>
            <p:cNvCxnSpPr>
              <a:stCxn id="20" idx="0"/>
            </p:cNvCxnSpPr>
            <p:nvPr/>
          </p:nvCxnSpPr>
          <p:spPr>
            <a:xfrm rot="16200000" flipV="1">
              <a:off x="7636671" y="-3892"/>
              <a:ext cx="1238492" cy="4858490"/>
            </a:xfrm>
            <a:prstGeom prst="bentConnector2">
              <a:avLst/>
            </a:prstGeom>
            <a:ln w="44450">
              <a:solidFill>
                <a:schemeClr val="hlink"/>
              </a:solidFill>
              <a:tailEnd type="arrow"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C183D7F6-B498-43B3-948B-1728B52AA6E4}">
                  <adec:decorative xmlns:adec="http://schemas.microsoft.com/office/drawing/2017/decorative" val="1"/>
                </a:ext>
              </a:extLst>
            </p:cNvPr>
            <p:cNvCxnSpPr>
              <a:stCxn id="20" idx="1"/>
            </p:cNvCxnSpPr>
            <p:nvPr/>
          </p:nvCxnSpPr>
          <p:spPr>
            <a:xfrm flipH="1">
              <a:off x="7007772" y="3733095"/>
              <a:ext cx="2820880" cy="14000"/>
            </a:xfrm>
            <a:prstGeom prst="straightConnector1">
              <a:avLst/>
            </a:prstGeom>
            <a:ln w="44450">
              <a:solidFill>
                <a:schemeClr val="hlink"/>
              </a:solidFill>
              <a:tailEnd type="arrow"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31" name="Straight Arrow Connector 22">
              <a:extLst>
                <a:ext uri="{C183D7F6-B498-43B3-948B-1728B52AA6E4}">
                  <adec:decorative xmlns:adec="http://schemas.microsoft.com/office/drawing/2017/decorative" val="1"/>
                </a:ext>
              </a:extLst>
            </p:cNvPr>
            <p:cNvCxnSpPr>
              <a:cxnSpLocks/>
              <a:stCxn id="20" idx="2"/>
            </p:cNvCxnSpPr>
            <p:nvPr/>
          </p:nvCxnSpPr>
          <p:spPr>
            <a:xfrm rot="5400000">
              <a:off x="8806651" y="4188665"/>
              <a:ext cx="1645586" cy="2111437"/>
            </a:xfrm>
            <a:prstGeom prst="bentConnector2">
              <a:avLst/>
            </a:prstGeom>
            <a:ln w="44450">
              <a:solidFill>
                <a:schemeClr val="hlink"/>
              </a:solidFill>
              <a:tailEnd type="arrow"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98309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6" name="Text Placeholder 5">
            <a:extLst>
              <a:ext uri="{FF2B5EF4-FFF2-40B4-BE49-F238E27FC236}">
                <a16:creationId xmlns:a16="http://schemas.microsoft.com/office/drawing/2014/main" id="{28AD9107-DED3-461A-8562-B9E300DCC5B2}"/>
              </a:ext>
            </a:extLst>
          </p:cNvPr>
          <p:cNvSpPr>
            <a:spLocks noGrp="1"/>
          </p:cNvSpPr>
          <p:nvPr>
            <p:ph type="subTitle" idx="1"/>
          </p:nvPr>
        </p:nvSpPr>
        <p:spPr/>
        <p:txBody>
          <a:bodyPr>
            <a:normAutofit/>
          </a:bodyPr>
          <a:lstStyle/>
          <a:p>
            <a:r>
              <a:rPr lang="en-US" dirty="0"/>
              <a:t>Module 6: Processing Your Storage Operations</a:t>
            </a:r>
          </a:p>
        </p:txBody>
      </p:sp>
    </p:spTree>
    <p:custDataLst>
      <p:tags r:id="rId1"/>
    </p:custDataLst>
    <p:extLst>
      <p:ext uri="{BB962C8B-B14F-4D97-AF65-F5344CB8AC3E}">
        <p14:creationId xmlns:p14="http://schemas.microsoft.com/office/powerpoint/2010/main" val="1796561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20"/>
          </p:nvPr>
        </p:nvSpPr>
        <p:spPr/>
        <p:txBody>
          <a:bodyPr/>
          <a:lstStyle/>
          <a:p>
            <a:fld id="{989D9560-4C13-4692-9687-98ECDD2D9552}" type="slidenum">
              <a:rPr lang="en-US" smtClean="0"/>
              <a:pPr/>
              <a:t>29</a:t>
            </a:fld>
            <a:endParaRPr lang="en-US" dirty="0"/>
          </a:p>
        </p:txBody>
      </p:sp>
      <p:sp>
        <p:nvSpPr>
          <p:cNvPr id="2" name="Title 1"/>
          <p:cNvSpPr>
            <a:spLocks noGrp="1"/>
          </p:cNvSpPr>
          <p:nvPr>
            <p:ph type="title"/>
          </p:nvPr>
        </p:nvSpPr>
        <p:spPr/>
        <p:txBody>
          <a:bodyPr/>
          <a:lstStyle/>
          <a:p>
            <a:r>
              <a:rPr lang="en-US"/>
              <a:t>Product demonstration</a:t>
            </a:r>
            <a:endParaRPr lang="en-US" dirty="0"/>
          </a:p>
        </p:txBody>
      </p:sp>
      <p:sp>
        <p:nvSpPr>
          <p:cNvPr id="9" name="Content Placeholder 8"/>
          <p:cNvSpPr>
            <a:spLocks noGrp="1"/>
          </p:cNvSpPr>
          <p:nvPr>
            <p:ph type="body" idx="1"/>
          </p:nvPr>
        </p:nvSpPr>
        <p:spPr>
          <a:xfrm>
            <a:off x="365760" y="1143000"/>
            <a:ext cx="5669280" cy="5291750"/>
          </a:xfrm>
        </p:spPr>
        <p:txBody>
          <a:bodyPr anchor="ctr"/>
          <a:lstStyle/>
          <a:p>
            <a:r>
              <a:rPr lang="en-US" dirty="0"/>
              <a:t>Using SDK for CRUD operations</a:t>
            </a:r>
          </a:p>
          <a:p>
            <a:r>
              <a:rPr lang="en-US" dirty="0"/>
              <a:t>Using the AWS CLI for </a:t>
            </a:r>
            <a:r>
              <a:rPr lang="en-US" dirty="0" err="1"/>
              <a:t>presigned</a:t>
            </a:r>
            <a:r>
              <a:rPr lang="en-US" dirty="0"/>
              <a:t> URL and continuation token</a:t>
            </a:r>
          </a:p>
          <a:p>
            <a:endParaRPr lang="en-US" dirty="0"/>
          </a:p>
        </p:txBody>
      </p:sp>
      <p:pic>
        <p:nvPicPr>
          <p:cNvPr id="11" name="Picture 10">
            <a:extLs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3" t="11148" r="945" b="13034"/>
          <a:stretch/>
        </p:blipFill>
        <p:spPr>
          <a:xfrm>
            <a:off x="6282110" y="1532523"/>
            <a:ext cx="5671540" cy="4512703"/>
          </a:xfrm>
          <a:prstGeom prst="rect">
            <a:avLst/>
          </a:prstGeom>
        </p:spPr>
      </p:pic>
    </p:spTree>
    <p:custDataLst>
      <p:tags r:id="rId1"/>
    </p:custDataLst>
    <p:extLst>
      <p:ext uri="{BB962C8B-B14F-4D97-AF65-F5344CB8AC3E}">
        <p14:creationId xmlns:p14="http://schemas.microsoft.com/office/powerpoint/2010/main" val="3713644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65F9BB6-CF2A-48E7-BB58-F57FA8A29A55}"/>
              </a:ext>
            </a:extLst>
          </p:cNvPr>
          <p:cNvSpPr>
            <a:spLocks noGrp="1"/>
          </p:cNvSpPr>
          <p:nvPr>
            <p:ph type="sldNum" sz="quarter" idx="20"/>
          </p:nvPr>
        </p:nvSpPr>
        <p:spPr/>
        <p:txBody>
          <a:bodyPr/>
          <a:lstStyle/>
          <a:p>
            <a:fld id="{989D9560-4C13-4692-9687-98ECDD2D9552}" type="slidenum">
              <a:rPr lang="en-US" smtClean="0"/>
              <a:pPr/>
              <a:t>3</a:t>
            </a:fld>
            <a:endParaRPr lang="en-US" dirty="0"/>
          </a:p>
        </p:txBody>
      </p:sp>
      <p:sp>
        <p:nvSpPr>
          <p:cNvPr id="4" name="Title 3"/>
          <p:cNvSpPr>
            <a:spLocks noGrp="1"/>
          </p:cNvSpPr>
          <p:nvPr>
            <p:ph type="title"/>
          </p:nvPr>
        </p:nvSpPr>
        <p:spPr/>
        <p:txBody>
          <a:bodyPr/>
          <a:lstStyle/>
          <a:p>
            <a:r>
              <a:rPr lang="en-US"/>
              <a:t>Module objectives</a:t>
            </a:r>
            <a:endParaRPr lang="en-US" dirty="0"/>
          </a:p>
        </p:txBody>
      </p:sp>
      <p:sp>
        <p:nvSpPr>
          <p:cNvPr id="5" name="Content Placeholder 4"/>
          <p:cNvSpPr>
            <a:spLocks noGrp="1"/>
          </p:cNvSpPr>
          <p:nvPr>
            <p:ph sz="quarter" idx="21"/>
          </p:nvPr>
        </p:nvSpPr>
        <p:spPr/>
        <p:txBody>
          <a:bodyPr/>
          <a:lstStyle/>
          <a:p>
            <a:pPr marL="0" indent="0">
              <a:buNone/>
            </a:pPr>
            <a:r>
              <a:rPr lang="en-US" dirty="0"/>
              <a:t>By the end of this module, you will be able to:</a:t>
            </a:r>
          </a:p>
          <a:p>
            <a:pPr lvl="1"/>
            <a:r>
              <a:rPr lang="en-US" dirty="0"/>
              <a:t>Perform key bucket and object operations</a:t>
            </a:r>
          </a:p>
          <a:p>
            <a:pPr lvl="1"/>
            <a:r>
              <a:rPr lang="en-US" dirty="0"/>
              <a:t>Explain how to handle large files and a large number of files</a:t>
            </a:r>
          </a:p>
          <a:p>
            <a:pPr lvl="1"/>
            <a:r>
              <a:rPr lang="en-US" dirty="0"/>
              <a:t>Create and configure an Amazon Simple Storage Service (Amazon S3) bucket for hosting a static website</a:t>
            </a:r>
          </a:p>
          <a:p>
            <a:pPr lvl="1"/>
            <a:r>
              <a:rPr lang="en-US" dirty="0"/>
              <a:t>Explain how to grant temporary access to your objects</a:t>
            </a:r>
          </a:p>
        </p:txBody>
      </p:sp>
    </p:spTree>
    <p:custDataLst>
      <p:tags r:id="rId1"/>
    </p:custDataLst>
    <p:extLst>
      <p:ext uri="{BB962C8B-B14F-4D97-AF65-F5344CB8AC3E}">
        <p14:creationId xmlns:p14="http://schemas.microsoft.com/office/powerpoint/2010/main" val="34484846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Bulk operations</a:t>
            </a:r>
          </a:p>
        </p:txBody>
      </p:sp>
      <p:sp>
        <p:nvSpPr>
          <p:cNvPr id="3" name="Text Placeholder 2"/>
          <p:cNvSpPr>
            <a:spLocks noGrp="1"/>
          </p:cNvSpPr>
          <p:nvPr>
            <p:ph type="subTitle" idx="1"/>
          </p:nvPr>
        </p:nvSpPr>
        <p:spPr/>
        <p:txBody>
          <a:bodyPr>
            <a:normAutofit/>
          </a:bodyPr>
          <a:lstStyle/>
          <a:p>
            <a:r>
              <a:rPr lang="en-US" dirty="0"/>
              <a:t>Module 6: Processing Your Storage Operations</a:t>
            </a:r>
          </a:p>
        </p:txBody>
      </p:sp>
    </p:spTree>
    <p:custDataLst>
      <p:tags r:id="rId1"/>
    </p:custDataLst>
    <p:extLst>
      <p:ext uri="{BB962C8B-B14F-4D97-AF65-F5344CB8AC3E}">
        <p14:creationId xmlns:p14="http://schemas.microsoft.com/office/powerpoint/2010/main" val="2934427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21"/>
          </p:nvPr>
        </p:nvSpPr>
        <p:spPr/>
        <p:txBody>
          <a:bodyPr/>
          <a:lstStyle/>
          <a:p>
            <a:pPr marL="0" indent="0">
              <a:buNone/>
            </a:pPr>
            <a:r>
              <a:rPr lang="en-US" dirty="0"/>
              <a:t>High-level commands automatically handle multipart uploads and cleanup of incomplete uploads.</a:t>
            </a:r>
          </a:p>
          <a:p>
            <a:endParaRPr lang="en-US" dirty="0"/>
          </a:p>
        </p:txBody>
      </p:sp>
      <p:sp>
        <p:nvSpPr>
          <p:cNvPr id="2" name="Slide Number Placeholder 1">
            <a:extLst>
              <a:ext uri="{FF2B5EF4-FFF2-40B4-BE49-F238E27FC236}">
                <a16:creationId xmlns:a16="http://schemas.microsoft.com/office/drawing/2014/main" id="{03FFB3C7-C568-42FE-B1DF-DEC00CFF330D}"/>
              </a:ext>
            </a:extLst>
          </p:cNvPr>
          <p:cNvSpPr>
            <a:spLocks noGrp="1"/>
          </p:cNvSpPr>
          <p:nvPr>
            <p:ph type="sldNum" sz="quarter" idx="20"/>
          </p:nvPr>
        </p:nvSpPr>
        <p:spPr/>
        <p:txBody>
          <a:bodyPr/>
          <a:lstStyle/>
          <a:p>
            <a:fld id="{989D9560-4C13-4692-9687-98ECDD2D9552}" type="slidenum">
              <a:rPr lang="en-US" smtClean="0"/>
              <a:pPr/>
              <a:t>31</a:t>
            </a:fld>
            <a:endParaRPr lang="en-US" dirty="0"/>
          </a:p>
        </p:txBody>
      </p:sp>
      <p:sp>
        <p:nvSpPr>
          <p:cNvPr id="4" name="Title 3"/>
          <p:cNvSpPr>
            <a:spLocks noGrp="1"/>
          </p:cNvSpPr>
          <p:nvPr>
            <p:ph type="title"/>
          </p:nvPr>
        </p:nvSpPr>
        <p:spPr/>
        <p:txBody>
          <a:bodyPr/>
          <a:lstStyle/>
          <a:p>
            <a:r>
              <a:rPr lang="en-US" dirty="0"/>
              <a:t>Example: Bulk operations with Copy or Sync</a:t>
            </a:r>
          </a:p>
        </p:txBody>
      </p:sp>
      <p:sp>
        <p:nvSpPr>
          <p:cNvPr id="33" name="Rectangle 32">
            <a:extLst>
              <a:ext uri="{C183D7F6-B498-43B3-948B-1728B52AA6E4}">
                <adec:decorative xmlns:adec="http://schemas.microsoft.com/office/drawing/2017/decorative" val="1"/>
              </a:ext>
            </a:extLst>
          </p:cNvPr>
          <p:cNvSpPr/>
          <p:nvPr/>
        </p:nvSpPr>
        <p:spPr>
          <a:xfrm>
            <a:off x="365761" y="2634922"/>
            <a:ext cx="11569208" cy="1454478"/>
          </a:xfrm>
          <a:prstGeom prst="rect">
            <a:avLst/>
          </a:prstGeom>
          <a:solidFill>
            <a:schemeClr val="bg2"/>
          </a:solid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t"/>
          <a:lstStyle/>
          <a:p>
            <a:endParaRPr lang="en-US" sz="2000" dirty="0">
              <a:solidFill>
                <a:schemeClr val="tx1"/>
              </a:solidFill>
              <a:latin typeface="Lucida Console" panose="020B0609040504020204" pitchFamily="49" charset="0"/>
            </a:endParaRPr>
          </a:p>
        </p:txBody>
      </p:sp>
      <p:sp>
        <p:nvSpPr>
          <p:cNvPr id="8" name="Rectangle 7">
            <a:extLst>
              <a:ext uri="{FF2B5EF4-FFF2-40B4-BE49-F238E27FC236}">
                <a16:creationId xmlns:a16="http://schemas.microsoft.com/office/drawing/2014/main" id="{0B6D339E-7F56-4BC3-ABFC-5A6AE70E3775}"/>
              </a:ext>
            </a:extLst>
          </p:cNvPr>
          <p:cNvSpPr/>
          <p:nvPr/>
        </p:nvSpPr>
        <p:spPr>
          <a:xfrm>
            <a:off x="457200" y="2838560"/>
            <a:ext cx="8686800" cy="400110"/>
          </a:xfrm>
          <a:prstGeom prst="rect">
            <a:avLst/>
          </a:prstGeom>
        </p:spPr>
        <p:txBody>
          <a:bodyPr wrap="square">
            <a:spAutoFit/>
          </a:bodyPr>
          <a:lstStyle/>
          <a:p>
            <a:r>
              <a:rPr lang="en-US" sz="2000" dirty="0">
                <a:latin typeface="Lucida Console" panose="020B0609040504020204" pitchFamily="49" charset="0"/>
              </a:rPr>
              <a:t>&gt;&gt; </a:t>
            </a:r>
            <a:r>
              <a:rPr lang="en-US" sz="2000" dirty="0" err="1">
                <a:latin typeface="Lucida Console" panose="020B0609040504020204" pitchFamily="49" charset="0"/>
              </a:rPr>
              <a:t>aws</a:t>
            </a:r>
            <a:r>
              <a:rPr lang="en-US" sz="2000" dirty="0">
                <a:latin typeface="Lucida Console" panose="020B0609040504020204" pitchFamily="49" charset="0"/>
              </a:rPr>
              <a:t> s3 cp ./aFile.txt s3://notes-bucket/docs/ </a:t>
            </a:r>
          </a:p>
        </p:txBody>
      </p:sp>
      <p:grpSp>
        <p:nvGrpSpPr>
          <p:cNvPr id="6" name="source" descr="For this command, the source is ./aFile.txt.">
            <a:extLst>
              <a:ext uri="{FF2B5EF4-FFF2-40B4-BE49-F238E27FC236}">
                <a16:creationId xmlns:a16="http://schemas.microsoft.com/office/drawing/2014/main" id="{FFA08AE4-E0E4-4143-89F9-C2CECDF0D0E2}"/>
              </a:ext>
            </a:extLst>
          </p:cNvPr>
          <p:cNvGrpSpPr/>
          <p:nvPr/>
        </p:nvGrpSpPr>
        <p:grpSpPr>
          <a:xfrm>
            <a:off x="2620661" y="3156443"/>
            <a:ext cx="1568174" cy="700920"/>
            <a:chOff x="1947561" y="3156443"/>
            <a:chExt cx="1568174" cy="700920"/>
          </a:xfrm>
        </p:grpSpPr>
        <p:sp>
          <p:nvSpPr>
            <p:cNvPr id="35" name="Left Brace 34">
              <a:extLst>
                <a:ext uri="{C183D7F6-B498-43B3-948B-1728B52AA6E4}">
                  <adec:decorative xmlns:adec="http://schemas.microsoft.com/office/drawing/2017/decorative" val="1"/>
                </a:ext>
              </a:extLst>
            </p:cNvPr>
            <p:cNvSpPr/>
            <p:nvPr/>
          </p:nvSpPr>
          <p:spPr>
            <a:xfrm rot="16200000">
              <a:off x="2577978" y="2526026"/>
              <a:ext cx="307340" cy="1568174"/>
            </a:xfrm>
            <a:prstGeom prst="leftBrace">
              <a:avLst>
                <a:gd name="adj1" fmla="val 0"/>
                <a:gd name="adj2" fmla="val 49482"/>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TextBox 52"/>
            <p:cNvSpPr txBox="1">
              <a:spLocks noChangeArrowheads="1"/>
            </p:cNvSpPr>
            <p:nvPr/>
          </p:nvSpPr>
          <p:spPr bwMode="auto">
            <a:xfrm>
              <a:off x="2037512" y="3611142"/>
              <a:ext cx="1466135"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Amazon Ember" panose="02000000000000000000" pitchFamily="2" charset="0"/>
                  <a:ea typeface="Amazon Ember" panose="02000000000000000000" pitchFamily="2" charset="0"/>
                  <a:cs typeface="Amazon Ember Light" panose="020B0403020204020204" pitchFamily="34" charset="0"/>
                </a:rPr>
                <a:t>Source</a:t>
              </a:r>
            </a:p>
          </p:txBody>
        </p:sp>
      </p:grpSp>
      <p:grpSp>
        <p:nvGrpSpPr>
          <p:cNvPr id="7" name="destination" descr="The destination is s3://notes-bucket/docs/ , where the final / indicates prefix.">
            <a:extLst>
              <a:ext uri="{FF2B5EF4-FFF2-40B4-BE49-F238E27FC236}">
                <a16:creationId xmlns:a16="http://schemas.microsoft.com/office/drawing/2014/main" id="{A698C3CB-3308-4433-92D3-94F4B75CC6C7}"/>
              </a:ext>
            </a:extLst>
          </p:cNvPr>
          <p:cNvGrpSpPr/>
          <p:nvPr/>
        </p:nvGrpSpPr>
        <p:grpSpPr>
          <a:xfrm>
            <a:off x="4368500" y="3156443"/>
            <a:ext cx="3454489" cy="880213"/>
            <a:chOff x="3771600" y="3156443"/>
            <a:chExt cx="3454489" cy="880213"/>
          </a:xfrm>
        </p:grpSpPr>
        <p:sp>
          <p:nvSpPr>
            <p:cNvPr id="36" name="Left Brace 35">
              <a:extLst>
                <a:ext uri="{C183D7F6-B498-43B3-948B-1728B52AA6E4}">
                  <adec:decorative xmlns:adec="http://schemas.microsoft.com/office/drawing/2017/decorative" val="1"/>
                </a:ext>
              </a:extLst>
            </p:cNvPr>
            <p:cNvSpPr/>
            <p:nvPr/>
          </p:nvSpPr>
          <p:spPr>
            <a:xfrm rot="16200000">
              <a:off x="5345175" y="1582868"/>
              <a:ext cx="307340" cy="3454489"/>
            </a:xfrm>
            <a:prstGeom prst="leftBrace">
              <a:avLst>
                <a:gd name="adj1" fmla="val 0"/>
                <a:gd name="adj2" fmla="val 5000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TextBox 52"/>
            <p:cNvSpPr txBox="1">
              <a:spLocks noChangeArrowheads="1"/>
            </p:cNvSpPr>
            <p:nvPr/>
          </p:nvSpPr>
          <p:spPr bwMode="auto">
            <a:xfrm>
              <a:off x="4026303" y="3544213"/>
              <a:ext cx="3093662"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Amazon Ember" panose="02000000000000000000" pitchFamily="2" charset="0"/>
                  <a:ea typeface="Amazon Ember" panose="02000000000000000000" pitchFamily="2" charset="0"/>
                  <a:cs typeface="Amazon Ember Light" panose="020B0403020204020204" pitchFamily="34" charset="0"/>
                </a:rPr>
                <a:t>Destination</a:t>
              </a:r>
              <a:br>
                <a:rPr lang="en-US" sz="1600" dirty="0">
                  <a:latin typeface="Amazon Ember" panose="02000000000000000000" pitchFamily="2" charset="0"/>
                  <a:ea typeface="Amazon Ember" panose="02000000000000000000" pitchFamily="2" charset="0"/>
                  <a:cs typeface="Amazon Ember Light" panose="020B0403020204020204" pitchFamily="34" charset="0"/>
                </a:rPr>
              </a:br>
              <a:r>
                <a:rPr lang="en-US" sz="1600" dirty="0">
                  <a:latin typeface="Amazon Ember" panose="02000000000000000000" pitchFamily="2" charset="0"/>
                  <a:ea typeface="Amazon Ember" panose="02000000000000000000" pitchFamily="2" charset="0"/>
                  <a:cs typeface="Amazon Ember Light" panose="020B0403020204020204" pitchFamily="34" charset="0"/>
                </a:rPr>
                <a:t>(final “/” indicates prefix)</a:t>
              </a:r>
            </a:p>
          </p:txBody>
        </p:sp>
      </p:grpSp>
      <p:sp>
        <p:nvSpPr>
          <p:cNvPr id="15" name="Rectangle 14">
            <a:extLst>
              <a:ext uri="{C183D7F6-B498-43B3-948B-1728B52AA6E4}">
                <adec:decorative xmlns:adec="http://schemas.microsoft.com/office/drawing/2017/decorative" val="1"/>
              </a:ext>
            </a:extLst>
          </p:cNvPr>
          <p:cNvSpPr/>
          <p:nvPr/>
        </p:nvSpPr>
        <p:spPr>
          <a:xfrm>
            <a:off x="365759" y="4328785"/>
            <a:ext cx="11569209" cy="1740638"/>
          </a:xfrm>
          <a:prstGeom prst="rect">
            <a:avLst/>
          </a:prstGeom>
          <a:solidFill>
            <a:schemeClr val="bg2"/>
          </a:solid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en-US" sz="2000" dirty="0">
              <a:solidFill>
                <a:schemeClr val="tx1"/>
              </a:solidFill>
              <a:latin typeface="Lucida Console" panose="020B0609040504020204" pitchFamily="49" charset="0"/>
            </a:endParaRPr>
          </a:p>
        </p:txBody>
      </p:sp>
      <p:sp>
        <p:nvSpPr>
          <p:cNvPr id="9" name="Rectangle 8">
            <a:extLst>
              <a:ext uri="{FF2B5EF4-FFF2-40B4-BE49-F238E27FC236}">
                <a16:creationId xmlns:a16="http://schemas.microsoft.com/office/drawing/2014/main" id="{FA846CF0-A58C-462B-8CE3-8EC874FF6002}"/>
              </a:ext>
            </a:extLst>
          </p:cNvPr>
          <p:cNvSpPr/>
          <p:nvPr/>
        </p:nvSpPr>
        <p:spPr>
          <a:xfrm>
            <a:off x="433089" y="5340904"/>
            <a:ext cx="11369040" cy="400110"/>
          </a:xfrm>
          <a:prstGeom prst="rect">
            <a:avLst/>
          </a:prstGeom>
        </p:spPr>
        <p:txBody>
          <a:bodyPr wrap="square">
            <a:spAutoFit/>
          </a:bodyPr>
          <a:lstStyle/>
          <a:p>
            <a:r>
              <a:rPr lang="en-US" sz="2000" dirty="0">
                <a:latin typeface="Lucida Console" panose="020B0609040504020204" pitchFamily="49" charset="0"/>
              </a:rPr>
              <a:t>&gt;&gt; </a:t>
            </a:r>
            <a:r>
              <a:rPr lang="en-US" sz="2000" dirty="0" err="1">
                <a:latin typeface="Lucida Console" panose="020B0609040504020204" pitchFamily="49" charset="0"/>
              </a:rPr>
              <a:t>aws</a:t>
            </a:r>
            <a:r>
              <a:rPr lang="en-US" sz="2000" dirty="0">
                <a:latin typeface="Lucida Console" panose="020B0609040504020204" pitchFamily="49" charset="0"/>
              </a:rPr>
              <a:t> s3 sync s3://notes-bucket s3://other-bucket --exclude "*another/*"</a:t>
            </a:r>
          </a:p>
        </p:txBody>
      </p:sp>
      <p:grpSp>
        <p:nvGrpSpPr>
          <p:cNvPr id="10" name="Group 9" descr="Exclude all files or objects from the command that matches the specified pattern, --exclude &quot;*another/*&quot;.">
            <a:extLst>
              <a:ext uri="{FF2B5EF4-FFF2-40B4-BE49-F238E27FC236}">
                <a16:creationId xmlns:a16="http://schemas.microsoft.com/office/drawing/2014/main" id="{1B42E57F-9E8E-4A55-A63F-D3B60DCB8C61}"/>
              </a:ext>
            </a:extLst>
          </p:cNvPr>
          <p:cNvGrpSpPr/>
          <p:nvPr/>
        </p:nvGrpSpPr>
        <p:grpSpPr>
          <a:xfrm>
            <a:off x="8229369" y="4763495"/>
            <a:ext cx="3529542" cy="592216"/>
            <a:chOff x="8229369" y="4763495"/>
            <a:chExt cx="3529542" cy="592216"/>
          </a:xfrm>
        </p:grpSpPr>
        <p:sp>
          <p:nvSpPr>
            <p:cNvPr id="24" name="Left Brace 23">
              <a:extLst>
                <a:ext uri="{C183D7F6-B498-43B3-948B-1728B52AA6E4}">
                  <adec:decorative xmlns:adec="http://schemas.microsoft.com/office/drawing/2017/decorative" val="1"/>
                </a:ext>
              </a:extLst>
            </p:cNvPr>
            <p:cNvSpPr/>
            <p:nvPr/>
          </p:nvSpPr>
          <p:spPr>
            <a:xfrm rot="5400000">
              <a:off x="9873804" y="3520366"/>
              <a:ext cx="255920" cy="3414770"/>
            </a:xfrm>
            <a:prstGeom prst="leftBrace">
              <a:avLst>
                <a:gd name="adj1" fmla="val 0"/>
                <a:gd name="adj2" fmla="val 50000"/>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TextBox 52"/>
            <p:cNvSpPr txBox="1">
              <a:spLocks noChangeArrowheads="1"/>
            </p:cNvSpPr>
            <p:nvPr/>
          </p:nvSpPr>
          <p:spPr bwMode="auto">
            <a:xfrm>
              <a:off x="8229369" y="4763495"/>
              <a:ext cx="3529542"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Amazon Ember" panose="02000000000000000000" pitchFamily="2" charset="0"/>
                  <a:ea typeface="Amazon Ember" panose="02000000000000000000" pitchFamily="2" charset="0"/>
                  <a:cs typeface="Amazon Ember Light" panose="020B0403020204020204" pitchFamily="34" charset="0"/>
                </a:rPr>
                <a:t>Exclude</a:t>
              </a:r>
            </a:p>
          </p:txBody>
        </p:sp>
      </p:grpSp>
    </p:spTree>
    <p:custDataLst>
      <p:tags r:id="rId1"/>
    </p:custDataLst>
    <p:extLst>
      <p:ext uri="{BB962C8B-B14F-4D97-AF65-F5344CB8AC3E}">
        <p14:creationId xmlns:p14="http://schemas.microsoft.com/office/powerpoint/2010/main" val="2732769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93DBA03-D509-436E-BE43-367294F16F73}"/>
              </a:ext>
            </a:extLst>
          </p:cNvPr>
          <p:cNvSpPr>
            <a:spLocks noGrp="1"/>
          </p:cNvSpPr>
          <p:nvPr>
            <p:ph type="sldNum" sz="quarter" idx="20"/>
          </p:nvPr>
        </p:nvSpPr>
        <p:spPr/>
        <p:txBody>
          <a:bodyPr/>
          <a:lstStyle/>
          <a:p>
            <a:fld id="{989D9560-4C13-4692-9687-98ECDD2D9552}" type="slidenum">
              <a:rPr lang="en-US" smtClean="0"/>
              <a:pPr/>
              <a:t>32</a:t>
            </a:fld>
            <a:endParaRPr lang="en-US" dirty="0"/>
          </a:p>
        </p:txBody>
      </p:sp>
      <p:sp>
        <p:nvSpPr>
          <p:cNvPr id="14" name="Title 13"/>
          <p:cNvSpPr>
            <a:spLocks noGrp="1"/>
          </p:cNvSpPr>
          <p:nvPr>
            <p:ph type="title"/>
          </p:nvPr>
        </p:nvSpPr>
        <p:spPr/>
        <p:txBody>
          <a:bodyPr/>
          <a:lstStyle/>
          <a:p>
            <a:r>
              <a:rPr lang="en-US"/>
              <a:t>Example: Iterating through buckets</a:t>
            </a:r>
            <a:endParaRPr lang="en-US" dirty="0"/>
          </a:p>
        </p:txBody>
      </p:sp>
      <p:grpSp>
        <p:nvGrpSpPr>
          <p:cNvPr id="3" name="Group 2">
            <a:extLst>
              <a:ext uri="{FF2B5EF4-FFF2-40B4-BE49-F238E27FC236}">
                <a16:creationId xmlns:a16="http://schemas.microsoft.com/office/drawing/2014/main" id="{FE406A38-2E83-4831-B2EF-5C86744C84CE}"/>
              </a:ext>
            </a:extLst>
          </p:cNvPr>
          <p:cNvGrpSpPr/>
          <p:nvPr/>
        </p:nvGrpSpPr>
        <p:grpSpPr>
          <a:xfrm>
            <a:off x="26326" y="760426"/>
            <a:ext cx="11904417" cy="1529816"/>
            <a:chOff x="26326" y="760426"/>
            <a:chExt cx="11904417" cy="1529816"/>
          </a:xfrm>
        </p:grpSpPr>
        <p:sp>
          <p:nvSpPr>
            <p:cNvPr id="21" name="background">
              <a:extLst>
                <a:ext uri="{FF2B5EF4-FFF2-40B4-BE49-F238E27FC236}">
                  <a16:creationId xmlns:a16="http://schemas.microsoft.com/office/drawing/2014/main" id="{B60FD300-EE14-4137-AA91-C57E5B752073}"/>
                </a:ext>
                <a:ext uri="{C183D7F6-B498-43B3-948B-1728B52AA6E4}">
                  <adec:decorative xmlns:adec="http://schemas.microsoft.com/office/drawing/2017/decorative" val="1"/>
                </a:ext>
              </a:extLst>
            </p:cNvPr>
            <p:cNvSpPr/>
            <p:nvPr/>
          </p:nvSpPr>
          <p:spPr>
            <a:xfrm>
              <a:off x="153428" y="977538"/>
              <a:ext cx="11777313" cy="13127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7" name="Freeform 9">
              <a:extLst>
                <a:ext uri="{FF2B5EF4-FFF2-40B4-BE49-F238E27FC236}">
                  <a16:creationId xmlns:a16="http://schemas.microsoft.com/office/drawing/2014/main" id="{CD0EA530-84F6-409E-BB17-E3E9DCDB5E2E}"/>
                </a:ext>
                <a:ext uri="{C183D7F6-B498-43B3-948B-1728B52AA6E4}">
                  <adec:decorative xmlns:adec="http://schemas.microsoft.com/office/drawing/2017/decorative" val="0"/>
                </a:ext>
              </a:extLst>
            </p:cNvPr>
            <p:cNvSpPr/>
            <p:nvPr/>
          </p:nvSpPr>
          <p:spPr>
            <a:xfrm>
              <a:off x="818962" y="841152"/>
              <a:ext cx="4283678" cy="365760"/>
            </a:xfrm>
            <a:custGeom>
              <a:avLst/>
              <a:gdLst>
                <a:gd name="connsiteX0" fmla="*/ 0 w 8595360"/>
                <a:gd name="connsiteY0" fmla="*/ 73801 h 442800"/>
                <a:gd name="connsiteX1" fmla="*/ 73801 w 8595360"/>
                <a:gd name="connsiteY1" fmla="*/ 0 h 442800"/>
                <a:gd name="connsiteX2" fmla="*/ 8521559 w 8595360"/>
                <a:gd name="connsiteY2" fmla="*/ 0 h 442800"/>
                <a:gd name="connsiteX3" fmla="*/ 8595360 w 8595360"/>
                <a:gd name="connsiteY3" fmla="*/ 73801 h 442800"/>
                <a:gd name="connsiteX4" fmla="*/ 8595360 w 8595360"/>
                <a:gd name="connsiteY4" fmla="*/ 368999 h 442800"/>
                <a:gd name="connsiteX5" fmla="*/ 8521559 w 8595360"/>
                <a:gd name="connsiteY5" fmla="*/ 442800 h 442800"/>
                <a:gd name="connsiteX6" fmla="*/ 73801 w 8595360"/>
                <a:gd name="connsiteY6" fmla="*/ 442800 h 442800"/>
                <a:gd name="connsiteX7" fmla="*/ 0 w 8595360"/>
                <a:gd name="connsiteY7" fmla="*/ 368999 h 442800"/>
                <a:gd name="connsiteX8" fmla="*/ 0 w 8595360"/>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360" h="442800">
                  <a:moveTo>
                    <a:pt x="0" y="73801"/>
                  </a:moveTo>
                  <a:cubicBezTo>
                    <a:pt x="0" y="33042"/>
                    <a:pt x="33042" y="0"/>
                    <a:pt x="73801" y="0"/>
                  </a:cubicBezTo>
                  <a:lnTo>
                    <a:pt x="8521559" y="0"/>
                  </a:lnTo>
                  <a:cubicBezTo>
                    <a:pt x="8562318" y="0"/>
                    <a:pt x="8595360" y="33042"/>
                    <a:pt x="8595360" y="73801"/>
                  </a:cubicBezTo>
                  <a:lnTo>
                    <a:pt x="8595360" y="368999"/>
                  </a:lnTo>
                  <a:cubicBezTo>
                    <a:pt x="8595360" y="409758"/>
                    <a:pt x="8562318" y="442800"/>
                    <a:pt x="8521559"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6500" tIns="21616" rIns="346500" bIns="21616" numCol="1" spcCol="1270" anchor="ctr" anchorCtr="0">
              <a:noAutofit/>
            </a:bodyPr>
            <a:lstStyle/>
            <a:p>
              <a:pPr lvl="0" algn="l" defTabSz="666750">
                <a:lnSpc>
                  <a:spcPct val="90000"/>
                </a:lnSpc>
                <a:spcBef>
                  <a:spcPct val="0"/>
                </a:spcBef>
                <a:spcAft>
                  <a:spcPct val="35000"/>
                </a:spcAft>
              </a:pPr>
              <a:r>
                <a:rPr lang="en-US" sz="2000" kern="1200" dirty="0"/>
                <a:t>Java</a:t>
              </a:r>
            </a:p>
          </p:txBody>
        </p:sp>
        <p:sp>
          <p:nvSpPr>
            <p:cNvPr id="9" name="Freeform 8">
              <a:extLst>
                <a:ext uri="{C183D7F6-B498-43B3-948B-1728B52AA6E4}">
                  <adec:decorative xmlns:adec="http://schemas.microsoft.com/office/drawing/2017/decorative" val="0"/>
                </a:ext>
              </a:extLst>
            </p:cNvPr>
            <p:cNvSpPr/>
            <p:nvPr/>
          </p:nvSpPr>
          <p:spPr>
            <a:xfrm>
              <a:off x="157655" y="948300"/>
              <a:ext cx="11773088" cy="1341942"/>
            </a:xfrm>
            <a:custGeom>
              <a:avLst/>
              <a:gdLst>
                <a:gd name="connsiteX0" fmla="*/ 0 w 12279086"/>
                <a:gd name="connsiteY0" fmla="*/ 0 h 1653750"/>
                <a:gd name="connsiteX1" fmla="*/ 12279086 w 12279086"/>
                <a:gd name="connsiteY1" fmla="*/ 0 h 1653750"/>
                <a:gd name="connsiteX2" fmla="*/ 12279086 w 12279086"/>
                <a:gd name="connsiteY2" fmla="*/ 1653750 h 1653750"/>
                <a:gd name="connsiteX3" fmla="*/ 0 w 12279086"/>
                <a:gd name="connsiteY3" fmla="*/ 1653750 h 1653750"/>
                <a:gd name="connsiteX4" fmla="*/ 0 w 12279086"/>
                <a:gd name="connsiteY4" fmla="*/ 0 h 165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9086" h="1653750">
                  <a:moveTo>
                    <a:pt x="0" y="0"/>
                  </a:moveTo>
                  <a:lnTo>
                    <a:pt x="12279086" y="0"/>
                  </a:lnTo>
                  <a:lnTo>
                    <a:pt x="12279086" y="1653750"/>
                  </a:lnTo>
                  <a:lnTo>
                    <a:pt x="0" y="1653750"/>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74320" tIns="312420" rIns="45720" bIns="106680" numCol="1" spcCol="1270" anchor="t" anchorCtr="0">
              <a:noAutofit/>
            </a:bodyPr>
            <a:lstStyle/>
            <a:p>
              <a:r>
                <a:rPr lang="en-US" sz="1600" dirty="0">
                  <a:solidFill>
                    <a:srgbClr val="0000FF"/>
                  </a:solidFill>
                  <a:latin typeface="Lucida Console" panose="020B0609040504020204" pitchFamily="49" charset="0"/>
                </a:rPr>
                <a:t>List</a:t>
              </a:r>
              <a:r>
                <a:rPr lang="en-US" sz="1600" dirty="0">
                  <a:solidFill>
                    <a:srgbClr val="000000"/>
                  </a:solidFill>
                  <a:latin typeface="Lucida Console" panose="020B0609040504020204" pitchFamily="49" charset="0"/>
                </a:rPr>
                <a:t>&lt;</a:t>
              </a:r>
              <a:r>
                <a:rPr lang="en-US" sz="1600" dirty="0">
                  <a:solidFill>
                    <a:srgbClr val="0000FF"/>
                  </a:solidFill>
                  <a:latin typeface="Lucida Console" panose="020B0609040504020204" pitchFamily="49" charset="0"/>
                </a:rPr>
                <a:t>Bucket</a:t>
              </a:r>
              <a:r>
                <a:rPr lang="en-US" sz="1600" dirty="0">
                  <a:solidFill>
                    <a:srgbClr val="000000"/>
                  </a:solidFill>
                  <a:latin typeface="Lucida Console" panose="020B0609040504020204" pitchFamily="49" charset="0"/>
                </a:rPr>
                <a:t>&gt; </a:t>
              </a:r>
              <a:r>
                <a:rPr lang="en-US" sz="1600" b="1" dirty="0">
                  <a:solidFill>
                    <a:srgbClr val="000000"/>
                  </a:solidFill>
                  <a:latin typeface="Lucida Console" panose="020B0609040504020204" pitchFamily="49" charset="0"/>
                </a:rPr>
                <a:t>buckets</a:t>
              </a:r>
              <a:r>
                <a:rPr lang="en-US" sz="1600" dirty="0">
                  <a:solidFill>
                    <a:srgbClr val="000000"/>
                  </a:solidFill>
                  <a:latin typeface="Lucida Console" panose="020B0609040504020204" pitchFamily="49" charset="0"/>
                </a:rPr>
                <a:t> = s3.listBuckets();</a:t>
              </a:r>
            </a:p>
            <a:p>
              <a:r>
                <a:rPr lang="en-US" sz="1600" dirty="0">
                  <a:solidFill>
                    <a:srgbClr val="000000"/>
                  </a:solidFill>
                  <a:latin typeface="Lucida Console" panose="020B0609040504020204" pitchFamily="49" charset="0"/>
                </a:rPr>
                <a:t>System.out.println(</a:t>
              </a:r>
              <a:r>
                <a:rPr lang="en-US" sz="1600" dirty="0">
                  <a:solidFill>
                    <a:srgbClr val="A31515"/>
                  </a:solidFill>
                  <a:latin typeface="Lucida Console" panose="020B0609040504020204" pitchFamily="49" charset="0"/>
                </a:rPr>
                <a:t>"Your {S3} buckets are:"</a:t>
              </a:r>
              <a:r>
                <a:rPr lang="en-US" sz="1600" dirty="0">
                  <a:solidFill>
                    <a:srgbClr val="000000"/>
                  </a:solidFill>
                  <a:latin typeface="Lucida Console" panose="020B0609040504020204" pitchFamily="49" charset="0"/>
                </a:rPr>
                <a:t>);</a:t>
              </a:r>
            </a:p>
            <a:p>
              <a:r>
                <a:rPr lang="en-US" sz="1600" dirty="0">
                  <a:solidFill>
                    <a:srgbClr val="0000FF"/>
                  </a:solidFill>
                  <a:latin typeface="Lucida Console" panose="020B0609040504020204" pitchFamily="49" charset="0"/>
                </a:rPr>
                <a:t>for</a:t>
              </a:r>
              <a:r>
                <a:rPr lang="en-US" sz="1600" dirty="0">
                  <a:solidFill>
                    <a:srgbClr val="000000"/>
                  </a:solidFill>
                  <a:latin typeface="Lucida Console" panose="020B0609040504020204" pitchFamily="49" charset="0"/>
                </a:rPr>
                <a:t> (</a:t>
              </a:r>
              <a:r>
                <a:rPr lang="en-US" sz="1600" dirty="0">
                  <a:solidFill>
                    <a:srgbClr val="0000FF"/>
                  </a:solidFill>
                  <a:latin typeface="Lucida Console" panose="020B0609040504020204" pitchFamily="49" charset="0"/>
                </a:rPr>
                <a:t>Bucket</a:t>
              </a:r>
              <a:r>
                <a:rPr lang="en-US" sz="1600" dirty="0">
                  <a:solidFill>
                    <a:srgbClr val="000000"/>
                  </a:solidFill>
                  <a:latin typeface="Lucida Console" panose="020B0609040504020204" pitchFamily="49" charset="0"/>
                </a:rPr>
                <a:t> b </a:t>
              </a:r>
              <a:r>
                <a:rPr lang="en-US" sz="1600" dirty="0">
                  <a:solidFill>
                    <a:srgbClr val="0000FF"/>
                  </a:solidFill>
                  <a:latin typeface="Lucida Console" panose="020B0609040504020204" pitchFamily="49" charset="0"/>
                </a:rPr>
                <a:t>:</a:t>
              </a:r>
              <a:r>
                <a:rPr lang="en-US" sz="1600" dirty="0">
                  <a:solidFill>
                    <a:srgbClr val="000000"/>
                  </a:solidFill>
                  <a:latin typeface="Lucida Console" panose="020B0609040504020204" pitchFamily="49" charset="0"/>
                </a:rPr>
                <a:t> buckets) {</a:t>
              </a:r>
            </a:p>
            <a:p>
              <a:r>
                <a:rPr lang="en-US" sz="1600" dirty="0">
                  <a:solidFill>
                    <a:srgbClr val="000000"/>
                  </a:solidFill>
                  <a:latin typeface="Lucida Console" panose="020B0609040504020204" pitchFamily="49" charset="0"/>
                </a:rPr>
                <a:t>    System.out.println(</a:t>
              </a:r>
              <a:r>
                <a:rPr lang="en-US" sz="1600" dirty="0">
                  <a:solidFill>
                    <a:srgbClr val="A31515"/>
                  </a:solidFill>
                  <a:latin typeface="Lucida Console" panose="020B0609040504020204" pitchFamily="49" charset="0"/>
                </a:rPr>
                <a:t>"* "</a:t>
              </a:r>
              <a:r>
                <a:rPr lang="en-US" sz="1600" dirty="0">
                  <a:solidFill>
                    <a:srgbClr val="000000"/>
                  </a:solidFill>
                  <a:latin typeface="Lucida Console" panose="020B0609040504020204" pitchFamily="49" charset="0"/>
                </a:rPr>
                <a:t> + b.getName());}</a:t>
              </a:r>
            </a:p>
          </p:txBody>
        </p:sp>
        <p:pic>
          <p:nvPicPr>
            <p:cNvPr id="35" name="Picture 34">
              <a:extLst>
                <a:ext uri="{FF2B5EF4-FFF2-40B4-BE49-F238E27FC236}">
                  <a16:creationId xmlns:a16="http://schemas.microsoft.com/office/drawing/2014/main" id="{312FF7AD-9D22-43E8-A9AE-D992F71D31E0}"/>
                </a:ext>
                <a:ext uri="{C183D7F6-B498-43B3-948B-1728B52AA6E4}">
                  <adec:decorative xmlns:adec="http://schemas.microsoft.com/office/drawing/2017/decorative" val="1"/>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26326" y="760426"/>
              <a:ext cx="557784" cy="630936"/>
            </a:xfrm>
            <a:prstGeom prst="rect">
              <a:avLst/>
            </a:prstGeom>
          </p:spPr>
        </p:pic>
      </p:grpSp>
      <p:grpSp>
        <p:nvGrpSpPr>
          <p:cNvPr id="4" name="Group 3">
            <a:extLst>
              <a:ext uri="{FF2B5EF4-FFF2-40B4-BE49-F238E27FC236}">
                <a16:creationId xmlns:a16="http://schemas.microsoft.com/office/drawing/2014/main" id="{93E1C3B4-BED3-47A5-91DB-87540F20749C}"/>
              </a:ext>
            </a:extLst>
          </p:cNvPr>
          <p:cNvGrpSpPr/>
          <p:nvPr/>
        </p:nvGrpSpPr>
        <p:grpSpPr>
          <a:xfrm>
            <a:off x="21943" y="2326211"/>
            <a:ext cx="11931707" cy="2039738"/>
            <a:chOff x="21943" y="2326211"/>
            <a:chExt cx="11931707" cy="2039738"/>
          </a:xfrm>
        </p:grpSpPr>
        <p:sp>
          <p:nvSpPr>
            <p:cNvPr id="22" name="background2">
              <a:extLst>
                <a:ext uri="{FF2B5EF4-FFF2-40B4-BE49-F238E27FC236}">
                  <a16:creationId xmlns:a16="http://schemas.microsoft.com/office/drawing/2014/main" id="{BDA9AC68-739B-4C29-8D8B-DCDF382377C9}"/>
                </a:ext>
                <a:ext uri="{C183D7F6-B498-43B3-948B-1728B52AA6E4}">
                  <adec:decorative xmlns:adec="http://schemas.microsoft.com/office/drawing/2017/decorative" val="1"/>
                </a:ext>
              </a:extLst>
            </p:cNvPr>
            <p:cNvSpPr/>
            <p:nvPr/>
          </p:nvSpPr>
          <p:spPr>
            <a:xfrm>
              <a:off x="153428" y="2530908"/>
              <a:ext cx="11800222" cy="17864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 name="Freeform 12">
              <a:extLst>
                <a:ext uri="{FF2B5EF4-FFF2-40B4-BE49-F238E27FC236}">
                  <a16:creationId xmlns:a16="http://schemas.microsoft.com/office/drawing/2014/main" id="{5EBDA0A7-2C17-4C2F-9CBF-FC3DA701048E}"/>
                </a:ext>
                <a:ext uri="{C183D7F6-B498-43B3-948B-1728B52AA6E4}">
                  <adec:decorative xmlns:adec="http://schemas.microsoft.com/office/drawing/2017/decorative" val="0"/>
                </a:ext>
              </a:extLst>
            </p:cNvPr>
            <p:cNvSpPr/>
            <p:nvPr/>
          </p:nvSpPr>
          <p:spPr>
            <a:xfrm>
              <a:off x="818962" y="2401377"/>
              <a:ext cx="4283678" cy="365760"/>
            </a:xfrm>
            <a:custGeom>
              <a:avLst/>
              <a:gdLst>
                <a:gd name="connsiteX0" fmla="*/ 0 w 8595360"/>
                <a:gd name="connsiteY0" fmla="*/ 73801 h 442800"/>
                <a:gd name="connsiteX1" fmla="*/ 73801 w 8595360"/>
                <a:gd name="connsiteY1" fmla="*/ 0 h 442800"/>
                <a:gd name="connsiteX2" fmla="*/ 8521559 w 8595360"/>
                <a:gd name="connsiteY2" fmla="*/ 0 h 442800"/>
                <a:gd name="connsiteX3" fmla="*/ 8595360 w 8595360"/>
                <a:gd name="connsiteY3" fmla="*/ 73801 h 442800"/>
                <a:gd name="connsiteX4" fmla="*/ 8595360 w 8595360"/>
                <a:gd name="connsiteY4" fmla="*/ 368999 h 442800"/>
                <a:gd name="connsiteX5" fmla="*/ 8521559 w 8595360"/>
                <a:gd name="connsiteY5" fmla="*/ 442800 h 442800"/>
                <a:gd name="connsiteX6" fmla="*/ 73801 w 8595360"/>
                <a:gd name="connsiteY6" fmla="*/ 442800 h 442800"/>
                <a:gd name="connsiteX7" fmla="*/ 0 w 8595360"/>
                <a:gd name="connsiteY7" fmla="*/ 368999 h 442800"/>
                <a:gd name="connsiteX8" fmla="*/ 0 w 8595360"/>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360" h="442800">
                  <a:moveTo>
                    <a:pt x="0" y="73801"/>
                  </a:moveTo>
                  <a:cubicBezTo>
                    <a:pt x="0" y="33042"/>
                    <a:pt x="33042" y="0"/>
                    <a:pt x="73801" y="0"/>
                  </a:cubicBezTo>
                  <a:lnTo>
                    <a:pt x="8521559" y="0"/>
                  </a:lnTo>
                  <a:cubicBezTo>
                    <a:pt x="8562318" y="0"/>
                    <a:pt x="8595360" y="33042"/>
                    <a:pt x="8595360" y="73801"/>
                  </a:cubicBezTo>
                  <a:lnTo>
                    <a:pt x="8595360" y="368999"/>
                  </a:lnTo>
                  <a:cubicBezTo>
                    <a:pt x="8595360" y="409758"/>
                    <a:pt x="8562318" y="442800"/>
                    <a:pt x="8521559"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6500" tIns="21616" rIns="346500" bIns="21616" numCol="1" spcCol="1270" anchor="ctr" anchorCtr="0">
              <a:noAutofit/>
            </a:bodyPr>
            <a:lstStyle/>
            <a:p>
              <a:pPr lvl="0" algn="l" defTabSz="666750">
                <a:lnSpc>
                  <a:spcPct val="90000"/>
                </a:lnSpc>
                <a:spcBef>
                  <a:spcPct val="0"/>
                </a:spcBef>
                <a:spcAft>
                  <a:spcPct val="35000"/>
                </a:spcAft>
              </a:pPr>
              <a:r>
                <a:rPr lang="en-US" sz="2000" kern="1200" dirty="0"/>
                <a:t>.NET</a:t>
              </a:r>
            </a:p>
          </p:txBody>
        </p:sp>
        <p:sp>
          <p:nvSpPr>
            <p:cNvPr id="12" name="Freeform 11"/>
            <p:cNvSpPr/>
            <p:nvPr/>
          </p:nvSpPr>
          <p:spPr>
            <a:xfrm>
              <a:off x="157654" y="2497680"/>
              <a:ext cx="11773088" cy="1868269"/>
            </a:xfrm>
            <a:custGeom>
              <a:avLst/>
              <a:gdLst>
                <a:gd name="connsiteX0" fmla="*/ 0 w 12279086"/>
                <a:gd name="connsiteY0" fmla="*/ 0 h 1653750"/>
                <a:gd name="connsiteX1" fmla="*/ 12279086 w 12279086"/>
                <a:gd name="connsiteY1" fmla="*/ 0 h 1653750"/>
                <a:gd name="connsiteX2" fmla="*/ 12279086 w 12279086"/>
                <a:gd name="connsiteY2" fmla="*/ 1653750 h 1653750"/>
                <a:gd name="connsiteX3" fmla="*/ 0 w 12279086"/>
                <a:gd name="connsiteY3" fmla="*/ 1653750 h 1653750"/>
                <a:gd name="connsiteX4" fmla="*/ 0 w 12279086"/>
                <a:gd name="connsiteY4" fmla="*/ 0 h 165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9086" h="1653750">
                  <a:moveTo>
                    <a:pt x="0" y="0"/>
                  </a:moveTo>
                  <a:lnTo>
                    <a:pt x="12279086" y="0"/>
                  </a:lnTo>
                  <a:lnTo>
                    <a:pt x="12279086" y="1653750"/>
                  </a:lnTo>
                  <a:lnTo>
                    <a:pt x="0" y="1653750"/>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74320" tIns="312420" rIns="365760" bIns="106680" numCol="1" spcCol="1270" anchor="t" anchorCtr="0">
              <a:noAutofit/>
            </a:bodyPr>
            <a:lstStyle/>
            <a:p>
              <a:r>
                <a:rPr lang="en-US" sz="1600" dirty="0">
                  <a:solidFill>
                    <a:srgbClr val="008000"/>
                  </a:solidFill>
                  <a:latin typeface="Lucida Console" panose="020B0609040504020204" pitchFamily="49" charset="0"/>
                </a:rPr>
                <a:t>// Issue call</a:t>
              </a:r>
              <a:endParaRPr lang="en-US" sz="1600" dirty="0">
                <a:solidFill>
                  <a:srgbClr val="000000"/>
                </a:solidFill>
                <a:latin typeface="Lucida Console" panose="020B0609040504020204" pitchFamily="49" charset="0"/>
              </a:endParaRPr>
            </a:p>
            <a:p>
              <a:r>
                <a:rPr lang="en-US" sz="1600" dirty="0">
                  <a:solidFill>
                    <a:srgbClr val="0000FF"/>
                  </a:solidFill>
                  <a:latin typeface="Lucida Console" panose="020B0609040504020204" pitchFamily="49" charset="0"/>
                </a:rPr>
                <a:t>ListBucketsResponse</a:t>
              </a:r>
              <a:r>
                <a:rPr lang="en-US" sz="1600" dirty="0">
                  <a:solidFill>
                    <a:srgbClr val="000000"/>
                  </a:solidFill>
                  <a:latin typeface="Lucida Console" panose="020B0609040504020204" pitchFamily="49" charset="0"/>
                </a:rPr>
                <a:t> </a:t>
              </a:r>
              <a:r>
                <a:rPr lang="en-US" sz="1600" b="1" dirty="0">
                  <a:solidFill>
                    <a:srgbClr val="000000"/>
                  </a:solidFill>
                  <a:latin typeface="Lucida Console" panose="020B0609040504020204" pitchFamily="49" charset="0"/>
                </a:rPr>
                <a:t>response</a:t>
              </a:r>
              <a:r>
                <a:rPr lang="en-US" sz="1600" dirty="0">
                  <a:solidFill>
                    <a:srgbClr val="000000"/>
                  </a:solidFill>
                  <a:latin typeface="Lucida Console" panose="020B0609040504020204" pitchFamily="49" charset="0"/>
                </a:rPr>
                <a:t> = client.ListBuckets();</a:t>
              </a:r>
            </a:p>
            <a:p>
              <a:r>
                <a:rPr lang="en-US" sz="1600" dirty="0">
                  <a:solidFill>
                    <a:srgbClr val="008000"/>
                  </a:solidFill>
                  <a:latin typeface="Lucida Console" panose="020B0609040504020204" pitchFamily="49" charset="0"/>
                </a:rPr>
                <a:t>// View response data</a:t>
              </a:r>
              <a:endParaRPr lang="en-US" sz="1600" dirty="0">
                <a:solidFill>
                  <a:srgbClr val="000000"/>
                </a:solidFill>
                <a:latin typeface="Lucida Console" panose="020B0609040504020204" pitchFamily="49" charset="0"/>
              </a:endParaRPr>
            </a:p>
            <a:p>
              <a:r>
                <a:rPr lang="en-US" sz="1600" dirty="0">
                  <a:solidFill>
                    <a:srgbClr val="000000"/>
                  </a:solidFill>
                  <a:latin typeface="Lucida Console" panose="020B0609040504020204" pitchFamily="49" charset="0"/>
                </a:rPr>
                <a:t>Console.WriteLine(</a:t>
              </a:r>
              <a:r>
                <a:rPr lang="en-US" sz="1600" dirty="0">
                  <a:solidFill>
                    <a:srgbClr val="A31515"/>
                  </a:solidFill>
                  <a:latin typeface="Lucida Console" panose="020B0609040504020204" pitchFamily="49" charset="0"/>
                </a:rPr>
                <a:t>"Buckets owner - {0}"</a:t>
              </a:r>
              <a:r>
                <a:rPr lang="en-US" sz="1600" dirty="0">
                  <a:solidFill>
                    <a:srgbClr val="000000"/>
                  </a:solidFill>
                  <a:latin typeface="Lucida Console" panose="020B0609040504020204" pitchFamily="49" charset="0"/>
                </a:rPr>
                <a:t>, response.Owner.DisplayName);</a:t>
              </a:r>
            </a:p>
            <a:p>
              <a:r>
                <a:rPr lang="en-US" sz="1600" dirty="0">
                  <a:solidFill>
                    <a:srgbClr val="0000FF"/>
                  </a:solidFill>
                  <a:latin typeface="Lucida Console" panose="020B0609040504020204" pitchFamily="49" charset="0"/>
                </a:rPr>
                <a:t>foreach</a:t>
              </a:r>
              <a:r>
                <a:rPr lang="en-US" sz="1600" dirty="0">
                  <a:solidFill>
                    <a:srgbClr val="000000"/>
                  </a:solidFill>
                  <a:latin typeface="Lucida Console" panose="020B0609040504020204" pitchFamily="49" charset="0"/>
                </a:rPr>
                <a:t> (</a:t>
              </a:r>
              <a:r>
                <a:rPr lang="en-US" sz="1600" dirty="0">
                  <a:solidFill>
                    <a:srgbClr val="0000FF"/>
                  </a:solidFill>
                  <a:latin typeface="Lucida Console" panose="020B0609040504020204" pitchFamily="49" charset="0"/>
                </a:rPr>
                <a:t>S3Bucket</a:t>
              </a:r>
              <a:r>
                <a:rPr lang="en-US" sz="1600" dirty="0">
                  <a:solidFill>
                    <a:srgbClr val="000000"/>
                  </a:solidFill>
                  <a:latin typeface="Lucida Console" panose="020B0609040504020204" pitchFamily="49" charset="0"/>
                </a:rPr>
                <a:t> bucket </a:t>
              </a:r>
              <a:r>
                <a:rPr lang="en-US" sz="1600" dirty="0">
                  <a:solidFill>
                    <a:srgbClr val="0000FF"/>
                  </a:solidFill>
                  <a:latin typeface="Lucida Console" panose="020B0609040504020204" pitchFamily="49" charset="0"/>
                </a:rPr>
                <a:t>in</a:t>
              </a:r>
              <a:r>
                <a:rPr lang="en-US" sz="1600" dirty="0">
                  <a:solidFill>
                    <a:srgbClr val="000000"/>
                  </a:solidFill>
                  <a:latin typeface="Lucida Console" panose="020B0609040504020204" pitchFamily="49" charset="0"/>
                </a:rPr>
                <a:t> response.Buckets)</a:t>
              </a:r>
            </a:p>
            <a:p>
              <a:r>
                <a:rPr lang="en-US" sz="1600" dirty="0">
                  <a:solidFill>
                    <a:srgbClr val="000000"/>
                  </a:solidFill>
                  <a:latin typeface="Lucida Console" panose="020B0609040504020204" pitchFamily="49" charset="0"/>
                </a:rPr>
                <a:t>{ Console.WriteLine(</a:t>
              </a:r>
              <a:r>
                <a:rPr lang="en-US" sz="1600" dirty="0">
                  <a:solidFill>
                    <a:srgbClr val="A31515"/>
                  </a:solidFill>
                  <a:latin typeface="Lucida Console" panose="020B0609040504020204" pitchFamily="49" charset="0"/>
                </a:rPr>
                <a:t>"Bucket {0}, Created on {1}"</a:t>
              </a:r>
              <a:r>
                <a:rPr lang="en-US" sz="1600" dirty="0">
                  <a:solidFill>
                    <a:srgbClr val="000000"/>
                  </a:solidFill>
                  <a:latin typeface="Lucida Console" panose="020B0609040504020204" pitchFamily="49" charset="0"/>
                </a:rPr>
                <a:t>, bucket.BucketName, bucket.CreationDate);}</a:t>
              </a:r>
            </a:p>
            <a:p>
              <a:endParaRPr lang="en-US" sz="1600" dirty="0">
                <a:solidFill>
                  <a:srgbClr val="000000"/>
                </a:solidFill>
                <a:latin typeface="Consolas" panose="020B0609020204030204" pitchFamily="49" charset="0"/>
              </a:endParaRPr>
            </a:p>
          </p:txBody>
        </p:sp>
        <p:pic>
          <p:nvPicPr>
            <p:cNvPr id="38" name="Picture 37">
              <a:extLst>
                <a:ext uri="{FF2B5EF4-FFF2-40B4-BE49-F238E27FC236}">
                  <a16:creationId xmlns:a16="http://schemas.microsoft.com/office/drawing/2014/main" id="{045A2C45-E1D9-4647-B897-58B319D9CE61}"/>
                </a:ext>
                <a:ext uri="{C183D7F6-B498-43B3-948B-1728B52AA6E4}">
                  <adec:decorative xmlns:adec="http://schemas.microsoft.com/office/drawing/2017/decorative" val="1"/>
                </a:ext>
              </a:extLst>
            </p:cNvPr>
            <p:cNvPicPr preferRelativeResize="0">
              <a:picLocks/>
            </p:cNvPicPr>
            <p:nvPr/>
          </p:nvPicPr>
          <p:blipFill>
            <a:blip r:embed="rId5" cstate="print">
              <a:extLst>
                <a:ext uri="{28A0092B-C50C-407E-A947-70E740481C1C}">
                  <a14:useLocalDpi xmlns:a14="http://schemas.microsoft.com/office/drawing/2010/main" val="0"/>
                </a:ext>
              </a:extLst>
            </a:blip>
            <a:stretch>
              <a:fillRect/>
            </a:stretch>
          </p:blipFill>
          <p:spPr>
            <a:xfrm>
              <a:off x="21943" y="2326211"/>
              <a:ext cx="557784" cy="630936"/>
            </a:xfrm>
            <a:prstGeom prst="rect">
              <a:avLst/>
            </a:prstGeom>
          </p:spPr>
        </p:pic>
      </p:grpSp>
      <p:grpSp>
        <p:nvGrpSpPr>
          <p:cNvPr id="5" name="Group 4">
            <a:extLst>
              <a:ext uri="{FF2B5EF4-FFF2-40B4-BE49-F238E27FC236}">
                <a16:creationId xmlns:a16="http://schemas.microsoft.com/office/drawing/2014/main" id="{2AB39112-25D9-495B-AA6F-278BA15B837D}"/>
              </a:ext>
            </a:extLst>
          </p:cNvPr>
          <p:cNvGrpSpPr/>
          <p:nvPr/>
        </p:nvGrpSpPr>
        <p:grpSpPr>
          <a:xfrm>
            <a:off x="26754" y="4394148"/>
            <a:ext cx="11915441" cy="2064805"/>
            <a:chOff x="26754" y="4394148"/>
            <a:chExt cx="11915441" cy="2064805"/>
          </a:xfrm>
        </p:grpSpPr>
        <p:sp>
          <p:nvSpPr>
            <p:cNvPr id="23" name="background3">
              <a:extLst>
                <a:ext uri="{FF2B5EF4-FFF2-40B4-BE49-F238E27FC236}">
                  <a16:creationId xmlns:a16="http://schemas.microsoft.com/office/drawing/2014/main" id="{579855AC-24DD-458F-84D2-9480FB910B2D}"/>
                </a:ext>
                <a:ext uri="{C183D7F6-B498-43B3-948B-1728B52AA6E4}">
                  <adec:decorative xmlns:adec="http://schemas.microsoft.com/office/drawing/2017/decorative" val="1"/>
                </a:ext>
              </a:extLst>
            </p:cNvPr>
            <p:cNvSpPr/>
            <p:nvPr/>
          </p:nvSpPr>
          <p:spPr>
            <a:xfrm>
              <a:off x="141973" y="4584616"/>
              <a:ext cx="11800222" cy="17864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9" name="Freeform 20">
              <a:extLst>
                <a:ext uri="{FF2B5EF4-FFF2-40B4-BE49-F238E27FC236}">
                  <a16:creationId xmlns:a16="http://schemas.microsoft.com/office/drawing/2014/main" id="{1440B924-DA1D-4F06-BC37-AABF7B806781}"/>
                </a:ext>
                <a:ext uri="{C183D7F6-B498-43B3-948B-1728B52AA6E4}">
                  <adec:decorative xmlns:adec="http://schemas.microsoft.com/office/drawing/2017/decorative" val="0"/>
                </a:ext>
              </a:extLst>
            </p:cNvPr>
            <p:cNvSpPr/>
            <p:nvPr/>
          </p:nvSpPr>
          <p:spPr>
            <a:xfrm>
              <a:off x="768724" y="4426816"/>
              <a:ext cx="4283678" cy="365760"/>
            </a:xfrm>
            <a:custGeom>
              <a:avLst/>
              <a:gdLst>
                <a:gd name="connsiteX0" fmla="*/ 0 w 8595360"/>
                <a:gd name="connsiteY0" fmla="*/ 73801 h 442800"/>
                <a:gd name="connsiteX1" fmla="*/ 73801 w 8595360"/>
                <a:gd name="connsiteY1" fmla="*/ 0 h 442800"/>
                <a:gd name="connsiteX2" fmla="*/ 8521559 w 8595360"/>
                <a:gd name="connsiteY2" fmla="*/ 0 h 442800"/>
                <a:gd name="connsiteX3" fmla="*/ 8595360 w 8595360"/>
                <a:gd name="connsiteY3" fmla="*/ 73801 h 442800"/>
                <a:gd name="connsiteX4" fmla="*/ 8595360 w 8595360"/>
                <a:gd name="connsiteY4" fmla="*/ 368999 h 442800"/>
                <a:gd name="connsiteX5" fmla="*/ 8521559 w 8595360"/>
                <a:gd name="connsiteY5" fmla="*/ 442800 h 442800"/>
                <a:gd name="connsiteX6" fmla="*/ 73801 w 8595360"/>
                <a:gd name="connsiteY6" fmla="*/ 442800 h 442800"/>
                <a:gd name="connsiteX7" fmla="*/ 0 w 8595360"/>
                <a:gd name="connsiteY7" fmla="*/ 368999 h 442800"/>
                <a:gd name="connsiteX8" fmla="*/ 0 w 8595360"/>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360" h="442800">
                  <a:moveTo>
                    <a:pt x="0" y="73801"/>
                  </a:moveTo>
                  <a:cubicBezTo>
                    <a:pt x="0" y="33042"/>
                    <a:pt x="33042" y="0"/>
                    <a:pt x="73801" y="0"/>
                  </a:cubicBezTo>
                  <a:lnTo>
                    <a:pt x="8521559" y="0"/>
                  </a:lnTo>
                  <a:cubicBezTo>
                    <a:pt x="8562318" y="0"/>
                    <a:pt x="8595360" y="33042"/>
                    <a:pt x="8595360" y="73801"/>
                  </a:cubicBezTo>
                  <a:lnTo>
                    <a:pt x="8595360" y="368999"/>
                  </a:lnTo>
                  <a:cubicBezTo>
                    <a:pt x="8595360" y="409758"/>
                    <a:pt x="8562318" y="442800"/>
                    <a:pt x="8521559"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6500" tIns="21616" rIns="346500" bIns="21616" numCol="1" spcCol="1270" anchor="ctr" anchorCtr="0">
              <a:noAutofit/>
            </a:bodyPr>
            <a:lstStyle/>
            <a:p>
              <a:pPr lvl="0" algn="l" defTabSz="666750">
                <a:lnSpc>
                  <a:spcPct val="90000"/>
                </a:lnSpc>
                <a:spcBef>
                  <a:spcPct val="0"/>
                </a:spcBef>
                <a:spcAft>
                  <a:spcPct val="35000"/>
                </a:spcAft>
              </a:pPr>
              <a:r>
                <a:rPr lang="en-US" sz="2000" kern="1200" dirty="0"/>
                <a:t>Python</a:t>
              </a:r>
            </a:p>
          </p:txBody>
        </p:sp>
        <p:sp>
          <p:nvSpPr>
            <p:cNvPr id="19" name="Freeform 18"/>
            <p:cNvSpPr/>
            <p:nvPr/>
          </p:nvSpPr>
          <p:spPr>
            <a:xfrm>
              <a:off x="157654" y="4585936"/>
              <a:ext cx="11773089" cy="1873017"/>
            </a:xfrm>
            <a:custGeom>
              <a:avLst/>
              <a:gdLst>
                <a:gd name="connsiteX0" fmla="*/ 0 w 12279086"/>
                <a:gd name="connsiteY0" fmla="*/ 0 h 1370250"/>
                <a:gd name="connsiteX1" fmla="*/ 12279086 w 12279086"/>
                <a:gd name="connsiteY1" fmla="*/ 0 h 1370250"/>
                <a:gd name="connsiteX2" fmla="*/ 12279086 w 12279086"/>
                <a:gd name="connsiteY2" fmla="*/ 1370250 h 1370250"/>
                <a:gd name="connsiteX3" fmla="*/ 0 w 12279086"/>
                <a:gd name="connsiteY3" fmla="*/ 1370250 h 1370250"/>
                <a:gd name="connsiteX4" fmla="*/ 0 w 12279086"/>
                <a:gd name="connsiteY4" fmla="*/ 0 h 1370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9086" h="1370250">
                  <a:moveTo>
                    <a:pt x="0" y="0"/>
                  </a:moveTo>
                  <a:lnTo>
                    <a:pt x="12279086" y="0"/>
                  </a:lnTo>
                  <a:lnTo>
                    <a:pt x="12279086" y="1370250"/>
                  </a:lnTo>
                  <a:lnTo>
                    <a:pt x="0" y="1370250"/>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74320" tIns="312420" rIns="952994" bIns="106680" numCol="1" spcCol="1270" anchor="t" anchorCtr="0">
              <a:noAutofit/>
            </a:bodyPr>
            <a:lstStyle/>
            <a:p>
              <a:r>
                <a:rPr lang="en-US" sz="1600" dirty="0">
                  <a:solidFill>
                    <a:srgbClr val="008000"/>
                  </a:solidFill>
                  <a:latin typeface="Lucida Console" panose="020B0609040504020204" pitchFamily="49" charset="0"/>
                </a:rPr>
                <a:t># Retrieve the list of existing buckets</a:t>
              </a:r>
              <a:endParaRPr lang="en-US" sz="1600" dirty="0">
                <a:solidFill>
                  <a:srgbClr val="000000"/>
                </a:solidFill>
                <a:latin typeface="Lucida Console" panose="020B0609040504020204" pitchFamily="49" charset="0"/>
              </a:endParaRPr>
            </a:p>
            <a:p>
              <a:r>
                <a:rPr lang="en-US" sz="1600" dirty="0">
                  <a:solidFill>
                    <a:srgbClr val="000000"/>
                  </a:solidFill>
                  <a:latin typeface="Lucida Console" panose="020B0609040504020204" pitchFamily="49" charset="0"/>
                </a:rPr>
                <a:t>response = s3.list_buckets()</a:t>
              </a:r>
              <a:br>
                <a:rPr lang="en-US" sz="1600" dirty="0">
                  <a:solidFill>
                    <a:srgbClr val="000000"/>
                  </a:solidFill>
                  <a:latin typeface="Lucida Console" panose="020B0609040504020204" pitchFamily="49" charset="0"/>
                </a:rPr>
              </a:br>
              <a:r>
                <a:rPr lang="en-US" sz="1600" dirty="0">
                  <a:solidFill>
                    <a:srgbClr val="008000"/>
                  </a:solidFill>
                  <a:latin typeface="Lucida Console" panose="020B0609040504020204" pitchFamily="49" charset="0"/>
                </a:rPr>
                <a:t># Output the bucket names</a:t>
              </a:r>
              <a:endParaRPr lang="en-US" sz="1600" dirty="0">
                <a:solidFill>
                  <a:srgbClr val="000000"/>
                </a:solidFill>
                <a:latin typeface="Lucida Console" panose="020B0609040504020204" pitchFamily="49" charset="0"/>
              </a:endParaRPr>
            </a:p>
            <a:p>
              <a:r>
                <a:rPr lang="en-US" sz="1600" dirty="0">
                  <a:solidFill>
                    <a:srgbClr val="000000"/>
                  </a:solidFill>
                  <a:latin typeface="Lucida Console" panose="020B0609040504020204" pitchFamily="49" charset="0"/>
                </a:rPr>
                <a:t>print(</a:t>
              </a:r>
              <a:r>
                <a:rPr lang="en-US" sz="1600" dirty="0">
                  <a:solidFill>
                    <a:srgbClr val="A31515"/>
                  </a:solidFill>
                  <a:latin typeface="Lucida Console" panose="020B0609040504020204" pitchFamily="49" charset="0"/>
                </a:rPr>
                <a:t>'Existing buckets:'</a:t>
              </a:r>
              <a:r>
                <a:rPr lang="en-US" sz="1600" dirty="0">
                  <a:solidFill>
                    <a:srgbClr val="000000"/>
                  </a:solidFill>
                  <a:latin typeface="Lucida Console" panose="020B0609040504020204" pitchFamily="49" charset="0"/>
                </a:rPr>
                <a:t>)</a:t>
              </a:r>
            </a:p>
            <a:p>
              <a:r>
                <a:rPr lang="en-US" sz="1600" dirty="0">
                  <a:solidFill>
                    <a:srgbClr val="0000FF"/>
                  </a:solidFill>
                  <a:latin typeface="Lucida Console" panose="020B0609040504020204" pitchFamily="49" charset="0"/>
                </a:rPr>
                <a:t>for</a:t>
              </a:r>
              <a:r>
                <a:rPr lang="en-US" sz="1600" dirty="0">
                  <a:solidFill>
                    <a:srgbClr val="000000"/>
                  </a:solidFill>
                  <a:latin typeface="Lucida Console" panose="020B0609040504020204" pitchFamily="49" charset="0"/>
                </a:rPr>
                <a:t> bucket </a:t>
              </a:r>
              <a:r>
                <a:rPr lang="en-US" sz="1600" dirty="0">
                  <a:solidFill>
                    <a:srgbClr val="0000FF"/>
                  </a:solidFill>
                  <a:latin typeface="Lucida Console" panose="020B0609040504020204" pitchFamily="49" charset="0"/>
                </a:rPr>
                <a:t>in</a:t>
              </a:r>
              <a:r>
                <a:rPr lang="en-US" sz="1600" dirty="0">
                  <a:solidFill>
                    <a:srgbClr val="000000"/>
                  </a:solidFill>
                  <a:latin typeface="Lucida Console" panose="020B0609040504020204" pitchFamily="49" charset="0"/>
                </a:rPr>
                <a:t> response[</a:t>
              </a:r>
              <a:r>
                <a:rPr lang="en-US" sz="1600" dirty="0">
                  <a:solidFill>
                    <a:srgbClr val="A31515"/>
                  </a:solidFill>
                  <a:latin typeface="Lucida Console" panose="020B0609040504020204" pitchFamily="49" charset="0"/>
                </a:rPr>
                <a:t>'Buckets'</a:t>
              </a:r>
              <a:r>
                <a:rPr lang="en-US" sz="1600" dirty="0">
                  <a:solidFill>
                    <a:srgbClr val="000000"/>
                  </a:solidFill>
                  <a:latin typeface="Lucida Console" panose="020B0609040504020204" pitchFamily="49" charset="0"/>
                </a:rPr>
                <a:t>]:</a:t>
              </a:r>
            </a:p>
            <a:p>
              <a:r>
                <a:rPr lang="en-US" sz="1600" dirty="0">
                  <a:solidFill>
                    <a:srgbClr val="000000"/>
                  </a:solidFill>
                  <a:latin typeface="Lucida Console" panose="020B0609040504020204" pitchFamily="49" charset="0"/>
                </a:rPr>
                <a:t>    print(</a:t>
              </a:r>
              <a:r>
                <a:rPr lang="en-US" sz="1600" dirty="0">
                  <a:solidFill>
                    <a:srgbClr val="A31515"/>
                  </a:solidFill>
                  <a:latin typeface="Lucida Console" panose="020B0609040504020204" pitchFamily="49" charset="0"/>
                </a:rPr>
                <a:t>f'  {bucket["Name"]}'</a:t>
              </a:r>
              <a:r>
                <a:rPr lang="en-US" sz="1600" dirty="0">
                  <a:solidFill>
                    <a:schemeClr val="tx1"/>
                  </a:solidFill>
                  <a:latin typeface="Lucida Console" panose="020B0609040504020204" pitchFamily="49" charset="0"/>
                </a:rPr>
                <a:t>)</a:t>
              </a:r>
            </a:p>
            <a:p>
              <a:endParaRPr lang="en-US" sz="1600" dirty="0">
                <a:solidFill>
                  <a:srgbClr val="000000"/>
                </a:solidFill>
                <a:latin typeface="Consolas" panose="020B0609020204030204" pitchFamily="49" charset="0"/>
              </a:endParaRPr>
            </a:p>
          </p:txBody>
        </p:sp>
        <p:pic>
          <p:nvPicPr>
            <p:cNvPr id="40" name="Picture 39">
              <a:extLst>
                <a:ext uri="{FF2B5EF4-FFF2-40B4-BE49-F238E27FC236}">
                  <a16:creationId xmlns:a16="http://schemas.microsoft.com/office/drawing/2014/main" id="{9CC77C31-B78C-4200-AF93-BE6D34E879C5}"/>
                </a:ext>
                <a:ext uri="{C183D7F6-B498-43B3-948B-1728B52AA6E4}">
                  <adec:decorative xmlns:adec="http://schemas.microsoft.com/office/drawing/2017/decorative" val="1"/>
                </a:ext>
              </a:extLst>
            </p:cNvPr>
            <p:cNvPicPr preferRelativeResize="0">
              <a:picLocks/>
            </p:cNvPicPr>
            <p:nvPr/>
          </p:nvPicPr>
          <p:blipFill>
            <a:blip r:embed="rId6" cstate="print">
              <a:extLst>
                <a:ext uri="{28A0092B-C50C-407E-A947-70E740481C1C}">
                  <a14:useLocalDpi xmlns:a14="http://schemas.microsoft.com/office/drawing/2010/main" val="0"/>
                </a:ext>
              </a:extLst>
            </a:blip>
            <a:stretch>
              <a:fillRect/>
            </a:stretch>
          </p:blipFill>
          <p:spPr>
            <a:xfrm>
              <a:off x="26754" y="4394148"/>
              <a:ext cx="557784" cy="630936"/>
            </a:xfrm>
            <a:prstGeom prst="rect">
              <a:avLst/>
            </a:prstGeom>
          </p:spPr>
        </p:pic>
      </p:grpSp>
      <p:grpSp>
        <p:nvGrpSpPr>
          <p:cNvPr id="2" name="justGraphic">
            <a:extLst>
              <a:ext uri="{FF2B5EF4-FFF2-40B4-BE49-F238E27FC236}">
                <a16:creationId xmlns:a16="http://schemas.microsoft.com/office/drawing/2014/main" id="{1EB443CC-48FA-490D-8AC6-26B7358644C5}"/>
              </a:ext>
              <a:ext uri="{C183D7F6-B498-43B3-948B-1728B52AA6E4}">
                <adec:decorative xmlns:adec="http://schemas.microsoft.com/office/drawing/2017/decorative" val="1"/>
              </a:ext>
            </a:extLst>
          </p:cNvPr>
          <p:cNvGrpSpPr/>
          <p:nvPr/>
        </p:nvGrpSpPr>
        <p:grpSpPr>
          <a:xfrm>
            <a:off x="4574390" y="1136518"/>
            <a:ext cx="7491282" cy="4911686"/>
            <a:chOff x="4574390" y="1136518"/>
            <a:chExt cx="7491282" cy="4911686"/>
          </a:xfrm>
        </p:grpSpPr>
        <p:cxnSp>
          <p:nvCxnSpPr>
            <p:cNvPr id="20" name="Straight Arrow Connector 19">
              <a:extLst>
                <a:ext uri="{C183D7F6-B498-43B3-948B-1728B52AA6E4}">
                  <adec:decorative xmlns:adec="http://schemas.microsoft.com/office/drawing/2017/decorative" val="1"/>
                </a:ext>
              </a:extLst>
            </p:cNvPr>
            <p:cNvCxnSpPr>
              <a:cxnSpLocks/>
              <a:stCxn id="34" idx="2"/>
            </p:cNvCxnSpPr>
            <p:nvPr/>
          </p:nvCxnSpPr>
          <p:spPr>
            <a:xfrm rot="5400000">
              <a:off x="8668727" y="1958725"/>
              <a:ext cx="261983" cy="3694934"/>
            </a:xfrm>
            <a:prstGeom prst="bentConnector2">
              <a:avLst/>
            </a:prstGeom>
            <a:ln w="44450">
              <a:solidFill>
                <a:schemeClr val="hlink"/>
              </a:solidFill>
              <a:tailEnd type="arrow"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C183D7F6-B498-43B3-948B-1728B52AA6E4}">
                  <adec:decorative xmlns:adec="http://schemas.microsoft.com/office/drawing/2017/decorative" val="1"/>
                </a:ext>
              </a:extLst>
            </p:cNvPr>
            <p:cNvCxnSpPr>
              <a:cxnSpLocks/>
              <a:stCxn id="34" idx="0"/>
            </p:cNvCxnSpPr>
            <p:nvPr/>
          </p:nvCxnSpPr>
          <p:spPr>
            <a:xfrm rot="16200000" flipV="1">
              <a:off x="7067995" y="-637081"/>
              <a:ext cx="1085586" cy="6072795"/>
            </a:xfrm>
            <a:prstGeom prst="bentConnector2">
              <a:avLst/>
            </a:prstGeom>
            <a:ln w="44450">
              <a:solidFill>
                <a:schemeClr val="hlink"/>
              </a:solidFill>
              <a:tailEnd type="arrow"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34" name="Rectangle 33">
              <a:extLst>
                <a:ext uri="{C183D7F6-B498-43B3-948B-1728B52AA6E4}">
                  <adec:decorative xmlns:adec="http://schemas.microsoft.com/office/drawing/2017/decorative" val="1"/>
                </a:ext>
              </a:extLst>
            </p:cNvPr>
            <p:cNvSpPr/>
            <p:nvPr/>
          </p:nvSpPr>
          <p:spPr>
            <a:xfrm>
              <a:off x="9228698" y="2942110"/>
              <a:ext cx="2836974" cy="733091"/>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dirty="0">
                  <a:ea typeface="Amazon Ember" panose="020B0603020204020204" pitchFamily="34" charset="0"/>
                  <a:cs typeface="Amazon Ember" panose="020B0603020204020204" pitchFamily="34" charset="0"/>
                </a:rPr>
                <a:t>Loop through the result set (iterators).</a:t>
              </a:r>
            </a:p>
          </p:txBody>
        </p:sp>
        <p:cxnSp>
          <p:nvCxnSpPr>
            <p:cNvPr id="37" name="Straight Arrow Connector 19">
              <a:extLst>
                <a:ext uri="{C183D7F6-B498-43B3-948B-1728B52AA6E4}">
                  <adec:decorative xmlns:adec="http://schemas.microsoft.com/office/drawing/2017/decorative" val="1"/>
                </a:ext>
              </a:extLst>
            </p:cNvPr>
            <p:cNvCxnSpPr/>
            <p:nvPr/>
          </p:nvCxnSpPr>
          <p:spPr>
            <a:xfrm rot="10800000" flipV="1">
              <a:off x="5236588" y="3675201"/>
              <a:ext cx="6536315" cy="2373003"/>
            </a:xfrm>
            <a:prstGeom prst="bentConnector3">
              <a:avLst>
                <a:gd name="adj1" fmla="val 1814"/>
              </a:avLst>
            </a:prstGeom>
            <a:ln w="44450">
              <a:solidFill>
                <a:schemeClr val="hlink"/>
              </a:solidFill>
              <a:tailEnd type="arrow"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25" name="Straight Arrow Connector 79">
              <a:extLst>
                <a:ext uri="{FF2B5EF4-FFF2-40B4-BE49-F238E27FC236}">
                  <a16:creationId xmlns:a16="http://schemas.microsoft.com/office/drawing/2014/main" id="{40BC00E8-0A24-4577-9ACA-6E1069C0216F}"/>
                </a:ext>
                <a:ext uri="{C183D7F6-B498-43B3-948B-1728B52AA6E4}">
                  <adec:decorative xmlns:adec="http://schemas.microsoft.com/office/drawing/2017/decorative" val="1"/>
                </a:ext>
              </a:extLst>
            </p:cNvPr>
            <p:cNvCxnSpPr>
              <a:cxnSpLocks/>
              <a:stCxn id="26" idx="1"/>
            </p:cNvCxnSpPr>
            <p:nvPr/>
          </p:nvCxnSpPr>
          <p:spPr>
            <a:xfrm flipH="1" flipV="1">
              <a:off x="5998225" y="1377184"/>
              <a:ext cx="1781904" cy="8166"/>
            </a:xfrm>
            <a:prstGeom prst="straightConnector1">
              <a:avLst/>
            </a:prstGeom>
            <a:ln w="44450">
              <a:solidFill>
                <a:schemeClr val="hlink"/>
              </a:solidFill>
              <a:tailEnd type="arrow"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AC09365-B067-49ED-A02C-6D04B031FC17}"/>
                </a:ext>
                <a:ext uri="{C183D7F6-B498-43B3-948B-1728B52AA6E4}">
                  <adec:decorative xmlns:adec="http://schemas.microsoft.com/office/drawing/2017/decorative" val="1"/>
                </a:ext>
              </a:extLst>
            </p:cNvPr>
            <p:cNvSpPr/>
            <p:nvPr/>
          </p:nvSpPr>
          <p:spPr>
            <a:xfrm>
              <a:off x="7780129" y="1136518"/>
              <a:ext cx="2699429" cy="497664"/>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vert="horz" lIns="91440" tIns="45720" rIns="0" bIns="45720" rtlCol="0" anchor="ctr"/>
            <a:lstStyle/>
            <a:p>
              <a:r>
                <a:rPr lang="en-US" sz="2000" dirty="0">
                  <a:solidFill>
                    <a:schemeClr val="dk1"/>
                  </a:solidFill>
                </a:rPr>
                <a:t>Capture the result set.</a:t>
              </a:r>
            </a:p>
          </p:txBody>
        </p:sp>
      </p:grpSp>
    </p:spTree>
    <p:custDataLst>
      <p:tags r:id="rId1"/>
    </p:custDataLst>
    <p:extLst>
      <p:ext uri="{BB962C8B-B14F-4D97-AF65-F5344CB8AC3E}">
        <p14:creationId xmlns:p14="http://schemas.microsoft.com/office/powerpoint/2010/main" val="1445273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CF59D9-FCE6-44FA-BBE9-000F56461FC3}"/>
              </a:ext>
            </a:extLst>
          </p:cNvPr>
          <p:cNvSpPr>
            <a:spLocks noGrp="1"/>
          </p:cNvSpPr>
          <p:nvPr>
            <p:ph type="sldNum" sz="quarter" idx="20"/>
          </p:nvPr>
        </p:nvSpPr>
        <p:spPr/>
        <p:txBody>
          <a:bodyPr/>
          <a:lstStyle/>
          <a:p>
            <a:fld id="{989D9560-4C13-4692-9687-98ECDD2D9552}" type="slidenum">
              <a:rPr lang="en-US" smtClean="0"/>
              <a:pPr/>
              <a:t>33</a:t>
            </a:fld>
            <a:endParaRPr lang="en-US" dirty="0"/>
          </a:p>
        </p:txBody>
      </p:sp>
      <p:sp>
        <p:nvSpPr>
          <p:cNvPr id="2" name="Title 1"/>
          <p:cNvSpPr>
            <a:spLocks noGrp="1"/>
          </p:cNvSpPr>
          <p:nvPr>
            <p:ph type="title"/>
          </p:nvPr>
        </p:nvSpPr>
        <p:spPr/>
        <p:txBody>
          <a:bodyPr/>
          <a:lstStyle/>
          <a:p>
            <a:r>
              <a:rPr lang="en-US"/>
              <a:t>Iterate over the bucket objects</a:t>
            </a:r>
            <a:endParaRPr lang="en-US" dirty="0"/>
          </a:p>
        </p:txBody>
      </p:sp>
      <p:grpSp>
        <p:nvGrpSpPr>
          <p:cNvPr id="4" name="Group 3" descr="Example response of ListObjectsV2.">
            <a:extLst>
              <a:ext uri="{FF2B5EF4-FFF2-40B4-BE49-F238E27FC236}">
                <a16:creationId xmlns:a16="http://schemas.microsoft.com/office/drawing/2014/main" id="{4A03D6DF-D0C9-46D2-BDB2-66F4F531CC4B}"/>
              </a:ext>
            </a:extLst>
          </p:cNvPr>
          <p:cNvGrpSpPr/>
          <p:nvPr/>
        </p:nvGrpSpPr>
        <p:grpSpPr>
          <a:xfrm>
            <a:off x="199483" y="1255463"/>
            <a:ext cx="8443876" cy="5100887"/>
            <a:chOff x="199483" y="1255463"/>
            <a:chExt cx="8443876" cy="5100887"/>
          </a:xfrm>
        </p:grpSpPr>
        <p:sp>
          <p:nvSpPr>
            <p:cNvPr id="10" name="Rectangle 9"/>
            <p:cNvSpPr/>
            <p:nvPr/>
          </p:nvSpPr>
          <p:spPr>
            <a:xfrm>
              <a:off x="199483" y="1255463"/>
              <a:ext cx="4312399" cy="400110"/>
            </a:xfrm>
            <a:prstGeom prst="rect">
              <a:avLst/>
            </a:prstGeom>
            <a:solidFill>
              <a:schemeClr val="accent4"/>
            </a:solidFill>
          </p:spPr>
          <p:style>
            <a:lnRef idx="2">
              <a:schemeClr val="dk1"/>
            </a:lnRef>
            <a:fillRef idx="1">
              <a:schemeClr val="lt1"/>
            </a:fillRef>
            <a:effectRef idx="0">
              <a:schemeClr val="dk1"/>
            </a:effectRef>
            <a:fontRef idx="minor">
              <a:schemeClr val="dk1"/>
            </a:fontRef>
          </p:style>
          <p:txBody>
            <a:bodyPr wrap="square">
              <a:noAutofit/>
            </a:bodyPr>
            <a:lstStyle/>
            <a:p>
              <a:r>
                <a:rPr lang="en-US" sz="2000" dirty="0">
                  <a:latin typeface="Amazon Ember" panose="02000000000000000000" pitchFamily="2" charset="0"/>
                  <a:ea typeface="Amazon Ember" panose="02000000000000000000" pitchFamily="2" charset="0"/>
                  <a:cs typeface="Amazon Ember Medium" panose="020B0603020204030204" pitchFamily="34" charset="0"/>
                </a:rPr>
                <a:t>Example response of ListObjectsV2</a:t>
              </a:r>
            </a:p>
          </p:txBody>
        </p:sp>
        <p:sp>
          <p:nvSpPr>
            <p:cNvPr id="14" name="Rectangle 13"/>
            <p:cNvSpPr/>
            <p:nvPr/>
          </p:nvSpPr>
          <p:spPr>
            <a:xfrm>
              <a:off x="199483" y="1631980"/>
              <a:ext cx="8443876" cy="4724370"/>
            </a:xfrm>
            <a:prstGeom prst="rect">
              <a:avLst/>
            </a:prstGeom>
            <a:solidFill>
              <a:schemeClr val="bg1"/>
            </a:solidFill>
            <a:ln>
              <a:solidFill>
                <a:schemeClr val="tx2"/>
              </a:solidFill>
            </a:ln>
          </p:spPr>
          <p:style>
            <a:lnRef idx="1">
              <a:schemeClr val="accent2"/>
            </a:lnRef>
            <a:fillRef idx="2">
              <a:schemeClr val="accent2"/>
            </a:fillRef>
            <a:effectRef idx="1">
              <a:schemeClr val="accent2"/>
            </a:effectRef>
            <a:fontRef idx="minor">
              <a:schemeClr val="dk1"/>
            </a:fontRef>
          </p:style>
          <p:txBody>
            <a:bodyPr wrap="square" bIns="0">
              <a:spAutoFit/>
            </a:bodyPr>
            <a:lstStyle/>
            <a:p>
              <a:r>
                <a:rPr lang="en-US" sz="1600" dirty="0">
                  <a:solidFill>
                    <a:srgbClr val="000000"/>
                  </a:solidFill>
                  <a:latin typeface="Lucida Console" panose="020B0609040504020204" pitchFamily="49" charset="0"/>
                </a:rPr>
                <a:t>HTTP/1.1 200 OK</a:t>
              </a:r>
            </a:p>
            <a:p>
              <a:r>
                <a:rPr lang="en-US" sz="1600" dirty="0">
                  <a:solidFill>
                    <a:srgbClr val="000000"/>
                  </a:solidFill>
                  <a:latin typeface="Lucida Console" panose="020B0609040504020204" pitchFamily="49" charset="0"/>
                </a:rPr>
                <a:t>x-amz-id-2: gyB+3jRPnr…</a:t>
              </a:r>
            </a:p>
            <a:p>
              <a:r>
                <a:rPr lang="en-US" sz="1600" dirty="0">
                  <a:solidFill>
                    <a:srgbClr val="000000"/>
                  </a:solidFill>
                  <a:latin typeface="Lucida Console" panose="020B0609040504020204" pitchFamily="49" charset="0"/>
                </a:rPr>
                <a:t>x-amz-request-id: 3B3C7C725673C630</a:t>
              </a:r>
            </a:p>
            <a:p>
              <a:r>
                <a:rPr lang="en-US" sz="1600" dirty="0">
                  <a:solidFill>
                    <a:srgbClr val="000000"/>
                  </a:solidFill>
                  <a:latin typeface="Lucida Console" panose="020B0609040504020204" pitchFamily="49" charset="0"/>
                </a:rPr>
                <a:t>Date: Sat, 30 Apr 2021 23:29:37 GMT</a:t>
              </a:r>
            </a:p>
            <a:p>
              <a:r>
                <a:rPr lang="en-US" sz="1600" dirty="0">
                  <a:solidFill>
                    <a:srgbClr val="000000"/>
                  </a:solidFill>
                  <a:latin typeface="Lucida Console" panose="020B0609040504020204" pitchFamily="49" charset="0"/>
                </a:rPr>
                <a:t>Content-Type: application/xml</a:t>
              </a:r>
            </a:p>
            <a:p>
              <a:r>
                <a:rPr lang="en-US" sz="1600" dirty="0">
                  <a:solidFill>
                    <a:srgbClr val="000000"/>
                  </a:solidFill>
                  <a:latin typeface="Lucida Console" panose="020B0609040504020204" pitchFamily="49" charset="0"/>
                </a:rPr>
                <a:t>Content-Length: length</a:t>
              </a:r>
            </a:p>
            <a:p>
              <a:r>
                <a:rPr lang="en-US" sz="1600" dirty="0">
                  <a:solidFill>
                    <a:srgbClr val="000000"/>
                  </a:solidFill>
                  <a:latin typeface="Lucida Console" panose="020B0609040504020204" pitchFamily="49" charset="0"/>
                </a:rPr>
                <a:t>Connection: close</a:t>
              </a:r>
            </a:p>
            <a:p>
              <a:r>
                <a:rPr lang="en-US" sz="1600" dirty="0">
                  <a:solidFill>
                    <a:srgbClr val="000000"/>
                  </a:solidFill>
                  <a:latin typeface="Lucida Console" panose="020B0609040504020204" pitchFamily="49" charset="0"/>
                </a:rPr>
                <a:t>Server: AmazonS3</a:t>
              </a:r>
            </a:p>
            <a:p>
              <a:br>
                <a:rPr lang="en-US" sz="1600" dirty="0">
                  <a:solidFill>
                    <a:srgbClr val="000000"/>
                  </a:solidFill>
                  <a:latin typeface="Lucida Console" panose="020B0609040504020204" pitchFamily="49" charset="0"/>
                </a:rPr>
              </a:br>
              <a:r>
                <a:rPr lang="en-US" sz="1600" dirty="0">
                  <a:solidFill>
                    <a:srgbClr val="800000"/>
                  </a:solidFill>
                  <a:latin typeface="Lucida Console" panose="020B0609040504020204" pitchFamily="49" charset="0"/>
                </a:rPr>
                <a:t>&lt;ListBucketResult</a:t>
              </a:r>
              <a:r>
                <a:rPr lang="en-US" sz="1600" dirty="0">
                  <a:solidFill>
                    <a:srgbClr val="000000"/>
                  </a:solidFill>
                  <a:latin typeface="Lucida Console" panose="020B0609040504020204" pitchFamily="49" charset="0"/>
                </a:rPr>
                <a:t> </a:t>
              </a:r>
              <a:r>
                <a:rPr lang="en-US" sz="1600" dirty="0">
                  <a:solidFill>
                    <a:srgbClr val="FF0000"/>
                  </a:solidFill>
                  <a:latin typeface="Lucida Console" panose="020B0609040504020204" pitchFamily="49" charset="0"/>
                </a:rPr>
                <a:t>xmlns</a:t>
              </a:r>
              <a:r>
                <a:rPr lang="en-US" sz="1600" dirty="0">
                  <a:solidFill>
                    <a:srgbClr val="000000"/>
                  </a:solidFill>
                  <a:latin typeface="Lucida Console" panose="020B0609040504020204" pitchFamily="49" charset="0"/>
                </a:rPr>
                <a:t>=</a:t>
              </a:r>
              <a:r>
                <a:rPr lang="en-US" sz="1600" dirty="0">
                  <a:solidFill>
                    <a:srgbClr val="0000FF"/>
                  </a:solidFill>
                  <a:latin typeface="Lucida Console" panose="020B0609040504020204" pitchFamily="49" charset="0"/>
                </a:rPr>
                <a:t>"http://s3.amazonaws.com/doc/2006-03-01/"</a:t>
              </a:r>
              <a:r>
                <a:rPr lang="en-US" sz="1600" dirty="0">
                  <a:solidFill>
                    <a:srgbClr val="800000"/>
                  </a:solidFill>
                  <a:latin typeface="Lucida Console" panose="020B0609040504020204" pitchFamily="49" charset="0"/>
                </a:rPr>
                <a:t>&gt;</a:t>
              </a:r>
              <a:endParaRPr lang="en-US" sz="1600" dirty="0">
                <a:solidFill>
                  <a:srgbClr val="000000"/>
                </a:solidFill>
                <a:latin typeface="Lucida Console" panose="020B0609040504020204" pitchFamily="49" charset="0"/>
              </a:endParaRPr>
            </a:p>
            <a:p>
              <a:r>
                <a:rPr lang="en-US" sz="1600" dirty="0">
                  <a:solidFill>
                    <a:srgbClr val="000000"/>
                  </a:solidFill>
                  <a:latin typeface="Lucida Console" panose="020B0609040504020204" pitchFamily="49" charset="0"/>
                </a:rPr>
                <a:t>  </a:t>
              </a:r>
              <a:r>
                <a:rPr lang="en-US" sz="1600" dirty="0">
                  <a:solidFill>
                    <a:srgbClr val="800000"/>
                  </a:solidFill>
                  <a:latin typeface="Lucida Console" panose="020B0609040504020204" pitchFamily="49" charset="0"/>
                </a:rPr>
                <a:t>&lt;Name&gt;</a:t>
              </a:r>
              <a:r>
                <a:rPr lang="en-US" sz="1600" dirty="0">
                  <a:solidFill>
                    <a:srgbClr val="000000"/>
                  </a:solidFill>
                  <a:latin typeface="Lucida Console" panose="020B0609040504020204" pitchFamily="49" charset="0"/>
                </a:rPr>
                <a:t>bucket</a:t>
              </a:r>
              <a:r>
                <a:rPr lang="en-US" sz="1600" dirty="0">
                  <a:solidFill>
                    <a:srgbClr val="800000"/>
                  </a:solidFill>
                  <a:latin typeface="Lucida Console" panose="020B0609040504020204" pitchFamily="49" charset="0"/>
                </a:rPr>
                <a:t>&lt;/Name&gt;</a:t>
              </a:r>
              <a:endParaRPr lang="en-US" sz="1600" dirty="0">
                <a:solidFill>
                  <a:srgbClr val="000000"/>
                </a:solidFill>
                <a:latin typeface="Lucida Console" panose="020B0609040504020204" pitchFamily="49" charset="0"/>
              </a:endParaRPr>
            </a:p>
            <a:p>
              <a:r>
                <a:rPr lang="en-US" sz="1600" dirty="0">
                  <a:solidFill>
                    <a:srgbClr val="000000"/>
                  </a:solidFill>
                  <a:latin typeface="Lucida Console" panose="020B0609040504020204" pitchFamily="49" charset="0"/>
                </a:rPr>
                <a:t> </a:t>
              </a:r>
              <a:r>
                <a:rPr lang="en-US" sz="1600" b="1" dirty="0">
                  <a:solidFill>
                    <a:srgbClr val="000000"/>
                  </a:solidFill>
                  <a:latin typeface="Lucida Console" panose="020B0609040504020204" pitchFamily="49" charset="0"/>
                </a:rPr>
                <a:t> </a:t>
              </a:r>
              <a:r>
                <a:rPr lang="en-US" sz="1600" b="1" dirty="0">
                  <a:solidFill>
                    <a:srgbClr val="800000"/>
                  </a:solidFill>
                  <a:latin typeface="Lucida Console" panose="020B0609040504020204" pitchFamily="49" charset="0"/>
                </a:rPr>
                <a:t>&lt;Prefix&gt;&lt;/Prefix&gt;</a:t>
              </a:r>
              <a:endParaRPr lang="en-US" sz="1600" b="1" dirty="0">
                <a:solidFill>
                  <a:srgbClr val="000000"/>
                </a:solidFill>
                <a:latin typeface="Lucida Console" panose="020B0609040504020204" pitchFamily="49" charset="0"/>
              </a:endParaRPr>
            </a:p>
            <a:p>
              <a:r>
                <a:rPr lang="en-US" sz="1600" dirty="0">
                  <a:solidFill>
                    <a:srgbClr val="000000"/>
                  </a:solidFill>
                  <a:latin typeface="Lucida Console" panose="020B0609040504020204" pitchFamily="49" charset="0"/>
                </a:rPr>
                <a:t>  </a:t>
              </a:r>
              <a:r>
                <a:rPr lang="en-US" sz="1600" dirty="0">
                  <a:solidFill>
                    <a:srgbClr val="800000"/>
                  </a:solidFill>
                  <a:latin typeface="Lucida Console" panose="020B0609040504020204" pitchFamily="49" charset="0"/>
                </a:rPr>
                <a:t>&lt;NextContinuationToken&gt;</a:t>
              </a:r>
              <a:r>
                <a:rPr lang="en-US" sz="1600" dirty="0">
                  <a:solidFill>
                    <a:srgbClr val="000000"/>
                  </a:solidFill>
                  <a:latin typeface="Lucida Console" panose="020B0609040504020204" pitchFamily="49" charset="0"/>
                </a:rPr>
                <a:t>1ueG…=</a:t>
              </a:r>
              <a:r>
                <a:rPr lang="en-US" sz="1600" dirty="0">
                  <a:solidFill>
                    <a:srgbClr val="800000"/>
                  </a:solidFill>
                  <a:latin typeface="Lucida Console" panose="020B0609040504020204" pitchFamily="49" charset="0"/>
                </a:rPr>
                <a:t>&lt;/NextContinuationToken&gt;</a:t>
              </a:r>
              <a:endParaRPr lang="en-US" sz="1600" dirty="0">
                <a:solidFill>
                  <a:srgbClr val="000000"/>
                </a:solidFill>
                <a:latin typeface="Lucida Console" panose="020B0609040504020204" pitchFamily="49" charset="0"/>
              </a:endParaRPr>
            </a:p>
            <a:p>
              <a:r>
                <a:rPr lang="en-US" sz="1600" dirty="0">
                  <a:solidFill>
                    <a:srgbClr val="000000"/>
                  </a:solidFill>
                  <a:latin typeface="Lucida Console" panose="020B0609040504020204" pitchFamily="49" charset="0"/>
                </a:rPr>
                <a:t>  </a:t>
              </a:r>
              <a:r>
                <a:rPr lang="en-US" sz="1600" dirty="0">
                  <a:solidFill>
                    <a:srgbClr val="800000"/>
                  </a:solidFill>
                  <a:latin typeface="Lucida Console" panose="020B0609040504020204" pitchFamily="49" charset="0"/>
                </a:rPr>
                <a:t>&lt;KeyCount&gt;</a:t>
              </a:r>
              <a:r>
                <a:rPr lang="en-US" sz="1600" dirty="0">
                  <a:solidFill>
                    <a:srgbClr val="000000"/>
                  </a:solidFill>
                  <a:latin typeface="Lucida Console" panose="020B0609040504020204" pitchFamily="49" charset="0"/>
                </a:rPr>
                <a:t>1000</a:t>
              </a:r>
              <a:r>
                <a:rPr lang="en-US" sz="1600" dirty="0">
                  <a:solidFill>
                    <a:srgbClr val="800000"/>
                  </a:solidFill>
                  <a:latin typeface="Lucida Console" panose="020B0609040504020204" pitchFamily="49" charset="0"/>
                </a:rPr>
                <a:t>&lt;/KeyCount&gt;</a:t>
              </a:r>
              <a:endParaRPr lang="en-US" sz="1600" dirty="0">
                <a:solidFill>
                  <a:srgbClr val="000000"/>
                </a:solidFill>
                <a:latin typeface="Lucida Console" panose="020B0609040504020204" pitchFamily="49" charset="0"/>
              </a:endParaRPr>
            </a:p>
            <a:p>
              <a:r>
                <a:rPr lang="en-US" sz="1600" dirty="0">
                  <a:solidFill>
                    <a:srgbClr val="000000"/>
                  </a:solidFill>
                  <a:latin typeface="Lucida Console" panose="020B0609040504020204" pitchFamily="49" charset="0"/>
                </a:rPr>
                <a:t> </a:t>
              </a:r>
              <a:r>
                <a:rPr lang="en-US" sz="1600" b="1" dirty="0">
                  <a:solidFill>
                    <a:srgbClr val="000000"/>
                  </a:solidFill>
                  <a:latin typeface="Lucida Console" panose="020B0609040504020204" pitchFamily="49" charset="0"/>
                </a:rPr>
                <a:t> </a:t>
              </a:r>
              <a:r>
                <a:rPr lang="en-US" sz="1600" b="1" dirty="0">
                  <a:solidFill>
                    <a:srgbClr val="800000"/>
                  </a:solidFill>
                  <a:latin typeface="Lucida Console" panose="020B0609040504020204" pitchFamily="49" charset="0"/>
                </a:rPr>
                <a:t>&lt;MaxKeys&gt;</a:t>
              </a:r>
              <a:r>
                <a:rPr lang="en-US" sz="1600" b="1" dirty="0">
                  <a:solidFill>
                    <a:srgbClr val="000000"/>
                  </a:solidFill>
                  <a:latin typeface="Lucida Console" panose="020B0609040504020204" pitchFamily="49" charset="0"/>
                </a:rPr>
                <a:t>1000</a:t>
              </a:r>
              <a:r>
                <a:rPr lang="en-US" sz="1600" b="1" dirty="0">
                  <a:solidFill>
                    <a:srgbClr val="800000"/>
                  </a:solidFill>
                  <a:latin typeface="Lucida Console" panose="020B0609040504020204" pitchFamily="49" charset="0"/>
                </a:rPr>
                <a:t>&lt;/MaxKeys&gt;</a:t>
              </a:r>
              <a:endParaRPr lang="en-US" sz="1600" b="1" dirty="0">
                <a:solidFill>
                  <a:srgbClr val="000000"/>
                </a:solidFill>
                <a:latin typeface="Lucida Console" panose="020B0609040504020204" pitchFamily="49" charset="0"/>
              </a:endParaRPr>
            </a:p>
            <a:p>
              <a:r>
                <a:rPr lang="en-US" sz="1600" dirty="0">
                  <a:solidFill>
                    <a:srgbClr val="000000"/>
                  </a:solidFill>
                  <a:latin typeface="Lucida Console" panose="020B0609040504020204" pitchFamily="49" charset="0"/>
                </a:rPr>
                <a:t> </a:t>
              </a:r>
              <a:r>
                <a:rPr lang="en-US" sz="1600" b="1" dirty="0">
                  <a:solidFill>
                    <a:srgbClr val="000000"/>
                  </a:solidFill>
                  <a:latin typeface="Lucida Console" panose="020B0609040504020204" pitchFamily="49" charset="0"/>
                </a:rPr>
                <a:t> </a:t>
              </a:r>
              <a:r>
                <a:rPr lang="en-US" sz="1600" b="1" dirty="0">
                  <a:solidFill>
                    <a:srgbClr val="800000"/>
                  </a:solidFill>
                  <a:latin typeface="Lucida Console" panose="020B0609040504020204" pitchFamily="49" charset="0"/>
                </a:rPr>
                <a:t>&lt;IsTruncated&gt;</a:t>
              </a:r>
              <a:r>
                <a:rPr lang="en-US" sz="1600" b="1" dirty="0">
                  <a:solidFill>
                    <a:srgbClr val="000000"/>
                  </a:solidFill>
                  <a:latin typeface="Lucida Console" panose="020B0609040504020204" pitchFamily="49" charset="0"/>
                </a:rPr>
                <a:t>true</a:t>
              </a:r>
              <a:r>
                <a:rPr lang="en-US" sz="1600" b="1" dirty="0">
                  <a:solidFill>
                    <a:srgbClr val="800000"/>
                  </a:solidFill>
                  <a:latin typeface="Lucida Console" panose="020B0609040504020204" pitchFamily="49" charset="0"/>
                </a:rPr>
                <a:t>&lt;/IsTruncated&gt;</a:t>
              </a:r>
              <a:endParaRPr lang="en-US" sz="1600" b="1" dirty="0">
                <a:solidFill>
                  <a:srgbClr val="000000"/>
                </a:solidFill>
                <a:latin typeface="Lucida Console" panose="020B0609040504020204" pitchFamily="49" charset="0"/>
              </a:endParaRPr>
            </a:p>
            <a:p>
              <a:r>
                <a:rPr lang="en-US" sz="1600" dirty="0">
                  <a:solidFill>
                    <a:srgbClr val="000000"/>
                  </a:solidFill>
                  <a:latin typeface="Lucida Console" panose="020B0609040504020204" pitchFamily="49" charset="0"/>
                </a:rPr>
                <a:t>  </a:t>
              </a:r>
              <a:r>
                <a:rPr lang="en-US" sz="1600" dirty="0">
                  <a:solidFill>
                    <a:srgbClr val="800000"/>
                  </a:solidFill>
                  <a:latin typeface="Lucida Console" panose="020B0609040504020204" pitchFamily="49" charset="0"/>
                </a:rPr>
                <a:t>&lt;Contents&gt;</a:t>
              </a:r>
              <a:endParaRPr lang="en-US" sz="1600" dirty="0">
                <a:solidFill>
                  <a:srgbClr val="000000"/>
                </a:solidFill>
                <a:latin typeface="Lucida Console" panose="020B0609040504020204" pitchFamily="49" charset="0"/>
              </a:endParaRPr>
            </a:p>
            <a:p>
              <a:r>
                <a:rPr lang="en-US" sz="1600" dirty="0">
                  <a:solidFill>
                    <a:srgbClr val="000000"/>
                  </a:solidFill>
                  <a:latin typeface="Lucida Console" panose="020B0609040504020204" pitchFamily="49" charset="0"/>
                </a:rPr>
                <a:t>    </a:t>
              </a:r>
              <a:r>
                <a:rPr lang="en-US" sz="1600" dirty="0">
                  <a:solidFill>
                    <a:srgbClr val="800000"/>
                  </a:solidFill>
                  <a:latin typeface="Lucida Console" panose="020B0609040504020204" pitchFamily="49" charset="0"/>
                </a:rPr>
                <a:t>&lt;Key&gt;</a:t>
              </a:r>
              <a:r>
                <a:rPr lang="en-US" sz="1600" dirty="0">
                  <a:solidFill>
                    <a:srgbClr val="000000"/>
                  </a:solidFill>
                  <a:latin typeface="Lucida Console" panose="020B0609040504020204" pitchFamily="49" charset="0"/>
                </a:rPr>
                <a:t>afile.mp3</a:t>
              </a:r>
              <a:r>
                <a:rPr lang="en-US" sz="1600" dirty="0">
                  <a:solidFill>
                    <a:srgbClr val="800000"/>
                  </a:solidFill>
                  <a:latin typeface="Lucida Console" panose="020B0609040504020204" pitchFamily="49" charset="0"/>
                </a:rPr>
                <a:t>&lt;/Key&gt;</a:t>
              </a:r>
              <a:endParaRPr lang="en-US" sz="1600" dirty="0">
                <a:solidFill>
                  <a:srgbClr val="000000"/>
                </a:solidFill>
                <a:latin typeface="Lucida Console" panose="020B0609040504020204" pitchFamily="49" charset="0"/>
              </a:endParaRPr>
            </a:p>
            <a:p>
              <a:r>
                <a:rPr lang="en-US" sz="1600" dirty="0">
                  <a:solidFill>
                    <a:srgbClr val="000000"/>
                  </a:solidFill>
                  <a:latin typeface="Lucida Console" panose="020B0609040504020204" pitchFamily="49" charset="0"/>
                </a:rPr>
                <a:t>       ...</a:t>
              </a:r>
            </a:p>
          </p:txBody>
        </p:sp>
      </p:grpSp>
      <p:grpSp>
        <p:nvGrpSpPr>
          <p:cNvPr id="5" name="Annotation1" descr="Notice how the NextContinuationToken is used to continue the next list request.">
            <a:extLst>
              <a:ext uri="{FF2B5EF4-FFF2-40B4-BE49-F238E27FC236}">
                <a16:creationId xmlns:a16="http://schemas.microsoft.com/office/drawing/2014/main" id="{C2FF41A2-4D84-45EE-BEB7-96B778B34AD4}"/>
              </a:ext>
            </a:extLst>
          </p:cNvPr>
          <p:cNvGrpSpPr/>
          <p:nvPr/>
        </p:nvGrpSpPr>
        <p:grpSpPr>
          <a:xfrm>
            <a:off x="7149689" y="3994165"/>
            <a:ext cx="4051710" cy="746004"/>
            <a:chOff x="7149689" y="3994165"/>
            <a:chExt cx="4051710" cy="746004"/>
          </a:xfrm>
        </p:grpSpPr>
        <p:cxnSp>
          <p:nvCxnSpPr>
            <p:cNvPr id="32" name="Straight Arrow Connector 79"/>
            <p:cNvCxnSpPr>
              <a:cxnSpLocks/>
            </p:cNvCxnSpPr>
            <p:nvPr/>
          </p:nvCxnSpPr>
          <p:spPr>
            <a:xfrm flipH="1">
              <a:off x="7149689" y="4685571"/>
              <a:ext cx="1851707" cy="0"/>
            </a:xfrm>
            <a:prstGeom prst="straightConnector1">
              <a:avLst/>
            </a:prstGeom>
            <a:ln w="44450">
              <a:solidFill>
                <a:schemeClr val="hlink"/>
              </a:solidFill>
              <a:tailEnd type="arrow"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9005266" y="3994165"/>
              <a:ext cx="2196133" cy="746004"/>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vert="horz" lIns="91440" tIns="45720" rIns="0" bIns="45720" rtlCol="0" anchor="ctr"/>
            <a:lstStyle/>
            <a:p>
              <a:r>
                <a:rPr lang="en-US" sz="2000" dirty="0">
                  <a:solidFill>
                    <a:schemeClr val="dk1"/>
                  </a:solidFill>
                </a:rPr>
                <a:t>Continue the next list requests.</a:t>
              </a:r>
            </a:p>
          </p:txBody>
        </p:sp>
      </p:grpSp>
      <p:grpSp>
        <p:nvGrpSpPr>
          <p:cNvPr id="6" name="Annotation2" descr="Using MaxKeys, the number of objects returned is limited to 1000.">
            <a:extLst>
              <a:ext uri="{FF2B5EF4-FFF2-40B4-BE49-F238E27FC236}">
                <a16:creationId xmlns:a16="http://schemas.microsoft.com/office/drawing/2014/main" id="{E2F7B03A-F742-41CC-A712-B027A3420C90}"/>
              </a:ext>
            </a:extLst>
          </p:cNvPr>
          <p:cNvGrpSpPr/>
          <p:nvPr/>
        </p:nvGrpSpPr>
        <p:grpSpPr>
          <a:xfrm>
            <a:off x="3430185" y="4953816"/>
            <a:ext cx="8318032" cy="389372"/>
            <a:chOff x="3430185" y="4953816"/>
            <a:chExt cx="8318032" cy="389372"/>
          </a:xfrm>
        </p:grpSpPr>
        <p:cxnSp>
          <p:nvCxnSpPr>
            <p:cNvPr id="30" name="Straight Arrow Connector 79"/>
            <p:cNvCxnSpPr/>
            <p:nvPr/>
          </p:nvCxnSpPr>
          <p:spPr>
            <a:xfrm flipH="1">
              <a:off x="3430185" y="5251738"/>
              <a:ext cx="6019856" cy="0"/>
            </a:xfrm>
            <a:prstGeom prst="straightConnector1">
              <a:avLst/>
            </a:prstGeom>
            <a:ln w="44450">
              <a:solidFill>
                <a:schemeClr val="hlink"/>
              </a:solidFill>
              <a:tailEnd type="arrow"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35" name="Slide Number Placeholder 3"/>
            <p:cNvSpPr txBox="1">
              <a:spLocks/>
            </p:cNvSpPr>
            <p:nvPr/>
          </p:nvSpPr>
          <p:spPr>
            <a:xfrm>
              <a:off x="9001396" y="4953816"/>
              <a:ext cx="2746821" cy="389372"/>
            </a:xfrm>
            <a:prstGeom prst="rect">
              <a:avLst/>
            </a:prstGeom>
            <a:solidFill>
              <a:schemeClr val="accent4"/>
            </a:solidFill>
            <a:ln w="44450" cap="flat" cmpd="sng" algn="ctr">
              <a:solidFill>
                <a:schemeClr val="hlink"/>
              </a:solidFill>
              <a:prstDash val="solid"/>
              <a:miter lim="800000"/>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vert="horz" lIns="91440" tIns="45720" rIns="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l"/>
              <a:r>
                <a:rPr lang="en-US" sz="2000" dirty="0">
                  <a:solidFill>
                    <a:schemeClr val="dk1"/>
                  </a:solidFill>
                  <a:latin typeface="+mn-lt"/>
                  <a:ea typeface="+mn-ea"/>
                  <a:cs typeface="+mn-cs"/>
                </a:rPr>
                <a:t>Max objects returned.</a:t>
              </a:r>
            </a:p>
          </p:txBody>
        </p:sp>
      </p:grpSp>
      <p:grpSp>
        <p:nvGrpSpPr>
          <p:cNvPr id="7" name="Annotation3" descr="Also notice how, because IsTruncated response is true, that the response is not complete.">
            <a:extLst>
              <a:ext uri="{FF2B5EF4-FFF2-40B4-BE49-F238E27FC236}">
                <a16:creationId xmlns:a16="http://schemas.microsoft.com/office/drawing/2014/main" id="{0F55DC03-3280-42C0-B379-6E391D640E5B}"/>
              </a:ext>
            </a:extLst>
          </p:cNvPr>
          <p:cNvGrpSpPr/>
          <p:nvPr/>
        </p:nvGrpSpPr>
        <p:grpSpPr>
          <a:xfrm>
            <a:off x="4421426" y="5486822"/>
            <a:ext cx="6366686" cy="784763"/>
            <a:chOff x="4421426" y="5486822"/>
            <a:chExt cx="6366686" cy="784763"/>
          </a:xfrm>
        </p:grpSpPr>
        <p:cxnSp>
          <p:nvCxnSpPr>
            <p:cNvPr id="21" name="Straight Arrow Connector 79"/>
            <p:cNvCxnSpPr>
              <a:cxnSpLocks/>
              <a:stCxn id="15" idx="1"/>
            </p:cNvCxnSpPr>
            <p:nvPr/>
          </p:nvCxnSpPr>
          <p:spPr>
            <a:xfrm rot="10800000">
              <a:off x="4421426" y="5486822"/>
              <a:ext cx="3511787" cy="434763"/>
            </a:xfrm>
            <a:prstGeom prst="bentConnector3">
              <a:avLst>
                <a:gd name="adj1" fmla="val 50000"/>
              </a:avLst>
            </a:prstGeom>
            <a:ln w="44450">
              <a:solidFill>
                <a:schemeClr val="hlink"/>
              </a:solidFill>
              <a:tailEnd type="arrow"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15" name="Slide Number Placeholder 3"/>
            <p:cNvSpPr txBox="1">
              <a:spLocks/>
            </p:cNvSpPr>
            <p:nvPr/>
          </p:nvSpPr>
          <p:spPr>
            <a:xfrm>
              <a:off x="7933212" y="5571583"/>
              <a:ext cx="2854900" cy="700002"/>
            </a:xfrm>
            <a:prstGeom prst="rect">
              <a:avLst/>
            </a:prstGeom>
            <a:solidFill>
              <a:schemeClr val="accent4"/>
            </a:solidFill>
            <a:ln w="44450" cap="flat" cmpd="sng" algn="ctr">
              <a:solidFill>
                <a:schemeClr val="hlink"/>
              </a:solidFill>
              <a:prstDash val="solid"/>
              <a:miter lim="800000"/>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vert="horz" lIns="91440" tIns="45720" rIns="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l"/>
              <a:r>
                <a:rPr lang="en-US" sz="2000" dirty="0">
                  <a:solidFill>
                    <a:schemeClr val="dk1"/>
                  </a:solidFill>
                  <a:latin typeface="+mn-lt"/>
                  <a:ea typeface="+mn-ea"/>
                  <a:cs typeface="+mn-cs"/>
                </a:rPr>
                <a:t>Results are paginated.</a:t>
              </a:r>
            </a:p>
          </p:txBody>
        </p:sp>
      </p:grpSp>
      <p:grpSp>
        <p:nvGrpSpPr>
          <p:cNvPr id="27" name="Group 26" descr="Example of sequenced request of ListObjectsV2 using Continuation Token."/>
          <p:cNvGrpSpPr/>
          <p:nvPr/>
        </p:nvGrpSpPr>
        <p:grpSpPr>
          <a:xfrm>
            <a:off x="5119042" y="1144514"/>
            <a:ext cx="6897386" cy="2511280"/>
            <a:chOff x="0" y="3554616"/>
            <a:chExt cx="5554555" cy="2511280"/>
          </a:xfrm>
        </p:grpSpPr>
        <p:sp>
          <p:nvSpPr>
            <p:cNvPr id="42" name="Rectangle 41"/>
            <p:cNvSpPr/>
            <p:nvPr/>
          </p:nvSpPr>
          <p:spPr>
            <a:xfrm>
              <a:off x="0" y="3554616"/>
              <a:ext cx="5554555" cy="768679"/>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noAutofit/>
            </a:bodyPr>
            <a:lstStyle/>
            <a:p>
              <a:r>
                <a:rPr lang="en-US" sz="2000" dirty="0">
                  <a:ea typeface="Amazon Ember Medium" panose="020B0603020204030204" pitchFamily="34" charset="0"/>
                  <a:cs typeface="Amazon Ember Medium" panose="020B0603020204030204" pitchFamily="34" charset="0"/>
                </a:rPr>
                <a:t>Example of sequenced request of </a:t>
              </a:r>
              <a:r>
                <a:rPr lang="en-US" sz="2000" dirty="0">
                  <a:latin typeface="Lucida Console" panose="020B0609040504020204" pitchFamily="49" charset="0"/>
                  <a:ea typeface="Amazon Ember Medium" panose="020B0603020204030204" pitchFamily="34" charset="0"/>
                  <a:cs typeface="Amazon Ember Medium" panose="020B0603020204030204" pitchFamily="34" charset="0"/>
                </a:rPr>
                <a:t>ListObjectsV2</a:t>
              </a:r>
              <a:r>
                <a:rPr lang="en-US" sz="2000" dirty="0">
                  <a:ea typeface="Amazon Ember Medium" panose="020B0603020204030204" pitchFamily="34" charset="0"/>
                  <a:cs typeface="Amazon Ember Medium" panose="020B0603020204030204" pitchFamily="34" charset="0"/>
                </a:rPr>
                <a:t> using Continuation Token</a:t>
              </a:r>
            </a:p>
          </p:txBody>
        </p:sp>
        <p:sp>
          <p:nvSpPr>
            <p:cNvPr id="29" name="Rectangle 28"/>
            <p:cNvSpPr/>
            <p:nvPr/>
          </p:nvSpPr>
          <p:spPr>
            <a:xfrm>
              <a:off x="0" y="4250014"/>
              <a:ext cx="5554555" cy="181588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solidFill>
                    <a:srgbClr val="CC6600"/>
                  </a:solidFill>
                  <a:latin typeface="Lucida Console" panose="020B0609040504020204" pitchFamily="49" charset="0"/>
                </a:rPr>
                <a:t>GET</a:t>
              </a:r>
              <a:r>
                <a:rPr lang="en-US" sz="1600" dirty="0">
                  <a:latin typeface="Lucida Console" panose="020B0609040504020204" pitchFamily="49" charset="0"/>
                </a:rPr>
                <a:t> </a:t>
              </a:r>
              <a:r>
                <a:rPr lang="en-US" sz="1600" dirty="0">
                  <a:solidFill>
                    <a:srgbClr val="008000"/>
                  </a:solidFill>
                  <a:latin typeface="Lucida Console" panose="020B0609040504020204" pitchFamily="49" charset="0"/>
                </a:rPr>
                <a:t>/?list-type=2 </a:t>
              </a:r>
              <a:r>
                <a:rPr lang="en-US" sz="1600" dirty="0">
                  <a:latin typeface="Lucida Console" panose="020B0609040504020204" pitchFamily="49" charset="0"/>
                </a:rPr>
                <a:t>HTTP/1.1</a:t>
              </a:r>
            </a:p>
            <a:p>
              <a:endParaRPr lang="en-US" sz="1600" dirty="0">
                <a:solidFill>
                  <a:srgbClr val="CC6600"/>
                </a:solidFill>
                <a:latin typeface="Lucida Console" panose="020B0609040504020204" pitchFamily="49" charset="0"/>
              </a:endParaRPr>
            </a:p>
            <a:p>
              <a:r>
                <a:rPr lang="en-US" sz="1600" dirty="0">
                  <a:solidFill>
                    <a:srgbClr val="CC6600"/>
                  </a:solidFill>
                  <a:latin typeface="Lucida Console" panose="020B0609040504020204" pitchFamily="49" charset="0"/>
                </a:rPr>
                <a:t>GET </a:t>
              </a:r>
              <a:r>
                <a:rPr lang="en-US" sz="1600" dirty="0">
                  <a:solidFill>
                    <a:srgbClr val="008000"/>
                  </a:solidFill>
                  <a:latin typeface="Lucida Console" panose="020B0609040504020204" pitchFamily="49" charset="0"/>
                </a:rPr>
                <a:t>/?list-type=2&amp;continuation-token=1ueG...= HTTP/1.1</a:t>
              </a:r>
            </a:p>
            <a:p>
              <a:r>
                <a:rPr lang="en-US" sz="1600" dirty="0">
                  <a:latin typeface="Lucida Console" panose="020B0609040504020204" pitchFamily="49" charset="0"/>
                </a:rPr>
                <a:t> </a:t>
              </a:r>
            </a:p>
            <a:p>
              <a:r>
                <a:rPr lang="en-US" sz="1600" dirty="0">
                  <a:solidFill>
                    <a:srgbClr val="CC6600"/>
                  </a:solidFill>
                  <a:latin typeface="Lucida Console" panose="020B0609040504020204" pitchFamily="49" charset="0"/>
                </a:rPr>
                <a:t>Host: </a:t>
              </a:r>
              <a:r>
                <a:rPr lang="en-US" sz="1600" dirty="0">
                  <a:latin typeface="Lucida Console" panose="020B0609040504020204" pitchFamily="49" charset="0"/>
                </a:rPr>
                <a:t>bucket.s3.&lt;Region&gt;.amazonaws.com</a:t>
              </a:r>
            </a:p>
            <a:p>
              <a:r>
                <a:rPr lang="en-US" sz="1600" dirty="0">
                  <a:solidFill>
                    <a:srgbClr val="CC6600"/>
                  </a:solidFill>
                  <a:latin typeface="Lucida Console" panose="020B0609040504020204" pitchFamily="49" charset="0"/>
                </a:rPr>
                <a:t>Date: </a:t>
              </a:r>
              <a:r>
                <a:rPr lang="en-US" sz="1600" dirty="0">
                  <a:latin typeface="Lucida Console" panose="020B0609040504020204" pitchFamily="49" charset="0"/>
                </a:rPr>
                <a:t>Mon, 02 May 2016 23:17:07 GMT</a:t>
              </a:r>
            </a:p>
            <a:p>
              <a:r>
                <a:rPr lang="en-US" sz="1600" dirty="0">
                  <a:solidFill>
                    <a:srgbClr val="CC6600"/>
                  </a:solidFill>
                  <a:latin typeface="Lucida Console" panose="020B0609040504020204" pitchFamily="49" charset="0"/>
                </a:rPr>
                <a:t>Authorization: </a:t>
              </a:r>
              <a:r>
                <a:rPr lang="en-US" sz="1600" dirty="0">
                  <a:latin typeface="Lucida Console" panose="020B0609040504020204" pitchFamily="49" charset="0"/>
                </a:rPr>
                <a:t>authorization string</a:t>
              </a:r>
            </a:p>
          </p:txBody>
        </p:sp>
      </p:grpSp>
    </p:spTree>
    <p:custDataLst>
      <p:tags r:id="rId1"/>
    </p:custDataLst>
    <p:extLst>
      <p:ext uri="{BB962C8B-B14F-4D97-AF65-F5344CB8AC3E}">
        <p14:creationId xmlns:p14="http://schemas.microsoft.com/office/powerpoint/2010/main" val="20236242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C6E45F8-2597-407E-A4D8-D62007093FB8}"/>
              </a:ext>
            </a:extLst>
          </p:cNvPr>
          <p:cNvSpPr>
            <a:spLocks noGrp="1"/>
          </p:cNvSpPr>
          <p:nvPr>
            <p:ph type="sldNum" sz="quarter" idx="20"/>
          </p:nvPr>
        </p:nvSpPr>
        <p:spPr/>
        <p:txBody>
          <a:bodyPr/>
          <a:lstStyle/>
          <a:p>
            <a:fld id="{989D9560-4C13-4692-9687-98ECDD2D9552}" type="slidenum">
              <a:rPr lang="en-US" smtClean="0"/>
              <a:pPr/>
              <a:t>34</a:t>
            </a:fld>
            <a:endParaRPr lang="en-US" dirty="0"/>
          </a:p>
        </p:txBody>
      </p:sp>
      <p:sp>
        <p:nvSpPr>
          <p:cNvPr id="2" name="Title 1"/>
          <p:cNvSpPr>
            <a:spLocks noGrp="1"/>
          </p:cNvSpPr>
          <p:nvPr>
            <p:ph type="title"/>
          </p:nvPr>
        </p:nvSpPr>
        <p:spPr>
          <a:xfrm>
            <a:off x="365760" y="-32334"/>
            <a:ext cx="11569209" cy="1063178"/>
          </a:xfrm>
        </p:spPr>
        <p:txBody>
          <a:bodyPr/>
          <a:lstStyle/>
          <a:p>
            <a:r>
              <a:rPr lang="en-US" dirty="0"/>
              <a:t>Using paginators: List objects</a:t>
            </a:r>
          </a:p>
        </p:txBody>
      </p:sp>
      <p:sp>
        <p:nvSpPr>
          <p:cNvPr id="20" name="Rectangle 19">
            <a:extLst>
              <a:ext uri="{FF2B5EF4-FFF2-40B4-BE49-F238E27FC236}">
                <a16:creationId xmlns:a16="http://schemas.microsoft.com/office/drawing/2014/main" id="{33A7FECE-6CB8-4439-8F20-4C37F7528EC8}"/>
              </a:ext>
              <a:ext uri="{C183D7F6-B498-43B3-948B-1728B52AA6E4}">
                <adec:decorative xmlns:adec="http://schemas.microsoft.com/office/drawing/2017/decorative" val="1"/>
              </a:ext>
            </a:extLst>
          </p:cNvPr>
          <p:cNvSpPr/>
          <p:nvPr/>
        </p:nvSpPr>
        <p:spPr>
          <a:xfrm>
            <a:off x="103991" y="977537"/>
            <a:ext cx="11777313" cy="215036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7E409E5F-6697-4D1F-A755-46B51D36ABDD}"/>
              </a:ext>
              <a:ext uri="{C183D7F6-B498-43B3-948B-1728B52AA6E4}">
                <adec:decorative xmlns:adec="http://schemas.microsoft.com/office/drawing/2017/decorative" val="1"/>
              </a:ext>
            </a:extLst>
          </p:cNvPr>
          <p:cNvSpPr/>
          <p:nvPr/>
        </p:nvSpPr>
        <p:spPr>
          <a:xfrm>
            <a:off x="103991" y="3256201"/>
            <a:ext cx="11777313" cy="13770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A3882BF6-BBA8-4253-B68A-931FEDC64A99}"/>
              </a:ext>
              <a:ext uri="{C183D7F6-B498-43B3-948B-1728B52AA6E4}">
                <adec:decorative xmlns:adec="http://schemas.microsoft.com/office/drawing/2017/decorative" val="1"/>
              </a:ext>
            </a:extLst>
          </p:cNvPr>
          <p:cNvSpPr/>
          <p:nvPr/>
        </p:nvSpPr>
        <p:spPr>
          <a:xfrm>
            <a:off x="103991" y="4867137"/>
            <a:ext cx="11777313" cy="157297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3" name="paginator" descr="Notice the paginator methods in the code snippets.">
            <a:extLst>
              <a:ext uri="{FF2B5EF4-FFF2-40B4-BE49-F238E27FC236}">
                <a16:creationId xmlns:a16="http://schemas.microsoft.com/office/drawing/2014/main" id="{4D5150F1-A43F-46B7-9EAB-6ADC99EB54FA}"/>
              </a:ext>
            </a:extLst>
          </p:cNvPr>
          <p:cNvGrpSpPr/>
          <p:nvPr/>
        </p:nvGrpSpPr>
        <p:grpSpPr>
          <a:xfrm>
            <a:off x="6930508" y="1622399"/>
            <a:ext cx="5089133" cy="3662722"/>
            <a:chOff x="6930508" y="1622399"/>
            <a:chExt cx="5089133" cy="3662722"/>
          </a:xfrm>
        </p:grpSpPr>
        <p:cxnSp>
          <p:nvCxnSpPr>
            <p:cNvPr id="29" name="Straight Arrow Connector 79">
              <a:extLst>
                <a:ext uri="{C183D7F6-B498-43B3-948B-1728B52AA6E4}">
                  <adec:decorative xmlns:adec="http://schemas.microsoft.com/office/drawing/2017/decorative" val="1"/>
                </a:ext>
              </a:extLst>
            </p:cNvPr>
            <p:cNvCxnSpPr/>
            <p:nvPr/>
          </p:nvCxnSpPr>
          <p:spPr>
            <a:xfrm flipH="1">
              <a:off x="9029707" y="1960036"/>
              <a:ext cx="933443" cy="2739"/>
            </a:xfrm>
            <a:prstGeom prst="straightConnector1">
              <a:avLst/>
            </a:prstGeom>
            <a:ln w="44450">
              <a:solidFill>
                <a:schemeClr val="hlink"/>
              </a:solidFill>
              <a:tailEnd type="arrow"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79">
              <a:extLst>
                <a:ext uri="{C183D7F6-B498-43B3-948B-1728B52AA6E4}">
                  <adec:decorative xmlns:adec="http://schemas.microsoft.com/office/drawing/2017/decorative" val="1"/>
                </a:ext>
              </a:extLst>
            </p:cNvPr>
            <p:cNvCxnSpPr/>
            <p:nvPr/>
          </p:nvCxnSpPr>
          <p:spPr>
            <a:xfrm rot="10800000" flipV="1">
              <a:off x="6930508" y="2246994"/>
              <a:ext cx="4974035" cy="3038127"/>
            </a:xfrm>
            <a:prstGeom prst="bentConnector3">
              <a:avLst>
                <a:gd name="adj1" fmla="val 211"/>
              </a:avLst>
            </a:prstGeom>
            <a:ln w="44450">
              <a:solidFill>
                <a:schemeClr val="hlink"/>
              </a:solidFill>
              <a:tailEnd type="arrow"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34" name="Straight Arrow Connector 79">
              <a:extLst>
                <a:ext uri="{C183D7F6-B498-43B3-948B-1728B52AA6E4}">
                  <adec:decorative xmlns:adec="http://schemas.microsoft.com/office/drawing/2017/decorative" val="1"/>
                </a:ext>
              </a:extLst>
            </p:cNvPr>
            <p:cNvCxnSpPr/>
            <p:nvPr/>
          </p:nvCxnSpPr>
          <p:spPr>
            <a:xfrm rot="5400000">
              <a:off x="10709686" y="2645154"/>
              <a:ext cx="1397547" cy="712363"/>
            </a:xfrm>
            <a:prstGeom prst="bentConnector2">
              <a:avLst/>
            </a:prstGeom>
            <a:ln w="44450">
              <a:solidFill>
                <a:schemeClr val="hlink"/>
              </a:solidFill>
              <a:tailEnd type="arrow"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43" name="Slide Number Placeholder 3">
              <a:extLst>
                <a:ext uri="{C183D7F6-B498-43B3-948B-1728B52AA6E4}">
                  <adec:decorative xmlns:adec="http://schemas.microsoft.com/office/drawing/2017/decorative" val="1"/>
                </a:ext>
              </a:extLst>
            </p:cNvPr>
            <p:cNvSpPr txBox="1">
              <a:spLocks/>
            </p:cNvSpPr>
            <p:nvPr/>
          </p:nvSpPr>
          <p:spPr>
            <a:xfrm>
              <a:off x="9799670" y="1622399"/>
              <a:ext cx="2219971" cy="696320"/>
            </a:xfrm>
            <a:prstGeom prst="rect">
              <a:avLst/>
            </a:prstGeom>
            <a:solidFill>
              <a:schemeClr val="accent4"/>
            </a:solidFill>
            <a:ln w="44450" cap="flat" cmpd="sng" algn="ctr">
              <a:solidFill>
                <a:schemeClr val="hlink"/>
              </a:solidFill>
              <a:prstDash val="solid"/>
              <a:miter lim="800000"/>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vert="horz" lIns="91440" tIns="45720" rIns="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800" dirty="0">
                  <a:solidFill>
                    <a:schemeClr val="dk1"/>
                  </a:solidFill>
                  <a:latin typeface="+mn-lt"/>
                  <a:ea typeface="+mn-ea"/>
                  <a:cs typeface="+mn-cs"/>
                </a:rPr>
                <a:t>Paginator methods</a:t>
              </a:r>
            </a:p>
          </p:txBody>
        </p:sp>
      </p:grpSp>
      <p:grpSp>
        <p:nvGrpSpPr>
          <p:cNvPr id="7" name="Group 1">
            <a:extLst>
              <a:ext uri="{FF2B5EF4-FFF2-40B4-BE49-F238E27FC236}">
                <a16:creationId xmlns:a16="http://schemas.microsoft.com/office/drawing/2014/main" id="{37B86A6C-0C78-4A82-AB0C-E6C623958850}"/>
              </a:ext>
            </a:extLst>
          </p:cNvPr>
          <p:cNvGrpSpPr/>
          <p:nvPr/>
        </p:nvGrpSpPr>
        <p:grpSpPr>
          <a:xfrm>
            <a:off x="26326" y="760426"/>
            <a:ext cx="11365575" cy="2351053"/>
            <a:chOff x="26326" y="760426"/>
            <a:chExt cx="11365575" cy="2351053"/>
          </a:xfrm>
        </p:grpSpPr>
        <p:sp>
          <p:nvSpPr>
            <p:cNvPr id="24" name="Freeform 9">
              <a:extLst>
                <a:ext uri="{FF2B5EF4-FFF2-40B4-BE49-F238E27FC236}">
                  <a16:creationId xmlns:a16="http://schemas.microsoft.com/office/drawing/2014/main" id="{659AE463-5653-444E-9CCD-AF4B5086C0F2}"/>
                </a:ext>
                <a:ext uri="{C183D7F6-B498-43B3-948B-1728B52AA6E4}">
                  <adec:decorative xmlns:adec="http://schemas.microsoft.com/office/drawing/2017/decorative" val="1"/>
                </a:ext>
              </a:extLst>
            </p:cNvPr>
            <p:cNvSpPr/>
            <p:nvPr/>
          </p:nvSpPr>
          <p:spPr>
            <a:xfrm>
              <a:off x="818962" y="841152"/>
              <a:ext cx="4283678" cy="365760"/>
            </a:xfrm>
            <a:custGeom>
              <a:avLst/>
              <a:gdLst>
                <a:gd name="connsiteX0" fmla="*/ 0 w 8595360"/>
                <a:gd name="connsiteY0" fmla="*/ 73801 h 442800"/>
                <a:gd name="connsiteX1" fmla="*/ 73801 w 8595360"/>
                <a:gd name="connsiteY1" fmla="*/ 0 h 442800"/>
                <a:gd name="connsiteX2" fmla="*/ 8521559 w 8595360"/>
                <a:gd name="connsiteY2" fmla="*/ 0 h 442800"/>
                <a:gd name="connsiteX3" fmla="*/ 8595360 w 8595360"/>
                <a:gd name="connsiteY3" fmla="*/ 73801 h 442800"/>
                <a:gd name="connsiteX4" fmla="*/ 8595360 w 8595360"/>
                <a:gd name="connsiteY4" fmla="*/ 368999 h 442800"/>
                <a:gd name="connsiteX5" fmla="*/ 8521559 w 8595360"/>
                <a:gd name="connsiteY5" fmla="*/ 442800 h 442800"/>
                <a:gd name="connsiteX6" fmla="*/ 73801 w 8595360"/>
                <a:gd name="connsiteY6" fmla="*/ 442800 h 442800"/>
                <a:gd name="connsiteX7" fmla="*/ 0 w 8595360"/>
                <a:gd name="connsiteY7" fmla="*/ 368999 h 442800"/>
                <a:gd name="connsiteX8" fmla="*/ 0 w 8595360"/>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360" h="442800">
                  <a:moveTo>
                    <a:pt x="0" y="73801"/>
                  </a:moveTo>
                  <a:cubicBezTo>
                    <a:pt x="0" y="33042"/>
                    <a:pt x="33042" y="0"/>
                    <a:pt x="73801" y="0"/>
                  </a:cubicBezTo>
                  <a:lnTo>
                    <a:pt x="8521559" y="0"/>
                  </a:lnTo>
                  <a:cubicBezTo>
                    <a:pt x="8562318" y="0"/>
                    <a:pt x="8595360" y="33042"/>
                    <a:pt x="8595360" y="73801"/>
                  </a:cubicBezTo>
                  <a:lnTo>
                    <a:pt x="8595360" y="368999"/>
                  </a:lnTo>
                  <a:cubicBezTo>
                    <a:pt x="8595360" y="409758"/>
                    <a:pt x="8562318" y="442800"/>
                    <a:pt x="8521559"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6500" tIns="21616" rIns="346500" bIns="21616" numCol="1" spcCol="1270" anchor="ctr" anchorCtr="0">
              <a:noAutofit/>
            </a:bodyPr>
            <a:lstStyle/>
            <a:p>
              <a:pPr lvl="0" algn="l" defTabSz="666750">
                <a:lnSpc>
                  <a:spcPct val="90000"/>
                </a:lnSpc>
                <a:spcBef>
                  <a:spcPct val="0"/>
                </a:spcBef>
                <a:spcAft>
                  <a:spcPct val="35000"/>
                </a:spcAft>
              </a:pPr>
              <a:r>
                <a:rPr lang="en-US" sz="2000" kern="1200" dirty="0"/>
                <a:t>Java</a:t>
              </a:r>
            </a:p>
          </p:txBody>
        </p:sp>
        <p:sp>
          <p:nvSpPr>
            <p:cNvPr id="9" name="Freeform 8">
              <a:extLst>
                <a:ext uri="{FF2B5EF4-FFF2-40B4-BE49-F238E27FC236}">
                  <a16:creationId xmlns:a16="http://schemas.microsoft.com/office/drawing/2014/main" id="{6D1AF8AA-61FE-4881-8C6C-C0B1AE7498EA}"/>
                </a:ext>
              </a:extLst>
            </p:cNvPr>
            <p:cNvSpPr/>
            <p:nvPr/>
          </p:nvSpPr>
          <p:spPr>
            <a:xfrm>
              <a:off x="144943" y="959253"/>
              <a:ext cx="11246958" cy="2152226"/>
            </a:xfrm>
            <a:custGeom>
              <a:avLst/>
              <a:gdLst>
                <a:gd name="connsiteX0" fmla="*/ 0 w 12279086"/>
                <a:gd name="connsiteY0" fmla="*/ 0 h 1653750"/>
                <a:gd name="connsiteX1" fmla="*/ 12279086 w 12279086"/>
                <a:gd name="connsiteY1" fmla="*/ 0 h 1653750"/>
                <a:gd name="connsiteX2" fmla="*/ 12279086 w 12279086"/>
                <a:gd name="connsiteY2" fmla="*/ 1653750 h 1653750"/>
                <a:gd name="connsiteX3" fmla="*/ 0 w 12279086"/>
                <a:gd name="connsiteY3" fmla="*/ 1653750 h 1653750"/>
                <a:gd name="connsiteX4" fmla="*/ 0 w 12279086"/>
                <a:gd name="connsiteY4" fmla="*/ 0 h 165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9086" h="1653750">
                  <a:moveTo>
                    <a:pt x="0" y="0"/>
                  </a:moveTo>
                  <a:lnTo>
                    <a:pt x="12279086" y="0"/>
                  </a:lnTo>
                  <a:lnTo>
                    <a:pt x="12279086" y="1653750"/>
                  </a:lnTo>
                  <a:lnTo>
                    <a:pt x="0" y="1653750"/>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74320" tIns="365760" rIns="45720" bIns="106680" numCol="1" spcCol="1270" anchor="t" anchorCtr="0">
              <a:noAutofit/>
            </a:bodyPr>
            <a:lstStyle/>
            <a:p>
              <a:r>
                <a:rPr lang="en-US" sz="1600" dirty="0">
                  <a:solidFill>
                    <a:srgbClr val="0000FF"/>
                  </a:solidFill>
                  <a:latin typeface="Lucida Console" panose="020B0609040504020204" pitchFamily="49" charset="0"/>
                </a:rPr>
                <a:t>ListObjectsV2Request</a:t>
              </a:r>
              <a:r>
                <a:rPr lang="en-US" sz="1600" dirty="0">
                  <a:solidFill>
                    <a:srgbClr val="000000"/>
                  </a:solidFill>
                  <a:latin typeface="Lucida Console" panose="020B0609040504020204" pitchFamily="49" charset="0"/>
                </a:rPr>
                <a:t> listReq = </a:t>
              </a:r>
              <a:r>
                <a:rPr lang="en-US" sz="1600" dirty="0">
                  <a:solidFill>
                    <a:srgbClr val="0000FF"/>
                  </a:solidFill>
                  <a:latin typeface="Lucida Console" panose="020B0609040504020204" pitchFamily="49" charset="0"/>
                </a:rPr>
                <a:t>ListObjectsV2Request</a:t>
              </a:r>
              <a:r>
                <a:rPr lang="en-US" sz="1600" dirty="0">
                  <a:solidFill>
                    <a:srgbClr val="000000"/>
                  </a:solidFill>
                  <a:latin typeface="Lucida Console" panose="020B0609040504020204" pitchFamily="49" charset="0"/>
                </a:rPr>
                <a:t>.builder()</a:t>
              </a:r>
            </a:p>
            <a:p>
              <a:r>
                <a:rPr lang="en-US" sz="1600" dirty="0">
                  <a:solidFill>
                    <a:srgbClr val="000000"/>
                  </a:solidFill>
                  <a:latin typeface="Lucida Console" panose="020B0609040504020204" pitchFamily="49" charset="0"/>
                </a:rPr>
                <a:t>        .bucket(bucketName).maxKeys(</a:t>
              </a:r>
              <a:r>
                <a:rPr lang="en-US" sz="1600" dirty="0">
                  <a:solidFill>
                    <a:srgbClr val="098658"/>
                  </a:solidFill>
                  <a:latin typeface="Lucida Console" panose="020B0609040504020204" pitchFamily="49" charset="0"/>
                </a:rPr>
                <a:t>1</a:t>
              </a:r>
              <a:r>
                <a:rPr lang="en-US" sz="1600" dirty="0">
                  <a:solidFill>
                    <a:srgbClr val="000000"/>
                  </a:solidFill>
                  <a:latin typeface="Lucida Console" panose="020B0609040504020204" pitchFamily="49" charset="0"/>
                </a:rPr>
                <a:t>).build();</a:t>
              </a:r>
            </a:p>
            <a:p>
              <a:r>
                <a:rPr lang="en-US" sz="1600" dirty="0">
                  <a:solidFill>
                    <a:srgbClr val="0000FF"/>
                  </a:solidFill>
                  <a:latin typeface="Lucida Console" panose="020B0609040504020204" pitchFamily="49" charset="0"/>
                </a:rPr>
                <a:t>ListObjectsV2Iterable</a:t>
              </a:r>
              <a:r>
                <a:rPr lang="en-US" sz="1600" dirty="0">
                  <a:solidFill>
                    <a:srgbClr val="000000"/>
                  </a:solidFill>
                  <a:latin typeface="Lucida Console" panose="020B0609040504020204" pitchFamily="49" charset="0"/>
                </a:rPr>
                <a:t> listRes = s3.listObjectsV2Paginator(listReq);</a:t>
              </a:r>
            </a:p>
            <a:p>
              <a:r>
                <a:rPr lang="en-US" sz="1600" dirty="0">
                  <a:solidFill>
                    <a:srgbClr val="008000"/>
                  </a:solidFill>
                  <a:latin typeface="Lucida Console" panose="020B0609040504020204" pitchFamily="49" charset="0"/>
                </a:rPr>
                <a:t>// Process response pages</a:t>
              </a:r>
              <a:endParaRPr lang="en-US" sz="1600" dirty="0">
                <a:solidFill>
                  <a:srgbClr val="000000"/>
                </a:solidFill>
                <a:latin typeface="Lucida Console" panose="020B0609040504020204" pitchFamily="49" charset="0"/>
              </a:endParaRPr>
            </a:p>
            <a:p>
              <a:r>
                <a:rPr lang="en-US" sz="1600" dirty="0">
                  <a:solidFill>
                    <a:srgbClr val="000000"/>
                  </a:solidFill>
                  <a:latin typeface="Lucida Console" panose="020B0609040504020204" pitchFamily="49" charset="0"/>
                </a:rPr>
                <a:t>listRes.stream()</a:t>
              </a:r>
            </a:p>
            <a:p>
              <a:r>
                <a:rPr lang="en-US" sz="1600" dirty="0">
                  <a:solidFill>
                    <a:srgbClr val="000000"/>
                  </a:solidFill>
                  <a:latin typeface="Lucida Console" panose="020B0609040504020204" pitchFamily="49" charset="0"/>
                </a:rPr>
                <a:t>        .flatMap(r </a:t>
              </a:r>
              <a:r>
                <a:rPr lang="en-US" sz="1600" dirty="0">
                  <a:solidFill>
                    <a:srgbClr val="0000FF"/>
                  </a:solidFill>
                  <a:latin typeface="Lucida Console" panose="020B0609040504020204" pitchFamily="49" charset="0"/>
                </a:rPr>
                <a:t>-&gt;</a:t>
              </a:r>
              <a:r>
                <a:rPr lang="en-US" sz="1600" dirty="0">
                  <a:solidFill>
                    <a:srgbClr val="000000"/>
                  </a:solidFill>
                  <a:latin typeface="Lucida Console" panose="020B0609040504020204" pitchFamily="49" charset="0"/>
                </a:rPr>
                <a:t> r.contents().stream())</a:t>
              </a:r>
            </a:p>
            <a:p>
              <a:r>
                <a:rPr lang="en-US" sz="1600" dirty="0">
                  <a:solidFill>
                    <a:srgbClr val="000000"/>
                  </a:solidFill>
                  <a:latin typeface="Lucida Console" panose="020B0609040504020204" pitchFamily="49" charset="0"/>
                </a:rPr>
                <a:t>        .forEach(content </a:t>
              </a:r>
              <a:r>
                <a:rPr lang="en-US" sz="1600" dirty="0">
                  <a:solidFill>
                    <a:srgbClr val="0000FF"/>
                  </a:solidFill>
                  <a:latin typeface="Lucida Console" panose="020B0609040504020204" pitchFamily="49" charset="0"/>
                </a:rPr>
                <a:t>-&gt;</a:t>
              </a:r>
              <a:r>
                <a:rPr lang="en-US" sz="1600" dirty="0">
                  <a:solidFill>
                    <a:srgbClr val="000000"/>
                  </a:solidFill>
                  <a:latin typeface="Lucida Console" panose="020B0609040504020204" pitchFamily="49" charset="0"/>
                </a:rPr>
                <a:t> System.out.println(</a:t>
              </a:r>
              <a:r>
                <a:rPr lang="en-US" sz="1600" dirty="0">
                  <a:solidFill>
                    <a:srgbClr val="A31515"/>
                  </a:solidFill>
                  <a:latin typeface="Lucida Console" panose="020B0609040504020204" pitchFamily="49" charset="0"/>
                </a:rPr>
                <a:t>" Key: "</a:t>
              </a:r>
              <a:r>
                <a:rPr lang="en-US" sz="1600" dirty="0">
                  <a:solidFill>
                    <a:srgbClr val="000000"/>
                  </a:solidFill>
                  <a:latin typeface="Lucida Console" panose="020B0609040504020204" pitchFamily="49" charset="0"/>
                </a:rPr>
                <a:t> + </a:t>
              </a:r>
              <a:r>
                <a:rPr lang="en-US" sz="1600" dirty="0" err="1">
                  <a:solidFill>
                    <a:srgbClr val="000000"/>
                  </a:solidFill>
                  <a:latin typeface="Lucida Console" panose="020B0609040504020204" pitchFamily="49" charset="0"/>
                </a:rPr>
                <a:t>content.key</a:t>
              </a:r>
              <a:r>
                <a:rPr lang="en-US" sz="1600" dirty="0">
                  <a:solidFill>
                    <a:srgbClr val="000000"/>
                  </a:solidFill>
                  <a:latin typeface="Lucida Console" panose="020B0609040504020204" pitchFamily="49" charset="0"/>
                </a:rPr>
                <a:t>()));</a:t>
              </a:r>
            </a:p>
          </p:txBody>
        </p:sp>
        <p:pic>
          <p:nvPicPr>
            <p:cNvPr id="25" name="Picture 24">
              <a:extLst>
                <a:ext uri="{FF2B5EF4-FFF2-40B4-BE49-F238E27FC236}">
                  <a16:creationId xmlns:a16="http://schemas.microsoft.com/office/drawing/2014/main" id="{C735ACB2-C666-452A-B529-5717227D74B6}"/>
                </a:ext>
                <a:ext uri="{C183D7F6-B498-43B3-948B-1728B52AA6E4}">
                  <adec:decorative xmlns:adec="http://schemas.microsoft.com/office/drawing/2017/decorative" val="1"/>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26326" y="760426"/>
              <a:ext cx="557784" cy="630936"/>
            </a:xfrm>
            <a:prstGeom prst="rect">
              <a:avLst/>
            </a:prstGeom>
          </p:spPr>
        </p:pic>
      </p:grpSp>
      <p:grpSp>
        <p:nvGrpSpPr>
          <p:cNvPr id="8" name="Group 2">
            <a:extLst>
              <a:ext uri="{FF2B5EF4-FFF2-40B4-BE49-F238E27FC236}">
                <a16:creationId xmlns:a16="http://schemas.microsoft.com/office/drawing/2014/main" id="{D42FDD43-DEE3-4064-922E-149237FEFA6B}"/>
              </a:ext>
            </a:extLst>
          </p:cNvPr>
          <p:cNvGrpSpPr/>
          <p:nvPr/>
        </p:nvGrpSpPr>
        <p:grpSpPr>
          <a:xfrm>
            <a:off x="26326" y="3069173"/>
            <a:ext cx="11365575" cy="1539545"/>
            <a:chOff x="26326" y="3069173"/>
            <a:chExt cx="11365575" cy="1539545"/>
          </a:xfrm>
        </p:grpSpPr>
        <p:sp>
          <p:nvSpPr>
            <p:cNvPr id="26" name="Freeform 12">
              <a:extLst>
                <a:ext uri="{FF2B5EF4-FFF2-40B4-BE49-F238E27FC236}">
                  <a16:creationId xmlns:a16="http://schemas.microsoft.com/office/drawing/2014/main" id="{14550C9A-6371-49F3-A8C0-C06FC0384F7C}"/>
                </a:ext>
                <a:ext uri="{C183D7F6-B498-43B3-948B-1728B52AA6E4}">
                  <adec:decorative xmlns:adec="http://schemas.microsoft.com/office/drawing/2017/decorative" val="1"/>
                </a:ext>
              </a:extLst>
            </p:cNvPr>
            <p:cNvSpPr/>
            <p:nvPr/>
          </p:nvSpPr>
          <p:spPr>
            <a:xfrm>
              <a:off x="823345" y="3144339"/>
              <a:ext cx="4283678" cy="365760"/>
            </a:xfrm>
            <a:custGeom>
              <a:avLst/>
              <a:gdLst>
                <a:gd name="connsiteX0" fmla="*/ 0 w 8595360"/>
                <a:gd name="connsiteY0" fmla="*/ 73801 h 442800"/>
                <a:gd name="connsiteX1" fmla="*/ 73801 w 8595360"/>
                <a:gd name="connsiteY1" fmla="*/ 0 h 442800"/>
                <a:gd name="connsiteX2" fmla="*/ 8521559 w 8595360"/>
                <a:gd name="connsiteY2" fmla="*/ 0 h 442800"/>
                <a:gd name="connsiteX3" fmla="*/ 8595360 w 8595360"/>
                <a:gd name="connsiteY3" fmla="*/ 73801 h 442800"/>
                <a:gd name="connsiteX4" fmla="*/ 8595360 w 8595360"/>
                <a:gd name="connsiteY4" fmla="*/ 368999 h 442800"/>
                <a:gd name="connsiteX5" fmla="*/ 8521559 w 8595360"/>
                <a:gd name="connsiteY5" fmla="*/ 442800 h 442800"/>
                <a:gd name="connsiteX6" fmla="*/ 73801 w 8595360"/>
                <a:gd name="connsiteY6" fmla="*/ 442800 h 442800"/>
                <a:gd name="connsiteX7" fmla="*/ 0 w 8595360"/>
                <a:gd name="connsiteY7" fmla="*/ 368999 h 442800"/>
                <a:gd name="connsiteX8" fmla="*/ 0 w 8595360"/>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360" h="442800">
                  <a:moveTo>
                    <a:pt x="0" y="73801"/>
                  </a:moveTo>
                  <a:cubicBezTo>
                    <a:pt x="0" y="33042"/>
                    <a:pt x="33042" y="0"/>
                    <a:pt x="73801" y="0"/>
                  </a:cubicBezTo>
                  <a:lnTo>
                    <a:pt x="8521559" y="0"/>
                  </a:lnTo>
                  <a:cubicBezTo>
                    <a:pt x="8562318" y="0"/>
                    <a:pt x="8595360" y="33042"/>
                    <a:pt x="8595360" y="73801"/>
                  </a:cubicBezTo>
                  <a:lnTo>
                    <a:pt x="8595360" y="368999"/>
                  </a:lnTo>
                  <a:cubicBezTo>
                    <a:pt x="8595360" y="409758"/>
                    <a:pt x="8562318" y="442800"/>
                    <a:pt x="8521559"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6500" tIns="21616" rIns="346500" bIns="21616" numCol="1" spcCol="1270" anchor="ctr" anchorCtr="0">
              <a:noAutofit/>
            </a:bodyPr>
            <a:lstStyle/>
            <a:p>
              <a:pPr lvl="0" algn="l" defTabSz="666750">
                <a:lnSpc>
                  <a:spcPct val="90000"/>
                </a:lnSpc>
                <a:spcBef>
                  <a:spcPct val="0"/>
                </a:spcBef>
                <a:spcAft>
                  <a:spcPct val="35000"/>
                </a:spcAft>
              </a:pPr>
              <a:r>
                <a:rPr lang="en-US" sz="2000" kern="1200" dirty="0"/>
                <a:t>.NET</a:t>
              </a:r>
            </a:p>
          </p:txBody>
        </p:sp>
        <p:sp>
          <p:nvSpPr>
            <p:cNvPr id="13" name="Freeform 11">
              <a:extLst>
                <a:ext uri="{FF2B5EF4-FFF2-40B4-BE49-F238E27FC236}">
                  <a16:creationId xmlns:a16="http://schemas.microsoft.com/office/drawing/2014/main" id="{9050EF98-AC55-4F7E-9461-091DBE8BA6BF}"/>
                </a:ext>
              </a:extLst>
            </p:cNvPr>
            <p:cNvSpPr/>
            <p:nvPr/>
          </p:nvSpPr>
          <p:spPr>
            <a:xfrm>
              <a:off x="169592" y="3263015"/>
              <a:ext cx="11222309" cy="1345703"/>
            </a:xfrm>
            <a:custGeom>
              <a:avLst/>
              <a:gdLst>
                <a:gd name="connsiteX0" fmla="*/ 0 w 12279086"/>
                <a:gd name="connsiteY0" fmla="*/ 0 h 1653750"/>
                <a:gd name="connsiteX1" fmla="*/ 12279086 w 12279086"/>
                <a:gd name="connsiteY1" fmla="*/ 0 h 1653750"/>
                <a:gd name="connsiteX2" fmla="*/ 12279086 w 12279086"/>
                <a:gd name="connsiteY2" fmla="*/ 1653750 h 1653750"/>
                <a:gd name="connsiteX3" fmla="*/ 0 w 12279086"/>
                <a:gd name="connsiteY3" fmla="*/ 1653750 h 1653750"/>
                <a:gd name="connsiteX4" fmla="*/ 0 w 12279086"/>
                <a:gd name="connsiteY4" fmla="*/ 0 h 165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9086" h="1653750">
                  <a:moveTo>
                    <a:pt x="0" y="0"/>
                  </a:moveTo>
                  <a:lnTo>
                    <a:pt x="12279086" y="0"/>
                  </a:lnTo>
                  <a:lnTo>
                    <a:pt x="12279086" y="1653750"/>
                  </a:lnTo>
                  <a:lnTo>
                    <a:pt x="0" y="1653750"/>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74320" tIns="312420" rIns="365760" bIns="106680" numCol="1" spcCol="1270" anchor="t" anchorCtr="0">
              <a:noAutofit/>
            </a:bodyPr>
            <a:lstStyle/>
            <a:p>
              <a:r>
                <a:rPr lang="en-US" sz="1600" dirty="0">
                  <a:solidFill>
                    <a:srgbClr val="0000FF"/>
                  </a:solidFill>
                  <a:latin typeface="Lucida Console" panose="020B0609040504020204" pitchFamily="49" charset="0"/>
                </a:rPr>
                <a:t>var</a:t>
              </a:r>
              <a:r>
                <a:rPr lang="en-US" sz="1600" dirty="0">
                  <a:solidFill>
                    <a:srgbClr val="000000"/>
                  </a:solidFill>
                  <a:latin typeface="Lucida Console" panose="020B0609040504020204" pitchFamily="49" charset="0"/>
                </a:rPr>
                <a:t> listObjectsV2Paginator = client.Paginators.ListObjectsV2(</a:t>
              </a:r>
              <a:r>
                <a:rPr lang="en-US" sz="1600" dirty="0">
                  <a:solidFill>
                    <a:srgbClr val="0000FF"/>
                  </a:solidFill>
                  <a:latin typeface="Lucida Console" panose="020B0609040504020204" pitchFamily="49" charset="0"/>
                </a:rPr>
                <a:t>new</a:t>
              </a:r>
              <a:r>
                <a:rPr lang="en-US" sz="1600" dirty="0">
                  <a:solidFill>
                    <a:srgbClr val="000000"/>
                  </a:solidFill>
                  <a:latin typeface="Lucida Console" panose="020B0609040504020204" pitchFamily="49" charset="0"/>
                </a:rPr>
                <a:t> </a:t>
              </a:r>
              <a:r>
                <a:rPr lang="en-US" sz="1600" dirty="0">
                  <a:solidFill>
                    <a:srgbClr val="0000FF"/>
                  </a:solidFill>
                  <a:latin typeface="Lucida Console" panose="020B0609040504020204" pitchFamily="49" charset="0"/>
                </a:rPr>
                <a:t>ListObjectsV2Request</a:t>
              </a:r>
              <a:endParaRPr lang="en-US" sz="1600" dirty="0">
                <a:solidFill>
                  <a:srgbClr val="000000"/>
                </a:solidFill>
                <a:latin typeface="Lucida Console" panose="020B0609040504020204" pitchFamily="49" charset="0"/>
              </a:endParaRPr>
            </a:p>
            <a:p>
              <a:r>
                <a:rPr lang="en-US" sz="1600" dirty="0">
                  <a:solidFill>
                    <a:srgbClr val="000000"/>
                  </a:solidFill>
                  <a:latin typeface="Lucida Console" panose="020B0609040504020204" pitchFamily="49" charset="0"/>
                </a:rPr>
                <a:t>{  BucketName = </a:t>
              </a:r>
              <a:r>
                <a:rPr lang="en-US" sz="1600" dirty="0">
                  <a:solidFill>
                    <a:srgbClr val="A31515"/>
                  </a:solidFill>
                  <a:latin typeface="Lucida Console" panose="020B0609040504020204" pitchFamily="49" charset="0"/>
                </a:rPr>
                <a:t>"lab2-notes-bucket"</a:t>
              </a:r>
              <a:r>
                <a:rPr lang="en-US" sz="1600" dirty="0">
                  <a:solidFill>
                    <a:srgbClr val="000000"/>
                  </a:solidFill>
                  <a:latin typeface="Lucida Console" panose="020B0609040504020204" pitchFamily="49" charset="0"/>
                </a:rPr>
                <a:t> });</a:t>
              </a:r>
            </a:p>
            <a:p>
              <a:r>
                <a:rPr lang="en-US" sz="1600" dirty="0">
                  <a:solidFill>
                    <a:srgbClr val="0000FF"/>
                  </a:solidFill>
                  <a:latin typeface="Lucida Console" panose="020B0609040504020204" pitchFamily="49" charset="0"/>
                </a:rPr>
                <a:t>foreach</a:t>
              </a:r>
              <a:r>
                <a:rPr lang="en-US" sz="1600" dirty="0">
                  <a:solidFill>
                    <a:srgbClr val="000000"/>
                  </a:solidFill>
                  <a:latin typeface="Lucida Console" panose="020B0609040504020204" pitchFamily="49" charset="0"/>
                </a:rPr>
                <a:t> (</a:t>
              </a:r>
              <a:r>
                <a:rPr lang="en-US" sz="1600" dirty="0">
                  <a:solidFill>
                    <a:srgbClr val="0000FF"/>
                  </a:solidFill>
                  <a:latin typeface="Lucida Console" panose="020B0609040504020204" pitchFamily="49" charset="0"/>
                </a:rPr>
                <a:t>var</a:t>
              </a:r>
              <a:r>
                <a:rPr lang="en-US" sz="1600" dirty="0">
                  <a:solidFill>
                    <a:srgbClr val="000000"/>
                  </a:solidFill>
                  <a:latin typeface="Lucida Console" panose="020B0609040504020204" pitchFamily="49" charset="0"/>
                </a:rPr>
                <a:t> s3Object </a:t>
              </a:r>
              <a:r>
                <a:rPr lang="en-US" sz="1600" dirty="0">
                  <a:solidFill>
                    <a:srgbClr val="0000FF"/>
                  </a:solidFill>
                  <a:latin typeface="Lucida Console" panose="020B0609040504020204" pitchFamily="49" charset="0"/>
                </a:rPr>
                <a:t>in</a:t>
              </a:r>
              <a:r>
                <a:rPr lang="en-US" sz="1600" dirty="0">
                  <a:solidFill>
                    <a:srgbClr val="000000"/>
                  </a:solidFill>
                  <a:latin typeface="Lucida Console" panose="020B0609040504020204" pitchFamily="49" charset="0"/>
                </a:rPr>
                <a:t> listObjectsV2Paginator.S3Objects)</a:t>
              </a:r>
            </a:p>
            <a:p>
              <a:r>
                <a:rPr lang="en-US" sz="1600" dirty="0">
                  <a:solidFill>
                    <a:srgbClr val="000000"/>
                  </a:solidFill>
                  <a:latin typeface="Lucida Console" panose="020B0609040504020204" pitchFamily="49" charset="0"/>
                </a:rPr>
                <a:t>{  Console.WriteLine(s3Object.Key); }</a:t>
              </a:r>
            </a:p>
          </p:txBody>
        </p:sp>
        <p:pic>
          <p:nvPicPr>
            <p:cNvPr id="27" name="Picture 26">
              <a:extLst>
                <a:ext uri="{FF2B5EF4-FFF2-40B4-BE49-F238E27FC236}">
                  <a16:creationId xmlns:a16="http://schemas.microsoft.com/office/drawing/2014/main" id="{220D7C7A-62FE-458D-A8AB-5FCEF5076F5A}"/>
                </a:ext>
                <a:ext uri="{C183D7F6-B498-43B3-948B-1728B52AA6E4}">
                  <adec:decorative xmlns:adec="http://schemas.microsoft.com/office/drawing/2017/decorative" val="1"/>
                </a:ext>
              </a:extLst>
            </p:cNvPr>
            <p:cNvPicPr preferRelativeResize="0">
              <a:picLocks/>
            </p:cNvPicPr>
            <p:nvPr/>
          </p:nvPicPr>
          <p:blipFill>
            <a:blip r:embed="rId5" cstate="print">
              <a:extLst>
                <a:ext uri="{28A0092B-C50C-407E-A947-70E740481C1C}">
                  <a14:useLocalDpi xmlns:a14="http://schemas.microsoft.com/office/drawing/2010/main" val="0"/>
                </a:ext>
              </a:extLst>
            </a:blip>
            <a:stretch>
              <a:fillRect/>
            </a:stretch>
          </p:blipFill>
          <p:spPr>
            <a:xfrm>
              <a:off x="26326" y="3069173"/>
              <a:ext cx="557784" cy="630936"/>
            </a:xfrm>
            <a:prstGeom prst="rect">
              <a:avLst/>
            </a:prstGeom>
          </p:spPr>
        </p:pic>
      </p:grpSp>
      <p:grpSp>
        <p:nvGrpSpPr>
          <p:cNvPr id="10" name="Group 3" descr="Python">
            <a:extLst>
              <a:ext uri="{FF2B5EF4-FFF2-40B4-BE49-F238E27FC236}">
                <a16:creationId xmlns:a16="http://schemas.microsoft.com/office/drawing/2014/main" id="{4D2409EB-AD56-449D-8168-501E37E45533}"/>
              </a:ext>
            </a:extLst>
          </p:cNvPr>
          <p:cNvGrpSpPr/>
          <p:nvPr/>
        </p:nvGrpSpPr>
        <p:grpSpPr>
          <a:xfrm>
            <a:off x="35612" y="4704346"/>
            <a:ext cx="11356287" cy="1735769"/>
            <a:chOff x="35612" y="4704346"/>
            <a:chExt cx="11356287" cy="1735769"/>
          </a:xfrm>
        </p:grpSpPr>
        <p:sp>
          <p:nvSpPr>
            <p:cNvPr id="28" name="Freeform 20">
              <a:extLst>
                <a:ext uri="{FF2B5EF4-FFF2-40B4-BE49-F238E27FC236}">
                  <a16:creationId xmlns:a16="http://schemas.microsoft.com/office/drawing/2014/main" id="{34B1F59B-4721-4E82-ADDB-0D4F6D45A3AA}"/>
                </a:ext>
                <a:ext uri="{C183D7F6-B498-43B3-948B-1728B52AA6E4}">
                  <adec:decorative xmlns:adec="http://schemas.microsoft.com/office/drawing/2017/decorative" val="1"/>
                </a:ext>
              </a:extLst>
            </p:cNvPr>
            <p:cNvSpPr/>
            <p:nvPr/>
          </p:nvSpPr>
          <p:spPr>
            <a:xfrm>
              <a:off x="777582" y="4737014"/>
              <a:ext cx="4283678" cy="365760"/>
            </a:xfrm>
            <a:custGeom>
              <a:avLst/>
              <a:gdLst>
                <a:gd name="connsiteX0" fmla="*/ 0 w 8595360"/>
                <a:gd name="connsiteY0" fmla="*/ 73801 h 442800"/>
                <a:gd name="connsiteX1" fmla="*/ 73801 w 8595360"/>
                <a:gd name="connsiteY1" fmla="*/ 0 h 442800"/>
                <a:gd name="connsiteX2" fmla="*/ 8521559 w 8595360"/>
                <a:gd name="connsiteY2" fmla="*/ 0 h 442800"/>
                <a:gd name="connsiteX3" fmla="*/ 8595360 w 8595360"/>
                <a:gd name="connsiteY3" fmla="*/ 73801 h 442800"/>
                <a:gd name="connsiteX4" fmla="*/ 8595360 w 8595360"/>
                <a:gd name="connsiteY4" fmla="*/ 368999 h 442800"/>
                <a:gd name="connsiteX5" fmla="*/ 8521559 w 8595360"/>
                <a:gd name="connsiteY5" fmla="*/ 442800 h 442800"/>
                <a:gd name="connsiteX6" fmla="*/ 73801 w 8595360"/>
                <a:gd name="connsiteY6" fmla="*/ 442800 h 442800"/>
                <a:gd name="connsiteX7" fmla="*/ 0 w 8595360"/>
                <a:gd name="connsiteY7" fmla="*/ 368999 h 442800"/>
                <a:gd name="connsiteX8" fmla="*/ 0 w 8595360"/>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360" h="442800">
                  <a:moveTo>
                    <a:pt x="0" y="73801"/>
                  </a:moveTo>
                  <a:cubicBezTo>
                    <a:pt x="0" y="33042"/>
                    <a:pt x="33042" y="0"/>
                    <a:pt x="73801" y="0"/>
                  </a:cubicBezTo>
                  <a:lnTo>
                    <a:pt x="8521559" y="0"/>
                  </a:lnTo>
                  <a:cubicBezTo>
                    <a:pt x="8562318" y="0"/>
                    <a:pt x="8595360" y="33042"/>
                    <a:pt x="8595360" y="73801"/>
                  </a:cubicBezTo>
                  <a:lnTo>
                    <a:pt x="8595360" y="368999"/>
                  </a:lnTo>
                  <a:cubicBezTo>
                    <a:pt x="8595360" y="409758"/>
                    <a:pt x="8562318" y="442800"/>
                    <a:pt x="8521559"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6500" tIns="21616" rIns="346500" bIns="21616" numCol="1" spcCol="1270" anchor="ctr" anchorCtr="0">
              <a:noAutofit/>
            </a:bodyPr>
            <a:lstStyle/>
            <a:p>
              <a:pPr lvl="0" algn="l" defTabSz="666750">
                <a:lnSpc>
                  <a:spcPct val="90000"/>
                </a:lnSpc>
                <a:spcBef>
                  <a:spcPct val="0"/>
                </a:spcBef>
                <a:spcAft>
                  <a:spcPct val="35000"/>
                </a:spcAft>
              </a:pPr>
              <a:r>
                <a:rPr lang="en-US" sz="2000" kern="1200" dirty="0"/>
                <a:t>Python</a:t>
              </a:r>
            </a:p>
          </p:txBody>
        </p:sp>
        <p:sp>
          <p:nvSpPr>
            <p:cNvPr id="17" name="Freeform 18">
              <a:extLst>
                <a:ext uri="{FF2B5EF4-FFF2-40B4-BE49-F238E27FC236}">
                  <a16:creationId xmlns:a16="http://schemas.microsoft.com/office/drawing/2014/main" id="{ED9CDDD6-6D2D-453F-9DB6-62493288F244}"/>
                </a:ext>
              </a:extLst>
            </p:cNvPr>
            <p:cNvSpPr/>
            <p:nvPr/>
          </p:nvSpPr>
          <p:spPr>
            <a:xfrm>
              <a:off x="126124" y="4891705"/>
              <a:ext cx="11265775" cy="1548410"/>
            </a:xfrm>
            <a:custGeom>
              <a:avLst/>
              <a:gdLst>
                <a:gd name="connsiteX0" fmla="*/ 0 w 12279086"/>
                <a:gd name="connsiteY0" fmla="*/ 0 h 1370250"/>
                <a:gd name="connsiteX1" fmla="*/ 12279086 w 12279086"/>
                <a:gd name="connsiteY1" fmla="*/ 0 h 1370250"/>
                <a:gd name="connsiteX2" fmla="*/ 12279086 w 12279086"/>
                <a:gd name="connsiteY2" fmla="*/ 1370250 h 1370250"/>
                <a:gd name="connsiteX3" fmla="*/ 0 w 12279086"/>
                <a:gd name="connsiteY3" fmla="*/ 1370250 h 1370250"/>
                <a:gd name="connsiteX4" fmla="*/ 0 w 12279086"/>
                <a:gd name="connsiteY4" fmla="*/ 0 h 1370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9086" h="1370250">
                  <a:moveTo>
                    <a:pt x="0" y="0"/>
                  </a:moveTo>
                  <a:lnTo>
                    <a:pt x="12279086" y="0"/>
                  </a:lnTo>
                  <a:lnTo>
                    <a:pt x="12279086" y="1370250"/>
                  </a:lnTo>
                  <a:lnTo>
                    <a:pt x="0" y="1370250"/>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74320" tIns="312420" rIns="952994" bIns="106680" numCol="1" spcCol="1270" anchor="t" anchorCtr="0">
              <a:noAutofit/>
            </a:bodyPr>
            <a:lstStyle/>
            <a:p>
              <a:r>
                <a:rPr lang="en-US" sz="1600" dirty="0">
                  <a:solidFill>
                    <a:srgbClr val="000000"/>
                  </a:solidFill>
                  <a:latin typeface="Lucida Console" panose="020B0609040504020204" pitchFamily="49" charset="0"/>
                </a:rPr>
                <a:t>paginator = client.get_paginator(</a:t>
              </a:r>
              <a:r>
                <a:rPr lang="en-US" sz="1600" dirty="0">
                  <a:solidFill>
                    <a:srgbClr val="A31515"/>
                  </a:solidFill>
                  <a:latin typeface="Lucida Console" panose="020B0609040504020204" pitchFamily="49" charset="0"/>
                </a:rPr>
                <a:t>'list_objects'</a:t>
              </a:r>
              <a:r>
                <a:rPr lang="en-US" sz="1600" dirty="0">
                  <a:solidFill>
                    <a:srgbClr val="000000"/>
                  </a:solidFill>
                  <a:latin typeface="Lucida Console" panose="020B0609040504020204" pitchFamily="49" charset="0"/>
                </a:rPr>
                <a:t>)</a:t>
              </a:r>
            </a:p>
            <a:p>
              <a:r>
                <a:rPr lang="en-US" sz="1600" dirty="0">
                  <a:solidFill>
                    <a:srgbClr val="000000"/>
                  </a:solidFill>
                  <a:latin typeface="Lucida Console" panose="020B0609040504020204" pitchFamily="49" charset="0"/>
                </a:rPr>
                <a:t>page_iterator = paginator.paginate(Bucket=</a:t>
              </a:r>
              <a:r>
                <a:rPr lang="en-US" sz="1600" dirty="0">
                  <a:solidFill>
                    <a:srgbClr val="A31515"/>
                  </a:solidFill>
                  <a:latin typeface="Lucida Console" panose="020B0609040504020204" pitchFamily="49" charset="0"/>
                </a:rPr>
                <a:t>'notes-bucket'</a:t>
              </a:r>
              <a:r>
                <a:rPr lang="en-US" sz="1600" dirty="0">
                  <a:solidFill>
                    <a:srgbClr val="000000"/>
                  </a:solidFill>
                  <a:latin typeface="Lucida Console" panose="020B0609040504020204" pitchFamily="49" charset="0"/>
                </a:rPr>
                <a:t>,</a:t>
              </a:r>
            </a:p>
            <a:p>
              <a:r>
                <a:rPr lang="en-US" sz="1600" dirty="0">
                  <a:solidFill>
                    <a:srgbClr val="000000"/>
                  </a:solidFill>
                  <a:latin typeface="Lucida Console" panose="020B0609040504020204" pitchFamily="49" charset="0"/>
                </a:rPr>
                <a:t>                                   PaginationConfig={</a:t>
              </a:r>
              <a:r>
                <a:rPr lang="en-US" sz="1600" dirty="0">
                  <a:solidFill>
                    <a:srgbClr val="A31515"/>
                  </a:solidFill>
                  <a:latin typeface="Lucida Console" panose="020B0609040504020204" pitchFamily="49" charset="0"/>
                </a:rPr>
                <a:t>'MaxItems'</a:t>
              </a:r>
              <a:r>
                <a:rPr lang="en-US" sz="1600" dirty="0">
                  <a:solidFill>
                    <a:srgbClr val="000000"/>
                  </a:solidFill>
                  <a:latin typeface="Lucida Console" panose="020B0609040504020204" pitchFamily="49" charset="0"/>
                </a:rPr>
                <a:t>: </a:t>
              </a:r>
              <a:r>
                <a:rPr lang="en-US" sz="1600" dirty="0">
                  <a:solidFill>
                    <a:srgbClr val="098658"/>
                  </a:solidFill>
                  <a:latin typeface="Lucida Console" panose="020B0609040504020204" pitchFamily="49" charset="0"/>
                </a:rPr>
                <a:t>10</a:t>
              </a:r>
              <a:r>
                <a:rPr lang="en-US" sz="1600" dirty="0">
                  <a:solidFill>
                    <a:srgbClr val="000000"/>
                  </a:solidFill>
                  <a:latin typeface="Lucida Console" panose="020B0609040504020204" pitchFamily="49" charset="0"/>
                </a:rPr>
                <a:t>})</a:t>
              </a:r>
            </a:p>
            <a:p>
              <a:r>
                <a:rPr lang="en-US" sz="1600" dirty="0">
                  <a:solidFill>
                    <a:srgbClr val="0000FF"/>
                  </a:solidFill>
                  <a:latin typeface="Lucida Console" panose="020B0609040504020204" pitchFamily="49" charset="0"/>
                </a:rPr>
                <a:t>for</a:t>
              </a:r>
              <a:r>
                <a:rPr lang="en-US" sz="1600" dirty="0">
                  <a:solidFill>
                    <a:srgbClr val="000000"/>
                  </a:solidFill>
                  <a:latin typeface="Lucida Console" panose="020B0609040504020204" pitchFamily="49" charset="0"/>
                </a:rPr>
                <a:t> page </a:t>
              </a:r>
              <a:r>
                <a:rPr lang="en-US" sz="1600" dirty="0">
                  <a:solidFill>
                    <a:srgbClr val="0000FF"/>
                  </a:solidFill>
                  <a:latin typeface="Lucida Console" panose="020B0609040504020204" pitchFamily="49" charset="0"/>
                </a:rPr>
                <a:t>in</a:t>
              </a:r>
              <a:r>
                <a:rPr lang="en-US" sz="1600" dirty="0">
                  <a:solidFill>
                    <a:srgbClr val="000000"/>
                  </a:solidFill>
                  <a:latin typeface="Lucida Console" panose="020B0609040504020204" pitchFamily="49" charset="0"/>
                </a:rPr>
                <a:t> page_iterator:</a:t>
              </a:r>
            </a:p>
            <a:p>
              <a:r>
                <a:rPr lang="en-US" sz="1600" dirty="0">
                  <a:solidFill>
                    <a:srgbClr val="000000"/>
                  </a:solidFill>
                  <a:latin typeface="Lucida Console" panose="020B0609040504020204" pitchFamily="49" charset="0"/>
                </a:rPr>
                <a:t>    print(page[</a:t>
              </a:r>
              <a:r>
                <a:rPr lang="en-US" sz="1600" dirty="0">
                  <a:solidFill>
                    <a:srgbClr val="A31515"/>
                  </a:solidFill>
                  <a:latin typeface="Lucida Console" panose="020B0609040504020204" pitchFamily="49" charset="0"/>
                </a:rPr>
                <a:t>'Contents'</a:t>
              </a:r>
              <a:r>
                <a:rPr lang="en-US" sz="1600" dirty="0">
                  <a:solidFill>
                    <a:srgbClr val="000000"/>
                  </a:solidFill>
                  <a:latin typeface="Lucida Console" panose="020B0609040504020204" pitchFamily="49" charset="0"/>
                </a:rPr>
                <a:t>])</a:t>
              </a:r>
            </a:p>
          </p:txBody>
        </p:sp>
        <p:pic>
          <p:nvPicPr>
            <p:cNvPr id="30" name="Picture 29">
              <a:extLst>
                <a:ext uri="{FF2B5EF4-FFF2-40B4-BE49-F238E27FC236}">
                  <a16:creationId xmlns:a16="http://schemas.microsoft.com/office/drawing/2014/main" id="{F6C2C00C-4D9C-4CF1-8E25-98594B655AE5}"/>
                </a:ext>
                <a:ext uri="{C183D7F6-B498-43B3-948B-1728B52AA6E4}">
                  <adec:decorative xmlns:adec="http://schemas.microsoft.com/office/drawing/2017/decorative" val="1"/>
                </a:ext>
              </a:extLst>
            </p:cNvPr>
            <p:cNvPicPr preferRelativeResize="0">
              <a:picLocks/>
            </p:cNvPicPr>
            <p:nvPr/>
          </p:nvPicPr>
          <p:blipFill>
            <a:blip r:embed="rId6" cstate="print">
              <a:extLst>
                <a:ext uri="{28A0092B-C50C-407E-A947-70E740481C1C}">
                  <a14:useLocalDpi xmlns:a14="http://schemas.microsoft.com/office/drawing/2010/main" val="0"/>
                </a:ext>
              </a:extLst>
            </a:blip>
            <a:stretch>
              <a:fillRect/>
            </a:stretch>
          </p:blipFill>
          <p:spPr>
            <a:xfrm>
              <a:off x="35612" y="4704346"/>
              <a:ext cx="557784" cy="630936"/>
            </a:xfrm>
            <a:prstGeom prst="rect">
              <a:avLst/>
            </a:prstGeom>
          </p:spPr>
        </p:pic>
      </p:grpSp>
      <p:grpSp>
        <p:nvGrpSpPr>
          <p:cNvPr id="4" name="Iterator" descr="Note the automated iteration is the python for loop.">
            <a:extLst>
              <a:ext uri="{FF2B5EF4-FFF2-40B4-BE49-F238E27FC236}">
                <a16:creationId xmlns:a16="http://schemas.microsoft.com/office/drawing/2014/main" id="{4AD6C606-D5F9-4F07-BAC7-2ADE55D827F4}"/>
              </a:ext>
            </a:extLst>
          </p:cNvPr>
          <p:cNvGrpSpPr/>
          <p:nvPr/>
        </p:nvGrpSpPr>
        <p:grpSpPr>
          <a:xfrm>
            <a:off x="4100643" y="5940661"/>
            <a:ext cx="7761157" cy="627745"/>
            <a:chOff x="4100643" y="5940661"/>
            <a:chExt cx="7761157" cy="627745"/>
          </a:xfrm>
        </p:grpSpPr>
        <p:sp>
          <p:nvSpPr>
            <p:cNvPr id="31" name="Rectangle 30">
              <a:extLst>
                <a:ext uri="{FF2B5EF4-FFF2-40B4-BE49-F238E27FC236}">
                  <a16:creationId xmlns:a16="http://schemas.microsoft.com/office/drawing/2014/main" id="{CC9714A5-19E4-4D34-B737-8B38B7ECAC32}"/>
                </a:ext>
                <a:ext uri="{C183D7F6-B498-43B3-948B-1728B52AA6E4}">
                  <adec:decorative xmlns:adec="http://schemas.microsoft.com/office/drawing/2017/decorative" val="1"/>
                </a:ext>
              </a:extLst>
            </p:cNvPr>
            <p:cNvSpPr/>
            <p:nvPr/>
          </p:nvSpPr>
          <p:spPr>
            <a:xfrm>
              <a:off x="9029707" y="5940661"/>
              <a:ext cx="2832093" cy="627745"/>
            </a:xfrm>
            <a:prstGeom prst="rect">
              <a:avLst/>
            </a:prstGeom>
            <a:solidFill>
              <a:schemeClr val="accent4"/>
            </a:solidFill>
            <a:ln w="44450" cap="flat" cmpd="sng" algn="ctr">
              <a:solidFill>
                <a:schemeClr val="hlink"/>
              </a:solidFill>
              <a:prstDash val="solid"/>
              <a:miter lim="800000"/>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vert="horz" lIns="91440" tIns="45720" rIns="0" bIns="45720" rtlCol="0" anchor="ctr"/>
            <a:lstStyle/>
            <a:p>
              <a:pPr algn="ctr"/>
              <a:r>
                <a:rPr lang="en-US" dirty="0"/>
                <a:t>Automated iteration</a:t>
              </a:r>
            </a:p>
          </p:txBody>
        </p:sp>
        <p:cxnSp>
          <p:nvCxnSpPr>
            <p:cNvPr id="32" name="Straight Arrow Connector 31">
              <a:extLst>
                <a:ext uri="{FF2B5EF4-FFF2-40B4-BE49-F238E27FC236}">
                  <a16:creationId xmlns:a16="http://schemas.microsoft.com/office/drawing/2014/main" id="{B683628E-728E-48D4-953A-1E3040C79F32}"/>
                </a:ext>
                <a:ext uri="{C183D7F6-B498-43B3-948B-1728B52AA6E4}">
                  <adec:decorative xmlns:adec="http://schemas.microsoft.com/office/drawing/2017/decorative" val="1"/>
                </a:ext>
              </a:extLst>
            </p:cNvPr>
            <p:cNvCxnSpPr>
              <a:cxnSpLocks/>
            </p:cNvCxnSpPr>
            <p:nvPr/>
          </p:nvCxnSpPr>
          <p:spPr>
            <a:xfrm flipH="1">
              <a:off x="4100643" y="6290265"/>
              <a:ext cx="4953140" cy="0"/>
            </a:xfrm>
            <a:prstGeom prst="straightConnector1">
              <a:avLst/>
            </a:prstGeom>
            <a:ln w="44450">
              <a:solidFill>
                <a:schemeClr val="hlink"/>
              </a:solidFill>
              <a:tailEnd type="arrow"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515605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923178-5B99-4DD5-88C8-37944DB1F8EA}"/>
              </a:ext>
            </a:extLst>
          </p:cNvPr>
          <p:cNvSpPr>
            <a:spLocks noGrp="1"/>
          </p:cNvSpPr>
          <p:nvPr>
            <p:ph type="sldNum" sz="quarter" idx="20"/>
          </p:nvPr>
        </p:nvSpPr>
        <p:spPr/>
        <p:txBody>
          <a:bodyPr/>
          <a:lstStyle/>
          <a:p>
            <a:fld id="{989D9560-4C13-4692-9687-98ECDD2D9552}" type="slidenum">
              <a:rPr lang="en-US" smtClean="0"/>
              <a:pPr/>
              <a:t>35</a:t>
            </a:fld>
            <a:endParaRPr lang="en-US" dirty="0"/>
          </a:p>
        </p:txBody>
      </p:sp>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a:t>Large-scale processing with S3 Batch Operations</a:t>
            </a:r>
            <a:endParaRPr lang="en-US" dirty="0"/>
          </a:p>
        </p:txBody>
      </p:sp>
      <p:pic>
        <p:nvPicPr>
          <p:cNvPr id="17" name="Picture 16">
            <a:extLst>
              <a:ext uri="{FF2B5EF4-FFF2-40B4-BE49-F238E27FC236}">
                <a16:creationId xmlns:a16="http://schemas.microsoft.com/office/drawing/2014/main" id="{99B0A8D7-34A2-4709-9528-4C085D500B1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97617" y="1431817"/>
            <a:ext cx="1176630" cy="1164437"/>
          </a:xfrm>
          <a:prstGeom prst="rect">
            <a:avLst/>
          </a:prstGeom>
        </p:spPr>
      </p:pic>
      <p:grpSp>
        <p:nvGrpSpPr>
          <p:cNvPr id="4" name="Group 3">
            <a:extLst>
              <a:ext uri="{FF2B5EF4-FFF2-40B4-BE49-F238E27FC236}">
                <a16:creationId xmlns:a16="http://schemas.microsoft.com/office/drawing/2014/main" id="{B10BF2DC-6ACE-4070-8B48-8C17391B2819}"/>
              </a:ext>
            </a:extLst>
          </p:cNvPr>
          <p:cNvGrpSpPr/>
          <p:nvPr/>
        </p:nvGrpSpPr>
        <p:grpSpPr>
          <a:xfrm>
            <a:off x="435505" y="2729969"/>
            <a:ext cx="3917381" cy="2338492"/>
            <a:chOff x="435505" y="2923404"/>
            <a:chExt cx="3917381" cy="2338492"/>
          </a:xfrm>
        </p:grpSpPr>
        <p:sp>
          <p:nvSpPr>
            <p:cNvPr id="11" name="Freeform 10"/>
            <p:cNvSpPr/>
            <p:nvPr/>
          </p:nvSpPr>
          <p:spPr>
            <a:xfrm>
              <a:off x="435505" y="2923404"/>
              <a:ext cx="3917381" cy="647023"/>
            </a:xfrm>
            <a:custGeom>
              <a:avLst/>
              <a:gdLst>
                <a:gd name="connsiteX0" fmla="*/ 0 w 3917381"/>
                <a:gd name="connsiteY0" fmla="*/ 0 h 782897"/>
                <a:gd name="connsiteX1" fmla="*/ 3525933 w 3917381"/>
                <a:gd name="connsiteY1" fmla="*/ 0 h 782897"/>
                <a:gd name="connsiteX2" fmla="*/ 3917381 w 3917381"/>
                <a:gd name="connsiteY2" fmla="*/ 391449 h 782897"/>
                <a:gd name="connsiteX3" fmla="*/ 3525933 w 3917381"/>
                <a:gd name="connsiteY3" fmla="*/ 782897 h 782897"/>
                <a:gd name="connsiteX4" fmla="*/ 0 w 3917381"/>
                <a:gd name="connsiteY4" fmla="*/ 782897 h 782897"/>
                <a:gd name="connsiteX5" fmla="*/ 391449 w 3917381"/>
                <a:gd name="connsiteY5" fmla="*/ 391449 h 782897"/>
                <a:gd name="connsiteX6" fmla="*/ 0 w 3917381"/>
                <a:gd name="connsiteY6" fmla="*/ 0 h 7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381" h="782897">
                  <a:moveTo>
                    <a:pt x="0" y="0"/>
                  </a:moveTo>
                  <a:lnTo>
                    <a:pt x="3525933" y="0"/>
                  </a:lnTo>
                  <a:lnTo>
                    <a:pt x="3917381" y="391449"/>
                  </a:lnTo>
                  <a:lnTo>
                    <a:pt x="3525933" y="782897"/>
                  </a:lnTo>
                  <a:lnTo>
                    <a:pt x="0" y="782897"/>
                  </a:lnTo>
                  <a:lnTo>
                    <a:pt x="391449" y="391449"/>
                  </a:lnTo>
                  <a:lnTo>
                    <a:pt x="0" y="0"/>
                  </a:lnTo>
                  <a:close/>
                </a:path>
              </a:pathLst>
            </a:custGeom>
            <a:solidFill>
              <a:schemeClr val="accent1"/>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463458" tIns="24003" rIns="415451" bIns="24003" numCol="1" spcCol="1270" anchor="ctr" anchorCtr="0">
              <a:noAutofit/>
            </a:bodyPr>
            <a:lstStyle/>
            <a:p>
              <a:pPr lvl="0" algn="ctr" defTabSz="800100">
                <a:lnSpc>
                  <a:spcPct val="90000"/>
                </a:lnSpc>
                <a:spcBef>
                  <a:spcPct val="0"/>
                </a:spcBef>
                <a:spcAft>
                  <a:spcPct val="35000"/>
                </a:spcAft>
              </a:pPr>
              <a:r>
                <a:rPr lang="en-US" sz="2000" kern="12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Choose objects</a:t>
              </a:r>
            </a:p>
          </p:txBody>
        </p:sp>
        <p:sp>
          <p:nvSpPr>
            <p:cNvPr id="12" name="Freeform 11"/>
            <p:cNvSpPr/>
            <p:nvPr/>
          </p:nvSpPr>
          <p:spPr>
            <a:xfrm>
              <a:off x="906203" y="3704142"/>
              <a:ext cx="2759459" cy="1557754"/>
            </a:xfrm>
            <a:custGeom>
              <a:avLst/>
              <a:gdLst>
                <a:gd name="connsiteX0" fmla="*/ 0 w 3133905"/>
                <a:gd name="connsiteY0" fmla="*/ 0 h 1557754"/>
                <a:gd name="connsiteX1" fmla="*/ 3133905 w 3133905"/>
                <a:gd name="connsiteY1" fmla="*/ 0 h 1557754"/>
                <a:gd name="connsiteX2" fmla="*/ 3133905 w 3133905"/>
                <a:gd name="connsiteY2" fmla="*/ 1557754 h 1557754"/>
                <a:gd name="connsiteX3" fmla="*/ 0 w 3133905"/>
                <a:gd name="connsiteY3" fmla="*/ 1557754 h 1557754"/>
                <a:gd name="connsiteX4" fmla="*/ 0 w 3133905"/>
                <a:gd name="connsiteY4" fmla="*/ 0 h 155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905" h="1557754">
                  <a:moveTo>
                    <a:pt x="0" y="0"/>
                  </a:moveTo>
                  <a:lnTo>
                    <a:pt x="3133905" y="0"/>
                  </a:lnTo>
                  <a:lnTo>
                    <a:pt x="3133905" y="1557754"/>
                  </a:lnTo>
                  <a:lnTo>
                    <a:pt x="0" y="155775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1"/>
                  </a:solidFill>
                  <a:ea typeface="Amazon Ember Display Light" panose="020F0403020204020204" pitchFamily="34" charset="0"/>
                  <a:cs typeface="Amazon Ember Display Light" panose="020F0403020204020204" pitchFamily="34" charset="0"/>
                </a:rPr>
                <a:t>Amazon S3 inventory report</a:t>
              </a:r>
            </a:p>
            <a:p>
              <a:pPr marL="171450" lvl="1" indent="-171450" algn="l" defTabSz="711200">
                <a:lnSpc>
                  <a:spcPct val="90000"/>
                </a:lnSpc>
                <a:spcBef>
                  <a:spcPct val="0"/>
                </a:spcBef>
                <a:spcAft>
                  <a:spcPct val="15000"/>
                </a:spcAft>
                <a:buChar char="••"/>
              </a:pPr>
              <a:r>
                <a:rPr lang="en-US" sz="1600" kern="1200" dirty="0">
                  <a:solidFill>
                    <a:schemeClr val="tx1"/>
                  </a:solidFill>
                  <a:ea typeface="Amazon Ember Display Light" panose="020F0403020204020204" pitchFamily="34" charset="0"/>
                  <a:cs typeface="Amazon Ember Display Light" panose="020F0403020204020204" pitchFamily="34" charset="0"/>
                </a:rPr>
                <a:t>CSV list</a:t>
              </a:r>
            </a:p>
          </p:txBody>
        </p:sp>
      </p:grpSp>
      <p:pic>
        <p:nvPicPr>
          <p:cNvPr id="31" name="Picture 30">
            <a:extLst>
              <a:ext uri="{FF2B5EF4-FFF2-40B4-BE49-F238E27FC236}">
                <a16:creationId xmlns:a16="http://schemas.microsoft.com/office/drawing/2014/main" id="{D65734BB-F05A-4548-AE09-77974D703DD8}"/>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120554" y="1485398"/>
            <a:ext cx="1950889" cy="914479"/>
          </a:xfrm>
          <a:prstGeom prst="rect">
            <a:avLst/>
          </a:prstGeom>
        </p:spPr>
      </p:pic>
      <p:grpSp>
        <p:nvGrpSpPr>
          <p:cNvPr id="5" name="Group 4">
            <a:extLst>
              <a:ext uri="{FF2B5EF4-FFF2-40B4-BE49-F238E27FC236}">
                <a16:creationId xmlns:a16="http://schemas.microsoft.com/office/drawing/2014/main" id="{CBFE6E72-9A95-4A69-98DC-CD9F0A36236F}"/>
              </a:ext>
            </a:extLst>
          </p:cNvPr>
          <p:cNvGrpSpPr/>
          <p:nvPr/>
        </p:nvGrpSpPr>
        <p:grpSpPr>
          <a:xfrm>
            <a:off x="3866916" y="2729969"/>
            <a:ext cx="4187774" cy="3645006"/>
            <a:chOff x="3866916" y="2923404"/>
            <a:chExt cx="4187774" cy="3645006"/>
          </a:xfrm>
        </p:grpSpPr>
        <p:sp>
          <p:nvSpPr>
            <p:cNvPr id="13" name="Freeform 12"/>
            <p:cNvSpPr/>
            <p:nvPr/>
          </p:nvSpPr>
          <p:spPr>
            <a:xfrm>
              <a:off x="4137309" y="2923404"/>
              <a:ext cx="3917381" cy="647023"/>
            </a:xfrm>
            <a:custGeom>
              <a:avLst/>
              <a:gdLst>
                <a:gd name="connsiteX0" fmla="*/ 0 w 3917381"/>
                <a:gd name="connsiteY0" fmla="*/ 0 h 782897"/>
                <a:gd name="connsiteX1" fmla="*/ 3525933 w 3917381"/>
                <a:gd name="connsiteY1" fmla="*/ 0 h 782897"/>
                <a:gd name="connsiteX2" fmla="*/ 3917381 w 3917381"/>
                <a:gd name="connsiteY2" fmla="*/ 391449 h 782897"/>
                <a:gd name="connsiteX3" fmla="*/ 3525933 w 3917381"/>
                <a:gd name="connsiteY3" fmla="*/ 782897 h 782897"/>
                <a:gd name="connsiteX4" fmla="*/ 0 w 3917381"/>
                <a:gd name="connsiteY4" fmla="*/ 782897 h 782897"/>
                <a:gd name="connsiteX5" fmla="*/ 391449 w 3917381"/>
                <a:gd name="connsiteY5" fmla="*/ 391449 h 782897"/>
                <a:gd name="connsiteX6" fmla="*/ 0 w 3917381"/>
                <a:gd name="connsiteY6" fmla="*/ 0 h 7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381" h="782897">
                  <a:moveTo>
                    <a:pt x="0" y="0"/>
                  </a:moveTo>
                  <a:lnTo>
                    <a:pt x="3525933" y="0"/>
                  </a:lnTo>
                  <a:lnTo>
                    <a:pt x="3917381" y="391449"/>
                  </a:lnTo>
                  <a:lnTo>
                    <a:pt x="3525933" y="782897"/>
                  </a:lnTo>
                  <a:lnTo>
                    <a:pt x="0" y="782897"/>
                  </a:lnTo>
                  <a:lnTo>
                    <a:pt x="391449" y="391449"/>
                  </a:lnTo>
                  <a:lnTo>
                    <a:pt x="0" y="0"/>
                  </a:lnTo>
                  <a:close/>
                </a:path>
              </a:pathLst>
            </a:custGeom>
            <a:solidFill>
              <a:schemeClr val="accent2"/>
            </a:solidFill>
          </p:spPr>
          <p:style>
            <a:lnRef idx="2">
              <a:schemeClr val="lt1">
                <a:hueOff val="0"/>
                <a:satOff val="0"/>
                <a:lumOff val="0"/>
                <a:alphaOff val="0"/>
              </a:schemeClr>
            </a:lnRef>
            <a:fillRef idx="1">
              <a:schemeClr val="accent3">
                <a:hueOff val="570923"/>
                <a:satOff val="18370"/>
                <a:lumOff val="2647"/>
                <a:alphaOff val="0"/>
              </a:schemeClr>
            </a:fillRef>
            <a:effectRef idx="0">
              <a:schemeClr val="accent3">
                <a:hueOff val="570923"/>
                <a:satOff val="18370"/>
                <a:lumOff val="2647"/>
                <a:alphaOff val="0"/>
              </a:schemeClr>
            </a:effectRef>
            <a:fontRef idx="minor">
              <a:schemeClr val="lt1"/>
            </a:fontRef>
          </p:style>
          <p:txBody>
            <a:bodyPr spcFirstLastPara="0" vert="horz" wrap="square" lIns="463458" tIns="24003" rIns="415451" bIns="24003" numCol="1" spcCol="1270" anchor="ctr" anchorCtr="0">
              <a:noAutofit/>
            </a:bodyPr>
            <a:lstStyle/>
            <a:p>
              <a:pPr lvl="0" algn="ctr" defTabSz="800100">
                <a:lnSpc>
                  <a:spcPct val="90000"/>
                </a:lnSpc>
                <a:spcBef>
                  <a:spcPct val="0"/>
                </a:spcBef>
                <a:spcAft>
                  <a:spcPct val="35000"/>
                </a:spcAft>
              </a:pPr>
              <a:r>
                <a:rPr lang="en-US" sz="20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Select an operation</a:t>
              </a:r>
              <a:endParaRPr lang="en-US" sz="1600" kern="1200" dirty="0">
                <a:solidFill>
                  <a:schemeClr val="tx1"/>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sp>
          <p:nvSpPr>
            <p:cNvPr id="14" name="Freeform 13"/>
            <p:cNvSpPr/>
            <p:nvPr/>
          </p:nvSpPr>
          <p:spPr>
            <a:xfrm>
              <a:off x="4137309" y="3704142"/>
              <a:ext cx="3701803" cy="1557754"/>
            </a:xfrm>
            <a:custGeom>
              <a:avLst/>
              <a:gdLst>
                <a:gd name="connsiteX0" fmla="*/ 0 w 3133905"/>
                <a:gd name="connsiteY0" fmla="*/ 0 h 1557754"/>
                <a:gd name="connsiteX1" fmla="*/ 3133905 w 3133905"/>
                <a:gd name="connsiteY1" fmla="*/ 0 h 1557754"/>
                <a:gd name="connsiteX2" fmla="*/ 3133905 w 3133905"/>
                <a:gd name="connsiteY2" fmla="*/ 1557754 h 1557754"/>
                <a:gd name="connsiteX3" fmla="*/ 0 w 3133905"/>
                <a:gd name="connsiteY3" fmla="*/ 1557754 h 1557754"/>
                <a:gd name="connsiteX4" fmla="*/ 0 w 3133905"/>
                <a:gd name="connsiteY4" fmla="*/ 0 h 155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905" h="1557754">
                  <a:moveTo>
                    <a:pt x="0" y="0"/>
                  </a:moveTo>
                  <a:lnTo>
                    <a:pt x="3133905" y="0"/>
                  </a:lnTo>
                  <a:lnTo>
                    <a:pt x="3133905" y="1557754"/>
                  </a:lnTo>
                  <a:lnTo>
                    <a:pt x="0" y="155775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1"/>
                  </a:solidFill>
                  <a:ea typeface="Amazon Ember Display Light" panose="020F0403020204020204" pitchFamily="34" charset="0"/>
                  <a:cs typeface="Amazon Ember Display Light" panose="020F0403020204020204" pitchFamily="34" charset="0"/>
                </a:rPr>
                <a:t>Modify object metadata and properties</a:t>
              </a:r>
            </a:p>
            <a:p>
              <a:pPr marL="171450" lvl="1" indent="-171450" algn="l" defTabSz="711200">
                <a:lnSpc>
                  <a:spcPct val="90000"/>
                </a:lnSpc>
                <a:spcBef>
                  <a:spcPct val="0"/>
                </a:spcBef>
                <a:spcAft>
                  <a:spcPct val="15000"/>
                </a:spcAft>
                <a:buChar char="••"/>
              </a:pPr>
              <a:r>
                <a:rPr lang="en-US" sz="1600" kern="1200" dirty="0">
                  <a:solidFill>
                    <a:schemeClr val="tx1"/>
                  </a:solidFill>
                  <a:ea typeface="Amazon Ember Display Light" panose="020F0403020204020204" pitchFamily="34" charset="0"/>
                  <a:cs typeface="Amazon Ember Display Light" panose="020F0403020204020204" pitchFamily="34" charset="0"/>
                </a:rPr>
                <a:t>Copy objects between S3 buckets</a:t>
              </a:r>
            </a:p>
            <a:p>
              <a:pPr marL="171450" lvl="1" indent="-171450" algn="l" defTabSz="711200">
                <a:lnSpc>
                  <a:spcPct val="90000"/>
                </a:lnSpc>
                <a:spcBef>
                  <a:spcPct val="0"/>
                </a:spcBef>
                <a:spcAft>
                  <a:spcPct val="15000"/>
                </a:spcAft>
                <a:buChar char="••"/>
              </a:pPr>
              <a:r>
                <a:rPr lang="en-US" sz="1600" kern="1200" dirty="0">
                  <a:solidFill>
                    <a:schemeClr val="tx1"/>
                  </a:solidFill>
                  <a:ea typeface="Amazon Ember Display Light" panose="020F0403020204020204" pitchFamily="34" charset="0"/>
                  <a:cs typeface="Amazon Ember Display Light" panose="020F0403020204020204" pitchFamily="34" charset="0"/>
                </a:rPr>
                <a:t>Part of lifecycle, such as restore from Amazon S3 Glacier</a:t>
              </a:r>
            </a:p>
            <a:p>
              <a:pPr marL="171450" lvl="1" indent="-171450" algn="l" defTabSz="711200">
                <a:lnSpc>
                  <a:spcPct val="90000"/>
                </a:lnSpc>
                <a:spcBef>
                  <a:spcPct val="0"/>
                </a:spcBef>
                <a:spcAft>
                  <a:spcPct val="15000"/>
                </a:spcAft>
                <a:buChar char="••"/>
              </a:pPr>
              <a:r>
                <a:rPr lang="en-US" sz="1600" kern="1200" dirty="0">
                  <a:solidFill>
                    <a:schemeClr val="tx1"/>
                  </a:solidFill>
                  <a:ea typeface="Amazon Ember Display Light" panose="020F0403020204020204" pitchFamily="34" charset="0"/>
                  <a:cs typeface="Amazon Ember Display Light" panose="020F0403020204020204" pitchFamily="34" charset="0"/>
                </a:rPr>
                <a:t>Modify access control to sensitive data</a:t>
              </a:r>
            </a:p>
            <a:p>
              <a:pPr marL="171450" lvl="1" indent="-171450" algn="l" defTabSz="711200">
                <a:lnSpc>
                  <a:spcPct val="90000"/>
                </a:lnSpc>
                <a:spcBef>
                  <a:spcPct val="0"/>
                </a:spcBef>
                <a:spcAft>
                  <a:spcPct val="15000"/>
                </a:spcAft>
                <a:buChar char="••"/>
              </a:pPr>
              <a:r>
                <a:rPr lang="en-US" sz="1600" kern="1200" dirty="0">
                  <a:solidFill>
                    <a:schemeClr val="tx1"/>
                  </a:solidFill>
                  <a:ea typeface="Amazon Ember Display Light" panose="020F0403020204020204" pitchFamily="34" charset="0"/>
                  <a:cs typeface="Amazon Ember Display Light" panose="020F0403020204020204" pitchFamily="34" charset="0"/>
                </a:rPr>
                <a:t>Replace object tag sets</a:t>
              </a:r>
            </a:p>
            <a:p>
              <a:pPr marL="171450" lvl="1" indent="-171450" algn="l" defTabSz="711200">
                <a:lnSpc>
                  <a:spcPct val="90000"/>
                </a:lnSpc>
                <a:spcBef>
                  <a:spcPct val="0"/>
                </a:spcBef>
                <a:spcAft>
                  <a:spcPct val="15000"/>
                </a:spcAft>
                <a:buChar char="••"/>
              </a:pPr>
              <a:r>
                <a:rPr lang="en-US" sz="1600" kern="1200" dirty="0">
                  <a:solidFill>
                    <a:schemeClr val="tx1"/>
                  </a:solidFill>
                  <a:ea typeface="Amazon Ember Display Light" panose="020F0403020204020204" pitchFamily="34" charset="0"/>
                  <a:cs typeface="Amazon Ember Display Light" panose="020F0403020204020204" pitchFamily="34" charset="0"/>
                </a:rPr>
                <a:t>Run Lambda functions</a:t>
              </a:r>
            </a:p>
          </p:txBody>
        </p:sp>
        <p:sp>
          <p:nvSpPr>
            <p:cNvPr id="38" name="Rectangle 37"/>
            <p:cNvSpPr/>
            <p:nvPr/>
          </p:nvSpPr>
          <p:spPr>
            <a:xfrm>
              <a:off x="3866916" y="5922079"/>
              <a:ext cx="3972196" cy="646331"/>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You can control access to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your S3 Batch Operations </a:t>
              </a:r>
            </a:p>
          </p:txBody>
        </p:sp>
      </p:grpSp>
      <p:pic>
        <p:nvPicPr>
          <p:cNvPr id="8" name="Picture 7">
            <a:extLst>
              <a:ext uri="{FF2B5EF4-FFF2-40B4-BE49-F238E27FC236}">
                <a16:creationId xmlns:a16="http://schemas.microsoft.com/office/drawing/2014/main" id="{3D8AFA25-92CD-4C3C-8100-C7C15ECE348E}"/>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997583" y="1313429"/>
            <a:ext cx="1383912" cy="1133954"/>
          </a:xfrm>
          <a:prstGeom prst="rect">
            <a:avLst/>
          </a:prstGeom>
        </p:spPr>
      </p:pic>
      <p:grpSp>
        <p:nvGrpSpPr>
          <p:cNvPr id="9" name="Group 8">
            <a:extLst>
              <a:ext uri="{FF2B5EF4-FFF2-40B4-BE49-F238E27FC236}">
                <a16:creationId xmlns:a16="http://schemas.microsoft.com/office/drawing/2014/main" id="{A8024654-C7EA-4ADA-B49F-6355241C8EB6}"/>
              </a:ext>
            </a:extLst>
          </p:cNvPr>
          <p:cNvGrpSpPr/>
          <p:nvPr/>
        </p:nvGrpSpPr>
        <p:grpSpPr>
          <a:xfrm>
            <a:off x="7839112" y="2729969"/>
            <a:ext cx="3917381" cy="2338492"/>
            <a:chOff x="7839112" y="2729969"/>
            <a:chExt cx="3917381" cy="2338492"/>
          </a:xfrm>
        </p:grpSpPr>
        <p:sp>
          <p:nvSpPr>
            <p:cNvPr id="15" name="Freeform 14"/>
            <p:cNvSpPr/>
            <p:nvPr/>
          </p:nvSpPr>
          <p:spPr>
            <a:xfrm>
              <a:off x="7839112" y="2729969"/>
              <a:ext cx="3917381" cy="647023"/>
            </a:xfrm>
            <a:custGeom>
              <a:avLst/>
              <a:gdLst>
                <a:gd name="connsiteX0" fmla="*/ 0 w 3917381"/>
                <a:gd name="connsiteY0" fmla="*/ 0 h 782897"/>
                <a:gd name="connsiteX1" fmla="*/ 3525933 w 3917381"/>
                <a:gd name="connsiteY1" fmla="*/ 0 h 782897"/>
                <a:gd name="connsiteX2" fmla="*/ 3917381 w 3917381"/>
                <a:gd name="connsiteY2" fmla="*/ 391449 h 782897"/>
                <a:gd name="connsiteX3" fmla="*/ 3525933 w 3917381"/>
                <a:gd name="connsiteY3" fmla="*/ 782897 h 782897"/>
                <a:gd name="connsiteX4" fmla="*/ 0 w 3917381"/>
                <a:gd name="connsiteY4" fmla="*/ 782897 h 782897"/>
                <a:gd name="connsiteX5" fmla="*/ 391449 w 3917381"/>
                <a:gd name="connsiteY5" fmla="*/ 391449 h 782897"/>
                <a:gd name="connsiteX6" fmla="*/ 0 w 3917381"/>
                <a:gd name="connsiteY6" fmla="*/ 0 h 7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381" h="782897">
                  <a:moveTo>
                    <a:pt x="0" y="0"/>
                  </a:moveTo>
                  <a:lnTo>
                    <a:pt x="3525933" y="0"/>
                  </a:lnTo>
                  <a:lnTo>
                    <a:pt x="3917381" y="391449"/>
                  </a:lnTo>
                  <a:lnTo>
                    <a:pt x="3525933" y="782897"/>
                  </a:lnTo>
                  <a:lnTo>
                    <a:pt x="0" y="782897"/>
                  </a:lnTo>
                  <a:lnTo>
                    <a:pt x="391449" y="391449"/>
                  </a:lnTo>
                  <a:lnTo>
                    <a:pt x="0" y="0"/>
                  </a:lnTo>
                  <a:close/>
                </a:path>
              </a:pathLst>
            </a:custGeom>
            <a:solidFill>
              <a:schemeClr val="accent3"/>
            </a:solidFill>
          </p:spPr>
          <p:style>
            <a:lnRef idx="2">
              <a:schemeClr val="lt1">
                <a:hueOff val="0"/>
                <a:satOff val="0"/>
                <a:lumOff val="0"/>
                <a:alphaOff val="0"/>
              </a:schemeClr>
            </a:lnRef>
            <a:fillRef idx="1">
              <a:schemeClr val="accent3">
                <a:hueOff val="1141846"/>
                <a:satOff val="36740"/>
                <a:lumOff val="5293"/>
                <a:alphaOff val="0"/>
              </a:schemeClr>
            </a:fillRef>
            <a:effectRef idx="0">
              <a:schemeClr val="accent3">
                <a:hueOff val="1141846"/>
                <a:satOff val="36740"/>
                <a:lumOff val="5293"/>
                <a:alphaOff val="0"/>
              </a:schemeClr>
            </a:effectRef>
            <a:fontRef idx="minor">
              <a:schemeClr val="lt1"/>
            </a:fontRef>
          </p:style>
          <p:txBody>
            <a:bodyPr spcFirstLastPara="0" vert="horz" wrap="square" lIns="463458" tIns="24003" rIns="415451" bIns="24003" numCol="1" spcCol="1270" anchor="ctr" anchorCtr="0">
              <a:noAutofit/>
            </a:bodyPr>
            <a:lstStyle/>
            <a:p>
              <a:pPr lvl="0" algn="ctr" defTabSz="800100">
                <a:lnSpc>
                  <a:spcPct val="90000"/>
                </a:lnSpc>
                <a:spcBef>
                  <a:spcPct val="0"/>
                </a:spcBef>
                <a:spcAft>
                  <a:spcPct val="35000"/>
                </a:spcAft>
              </a:pPr>
              <a:r>
                <a:rPr lang="en-US" sz="20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View progress</a:t>
              </a:r>
            </a:p>
          </p:txBody>
        </p:sp>
        <p:sp>
          <p:nvSpPr>
            <p:cNvPr id="16" name="Freeform 15"/>
            <p:cNvSpPr/>
            <p:nvPr/>
          </p:nvSpPr>
          <p:spPr>
            <a:xfrm>
              <a:off x="8309810" y="3510707"/>
              <a:ext cx="2759459" cy="1557754"/>
            </a:xfrm>
            <a:custGeom>
              <a:avLst/>
              <a:gdLst>
                <a:gd name="connsiteX0" fmla="*/ 0 w 3133905"/>
                <a:gd name="connsiteY0" fmla="*/ 0 h 1557754"/>
                <a:gd name="connsiteX1" fmla="*/ 3133905 w 3133905"/>
                <a:gd name="connsiteY1" fmla="*/ 0 h 1557754"/>
                <a:gd name="connsiteX2" fmla="*/ 3133905 w 3133905"/>
                <a:gd name="connsiteY2" fmla="*/ 1557754 h 1557754"/>
                <a:gd name="connsiteX3" fmla="*/ 0 w 3133905"/>
                <a:gd name="connsiteY3" fmla="*/ 1557754 h 1557754"/>
                <a:gd name="connsiteX4" fmla="*/ 0 w 3133905"/>
                <a:gd name="connsiteY4" fmla="*/ 0 h 155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905" h="1557754">
                  <a:moveTo>
                    <a:pt x="0" y="0"/>
                  </a:moveTo>
                  <a:lnTo>
                    <a:pt x="3133905" y="0"/>
                  </a:lnTo>
                  <a:lnTo>
                    <a:pt x="3133905" y="1557754"/>
                  </a:lnTo>
                  <a:lnTo>
                    <a:pt x="0" y="155775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1"/>
                  </a:solidFill>
                  <a:ea typeface="Amazon Ember Display Light" panose="020F0403020204020204" pitchFamily="34" charset="0"/>
                  <a:cs typeface="Amazon Ember Display Light" panose="020F0403020204020204" pitchFamily="34" charset="0"/>
                </a:rPr>
                <a:t>Object-level progress</a:t>
              </a:r>
            </a:p>
            <a:p>
              <a:pPr marL="171450" lvl="1" indent="-171450" algn="l" defTabSz="711200">
                <a:lnSpc>
                  <a:spcPct val="90000"/>
                </a:lnSpc>
                <a:spcBef>
                  <a:spcPct val="0"/>
                </a:spcBef>
                <a:spcAft>
                  <a:spcPct val="15000"/>
                </a:spcAft>
                <a:buChar char="••"/>
              </a:pPr>
              <a:r>
                <a:rPr lang="en-US" sz="1600" kern="1200" dirty="0">
                  <a:solidFill>
                    <a:schemeClr val="tx1"/>
                  </a:solidFill>
                  <a:ea typeface="Amazon Ember Display Light" panose="020F0403020204020204" pitchFamily="34" charset="0"/>
                  <a:cs typeface="Amazon Ember Display Light" panose="020F0403020204020204" pitchFamily="34" charset="0"/>
                </a:rPr>
                <a:t>Job notifications</a:t>
              </a:r>
            </a:p>
            <a:p>
              <a:pPr marL="171450" lvl="1" indent="-171450" algn="l" defTabSz="711200">
                <a:lnSpc>
                  <a:spcPct val="90000"/>
                </a:lnSpc>
                <a:spcBef>
                  <a:spcPct val="0"/>
                </a:spcBef>
                <a:spcAft>
                  <a:spcPct val="15000"/>
                </a:spcAft>
                <a:buChar char="••"/>
              </a:pPr>
              <a:r>
                <a:rPr lang="en-US" sz="1600" kern="1200" dirty="0">
                  <a:solidFill>
                    <a:schemeClr val="tx1"/>
                  </a:solidFill>
                  <a:ea typeface="Amazon Ember Display Light" panose="020F0403020204020204" pitchFamily="34" charset="0"/>
                  <a:cs typeface="Amazon Ember Display Light" panose="020F0403020204020204" pitchFamily="34" charset="0"/>
                </a:rPr>
                <a:t>Completion report</a:t>
              </a:r>
            </a:p>
          </p:txBody>
        </p:sp>
      </p:grpSp>
    </p:spTree>
    <p:custDataLst>
      <p:tags r:id="rId1"/>
    </p:custDataLst>
    <p:extLst>
      <p:ext uri="{BB962C8B-B14F-4D97-AF65-F5344CB8AC3E}">
        <p14:creationId xmlns:p14="http://schemas.microsoft.com/office/powerpoint/2010/main" val="3248199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Hosting a static website</a:t>
            </a:r>
            <a:endParaRPr lang="en-US" dirty="0"/>
          </a:p>
        </p:txBody>
      </p:sp>
      <p:sp>
        <p:nvSpPr>
          <p:cNvPr id="3" name="Text Placeholder 2"/>
          <p:cNvSpPr>
            <a:spLocks noGrp="1"/>
          </p:cNvSpPr>
          <p:nvPr>
            <p:ph type="subTitle" idx="1"/>
          </p:nvPr>
        </p:nvSpPr>
        <p:spPr/>
        <p:txBody>
          <a:bodyPr/>
          <a:lstStyle/>
          <a:p>
            <a:r>
              <a:rPr lang="en-US"/>
              <a:t>Module 6: Processing Your Storage Operations</a:t>
            </a:r>
            <a:endParaRPr lang="en-US" dirty="0"/>
          </a:p>
        </p:txBody>
      </p:sp>
    </p:spTree>
    <p:custDataLst>
      <p:tags r:id="rId1"/>
    </p:custDataLst>
    <p:extLst>
      <p:ext uri="{BB962C8B-B14F-4D97-AF65-F5344CB8AC3E}">
        <p14:creationId xmlns:p14="http://schemas.microsoft.com/office/powerpoint/2010/main" val="18166068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9759B8-83CC-4012-A100-C5BC48466B0B}"/>
              </a:ext>
            </a:extLst>
          </p:cNvPr>
          <p:cNvSpPr>
            <a:spLocks noGrp="1"/>
          </p:cNvSpPr>
          <p:nvPr>
            <p:ph type="sldNum" sz="quarter" idx="20"/>
          </p:nvPr>
        </p:nvSpPr>
        <p:spPr/>
        <p:txBody>
          <a:bodyPr/>
          <a:lstStyle/>
          <a:p>
            <a:fld id="{989D9560-4C13-4692-9687-98ECDD2D9552}" type="slidenum">
              <a:rPr lang="en-US" smtClean="0"/>
              <a:pPr/>
              <a:t>37</a:t>
            </a:fld>
            <a:endParaRPr lang="en-US" dirty="0"/>
          </a:p>
        </p:txBody>
      </p:sp>
      <p:sp>
        <p:nvSpPr>
          <p:cNvPr id="2" name="Title 1"/>
          <p:cNvSpPr>
            <a:spLocks noGrp="1"/>
          </p:cNvSpPr>
          <p:nvPr>
            <p:ph type="title"/>
          </p:nvPr>
        </p:nvSpPr>
        <p:spPr/>
        <p:txBody>
          <a:bodyPr/>
          <a:lstStyle/>
          <a:p>
            <a:r>
              <a:rPr lang="en-US"/>
              <a:t>Use case: Host a static website</a:t>
            </a:r>
            <a:endParaRPr lang="en-US" dirty="0"/>
          </a:p>
        </p:txBody>
      </p:sp>
      <p:grpSp>
        <p:nvGrpSpPr>
          <p:cNvPr id="3" name="host" descr="Amazon S3 buckets can host web pages. Here are some things to note:">
            <a:extLst>
              <a:ext uri="{FF2B5EF4-FFF2-40B4-BE49-F238E27FC236}">
                <a16:creationId xmlns:a16="http://schemas.microsoft.com/office/drawing/2014/main" id="{B2CBA17C-D298-40AC-9B5B-745630CCC53C}"/>
              </a:ext>
            </a:extLst>
          </p:cNvPr>
          <p:cNvGrpSpPr/>
          <p:nvPr/>
        </p:nvGrpSpPr>
        <p:grpSpPr>
          <a:xfrm>
            <a:off x="916539" y="1586794"/>
            <a:ext cx="9876353" cy="2112087"/>
            <a:chOff x="916539" y="1586794"/>
            <a:chExt cx="9876353" cy="2112087"/>
          </a:xfrm>
        </p:grpSpPr>
        <p:grpSp>
          <p:nvGrpSpPr>
            <p:cNvPr id="5" name="Group 4">
              <a:extLst>
                <a:ext uri="{FF2B5EF4-FFF2-40B4-BE49-F238E27FC236}">
                  <a16:creationId xmlns:a16="http://schemas.microsoft.com/office/drawing/2014/main" id="{5B5616E9-5E88-4687-8D8A-501202DD3E20}"/>
                </a:ext>
              </a:extLst>
            </p:cNvPr>
            <p:cNvGrpSpPr/>
            <p:nvPr/>
          </p:nvGrpSpPr>
          <p:grpSpPr>
            <a:xfrm>
              <a:off x="3951615" y="2176737"/>
              <a:ext cx="4578928" cy="521914"/>
              <a:chOff x="3951615" y="2297959"/>
              <a:chExt cx="4578928" cy="521914"/>
            </a:xfrm>
          </p:grpSpPr>
          <p:cxnSp>
            <p:nvCxnSpPr>
              <p:cNvPr id="9" name="Straight Arrow Connector 8"/>
              <p:cNvCxnSpPr/>
              <p:nvPr/>
            </p:nvCxnSpPr>
            <p:spPr>
              <a:xfrm>
                <a:off x="3951615" y="2297959"/>
                <a:ext cx="4495566" cy="0"/>
              </a:xfrm>
              <a:prstGeom prst="straightConnector1">
                <a:avLst/>
              </a:prstGeom>
              <a:ln w="25400">
                <a:solidFill>
                  <a:schemeClr val="tx2"/>
                </a:solidFill>
                <a:tailEnd type="triangle" w="lg" len="lg"/>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H="1">
                <a:off x="3951615" y="2819873"/>
                <a:ext cx="4578928" cy="0"/>
              </a:xfrm>
              <a:prstGeom prst="straightConnector1">
                <a:avLst/>
              </a:prstGeom>
              <a:ln w="25400">
                <a:solidFill>
                  <a:schemeClr val="tx2"/>
                </a:solidFill>
                <a:tailEnd type="triangle" w="lg" len="lg"/>
              </a:ln>
            </p:spPr>
            <p:style>
              <a:lnRef idx="1">
                <a:schemeClr val="dk1"/>
              </a:lnRef>
              <a:fillRef idx="0">
                <a:schemeClr val="dk1"/>
              </a:fillRef>
              <a:effectRef idx="0">
                <a:schemeClr val="dk1"/>
              </a:effectRef>
              <a:fontRef idx="minor">
                <a:schemeClr val="tx1"/>
              </a:fontRef>
            </p:style>
          </p:cxn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03873" y="2348811"/>
                <a:ext cx="409994" cy="409994"/>
              </a:xfrm>
              <a:prstGeom prst="rect">
                <a:avLst/>
              </a:prstGeom>
            </p:spPr>
          </p:pic>
          <p:sp>
            <p:nvSpPr>
              <p:cNvPr id="17" name="TextBox 16"/>
              <p:cNvSpPr txBox="1"/>
              <p:nvPr/>
            </p:nvSpPr>
            <p:spPr>
              <a:xfrm>
                <a:off x="4913866" y="2383447"/>
                <a:ext cx="3175055" cy="369332"/>
              </a:xfrm>
              <a:prstGeom prst="rect">
                <a:avLst/>
              </a:prstGeom>
              <a:noFill/>
            </p:spPr>
            <p:txBody>
              <a:bodyPr wrap="square" rtlCol="0">
                <a:spAutoFit/>
              </a:bodyPr>
              <a:lstStyle/>
              <a:p>
                <a:r>
                  <a:rPr lang="en-US" dirty="0"/>
                  <a:t>HTML, CSS, or JavaScript</a:t>
                </a:r>
              </a:p>
            </p:txBody>
          </p:sp>
        </p:grpSp>
        <p:pic>
          <p:nvPicPr>
            <p:cNvPr id="18" name="Graphic 69">
              <a:extLst>
                <a:ext uri="{FF2B5EF4-FFF2-40B4-BE49-F238E27FC236}">
                  <a16:creationId xmlns:a16="http://schemas.microsoft.com/office/drawing/2014/main" id="{54134B1C-68A0-2F46-9E2C-F7BCA80438A7}"/>
                </a:ext>
              </a:extLst>
            </p:cNvPr>
            <p:cNvPicPr>
              <a:picLocks noChangeAspect="1"/>
            </p:cNvPicPr>
            <p:nvPr/>
          </p:nvPicPr>
          <p:blipFill>
            <a:blip r:embed="rId5"/>
            <a:stretch>
              <a:fillRect/>
            </a:stretch>
          </p:blipFill>
          <p:spPr>
            <a:xfrm>
              <a:off x="9296592" y="1911147"/>
              <a:ext cx="1053093" cy="1053094"/>
            </a:xfrm>
            <a:prstGeom prst="rect">
              <a:avLst/>
            </a:prstGeom>
          </p:spPr>
        </p:pic>
        <p:sp>
          <p:nvSpPr>
            <p:cNvPr id="19" name="TextBox 18">
              <a:extLst>
                <a:ext uri="{FF2B5EF4-FFF2-40B4-BE49-F238E27FC236}">
                  <a16:creationId xmlns:a16="http://schemas.microsoft.com/office/drawing/2014/main" id="{7FA9348E-E3AE-3F48-9EF0-785E5F84BFB5}"/>
                </a:ext>
              </a:extLst>
            </p:cNvPr>
            <p:cNvSpPr txBox="1"/>
            <p:nvPr/>
          </p:nvSpPr>
          <p:spPr>
            <a:xfrm>
              <a:off x="8841307" y="3294506"/>
              <a:ext cx="1951585" cy="369332"/>
            </a:xfrm>
            <a:prstGeom prst="rect">
              <a:avLst/>
            </a:prstGeom>
            <a:noFill/>
          </p:spPr>
          <p:txBody>
            <a:bodyPr wrap="square" rtlCol="0">
              <a:spAutoFit/>
            </a:bodyPr>
            <a:lstStyle/>
            <a:p>
              <a:pPr algn="ctr"/>
              <a:r>
                <a:rPr lang="en-US" dirty="0"/>
                <a:t>Amazon S3</a:t>
              </a:r>
            </a:p>
          </p:txBody>
        </p:sp>
        <p:sp>
          <p:nvSpPr>
            <p:cNvPr id="26" name="TextBox 25"/>
            <p:cNvSpPr txBox="1"/>
            <p:nvPr/>
          </p:nvSpPr>
          <p:spPr>
            <a:xfrm>
              <a:off x="1434426" y="3329549"/>
              <a:ext cx="1343891" cy="369332"/>
            </a:xfrm>
            <a:prstGeom prst="rect">
              <a:avLst/>
            </a:prstGeom>
            <a:noFill/>
          </p:spPr>
          <p:txBody>
            <a:bodyPr wrap="square" rtlCol="0">
              <a:spAutoFit/>
            </a:bodyPr>
            <a:lstStyle/>
            <a:p>
              <a:pPr algn="ctr"/>
              <a:r>
                <a:rPr lang="en-US" dirty="0"/>
                <a:t>Browser</a:t>
              </a:r>
            </a:p>
          </p:txBody>
        </p:sp>
        <p:pic>
          <p:nvPicPr>
            <p:cNvPr id="33" name="Content Placeholder 3"/>
            <p:cNvPicPr>
              <a:picLocks noChangeAspect="1"/>
            </p:cNvPicPr>
            <p:nvPr/>
          </p:nvPicPr>
          <p:blipFill rotWithShape="1">
            <a:blip r:embed="rId6" cstate="print">
              <a:extLst>
                <a:ext uri="{28A0092B-C50C-407E-A947-70E740481C1C}">
                  <a14:useLocalDpi xmlns:a14="http://schemas.microsoft.com/office/drawing/2010/main" val="0"/>
                </a:ext>
              </a:extLst>
            </a:blip>
            <a:srcRect t="14020" b="14514"/>
            <a:stretch/>
          </p:blipFill>
          <p:spPr>
            <a:xfrm>
              <a:off x="916539" y="1586794"/>
              <a:ext cx="2379663" cy="1701800"/>
            </a:xfrm>
            <a:prstGeom prst="rect">
              <a:avLst/>
            </a:prstGeom>
          </p:spPr>
        </p:pic>
      </p:grpSp>
      <p:graphicFrame>
        <p:nvGraphicFramePr>
          <p:cNvPr id="13" name="Table 12"/>
          <p:cNvGraphicFramePr>
            <a:graphicFrameLocks noGrp="1"/>
          </p:cNvGraphicFramePr>
          <p:nvPr>
            <p:extLst/>
          </p:nvPr>
        </p:nvGraphicFramePr>
        <p:xfrm>
          <a:off x="272079" y="4604294"/>
          <a:ext cx="11500821" cy="1620520"/>
        </p:xfrm>
        <a:graphic>
          <a:graphicData uri="http://schemas.openxmlformats.org/drawingml/2006/table">
            <a:tbl>
              <a:tblPr bandRow="1">
                <a:tableStyleId>{073A0DAA-6AF3-43AB-8588-CEC1D06C72B9}</a:tableStyleId>
              </a:tblPr>
              <a:tblGrid>
                <a:gridCol w="3868121">
                  <a:extLst>
                    <a:ext uri="{9D8B030D-6E8A-4147-A177-3AD203B41FA5}">
                      <a16:colId xmlns:a16="http://schemas.microsoft.com/office/drawing/2014/main" val="3468654713"/>
                    </a:ext>
                  </a:extLst>
                </a:gridCol>
                <a:gridCol w="7632700">
                  <a:extLst>
                    <a:ext uri="{9D8B030D-6E8A-4147-A177-3AD203B41FA5}">
                      <a16:colId xmlns:a16="http://schemas.microsoft.com/office/drawing/2014/main" val="2313848570"/>
                    </a:ext>
                  </a:extLst>
                </a:gridCol>
              </a:tblGrid>
              <a:tr h="370840">
                <a:tc>
                  <a:txBody>
                    <a:bodyPr/>
                    <a:lstStyle/>
                    <a:p>
                      <a:pPr algn="r"/>
                      <a:r>
                        <a:rPr lang="en-US" dirty="0"/>
                        <a:t>Static website hosting</a:t>
                      </a:r>
                      <a:endParaRPr lang="en-US" dirty="0">
                        <a:latin typeface="Amazon Ember" panose="020B0603020204020204" pitchFamily="34" charset="0"/>
                        <a:ea typeface="Amazon Ember" panose="020B0603020204020204" pitchFamily="34" charset="0"/>
                        <a:cs typeface="Amazon Ember" panose="020B0603020204020204" pitchFamily="34" charset="0"/>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No support for server-side scripting</a:t>
                      </a:r>
                    </a:p>
                  </a:txBody>
                  <a:tcPr/>
                </a:tc>
                <a:extLst>
                  <a:ext uri="{0D108BD9-81ED-4DB2-BD59-A6C34878D82A}">
                    <a16:rowId xmlns:a16="http://schemas.microsoft.com/office/drawing/2014/main" val="948051153"/>
                  </a:ext>
                </a:extLst>
              </a:tr>
              <a:tr h="370840">
                <a:tc>
                  <a:txBody>
                    <a:bodyPr/>
                    <a:lstStyle/>
                    <a:p>
                      <a:pPr algn="r"/>
                      <a:r>
                        <a:rPr lang="en-US" dirty="0"/>
                        <a:t>Bucket Configuration</a:t>
                      </a:r>
                      <a:endParaRPr lang="en-US" dirty="0">
                        <a:latin typeface="Amazon Ember" panose="020B0603020204020204" pitchFamily="34" charset="0"/>
                        <a:ea typeface="Amazon Ember" panose="020B0603020204020204" pitchFamily="34" charset="0"/>
                        <a:cs typeface="Amazon Ember" panose="020B0603020204020204" pitchFamily="34" charset="0"/>
                      </a:endParaRPr>
                    </a:p>
                  </a:txBody>
                  <a:tcPr/>
                </a:tc>
                <a:tc>
                  <a:txBody>
                    <a:bodyPr/>
                    <a:lstStyle/>
                    <a:p>
                      <a:pPr marL="285750" lvl="0" indent="-285750">
                        <a:buFont typeface="Arial" panose="020B0604020202020204" pitchFamily="34" charset="0"/>
                        <a:buChar char="•"/>
                      </a:pPr>
                      <a:r>
                        <a:rPr lang="en-US" sz="1800" dirty="0"/>
                        <a:t>Website hosting</a:t>
                      </a:r>
                    </a:p>
                    <a:p>
                      <a:pPr marL="285750" lvl="0" indent="-285750">
                        <a:buFont typeface="Arial" panose="020B0604020202020204" pitchFamily="34" charset="0"/>
                        <a:buChar char="•"/>
                      </a:pPr>
                      <a:r>
                        <a:rPr lang="en-US" sz="1800" dirty="0"/>
                        <a:t>Public read access</a:t>
                      </a:r>
                    </a:p>
                  </a:txBody>
                  <a:tcPr/>
                </a:tc>
                <a:extLst>
                  <a:ext uri="{0D108BD9-81ED-4DB2-BD59-A6C34878D82A}">
                    <a16:rowId xmlns:a16="http://schemas.microsoft.com/office/drawing/2014/main" val="786279973"/>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kern="1200" dirty="0"/>
                        <a:t>Region-specific website endpoints</a:t>
                      </a:r>
                      <a:endParaRPr lang="en-US" sz="1800" kern="1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a:txBody>
                  <a:tcPr/>
                </a:tc>
                <a:tc>
                  <a:txBody>
                    <a:bodyPr/>
                    <a:lstStyle/>
                    <a:p>
                      <a:pPr marL="285750" lvl="0" indent="-285750">
                        <a:buFont typeface="Arial" panose="020B0604020202020204" pitchFamily="34" charset="0"/>
                        <a:buChar char="•"/>
                        <a:defRPr/>
                      </a:pPr>
                      <a:r>
                        <a:rPr lang="en-US" dirty="0"/>
                        <a:t>Website endpoint</a:t>
                      </a:r>
                      <a:br>
                        <a:rPr lang="en-US" dirty="0"/>
                      </a:br>
                      <a:r>
                        <a:rPr lang="en-US" altLang="en-US" sz="1600" dirty="0"/>
                        <a:t>https://[bucketname].s3-website-[Region].amazonaws.com </a:t>
                      </a:r>
                      <a:endParaRPr lang="en-US" sz="1600" dirty="0"/>
                    </a:p>
                  </a:txBody>
                  <a:tcPr/>
                </a:tc>
                <a:extLst>
                  <a:ext uri="{0D108BD9-81ED-4DB2-BD59-A6C34878D82A}">
                    <a16:rowId xmlns:a16="http://schemas.microsoft.com/office/drawing/2014/main" val="3095040894"/>
                  </a:ext>
                </a:extLst>
              </a:tr>
            </a:tbl>
          </a:graphicData>
        </a:graphic>
      </p:graphicFrame>
    </p:spTree>
    <p:custDataLst>
      <p:tags r:id="rId1"/>
    </p:custDataLst>
    <p:extLst>
      <p:ext uri="{BB962C8B-B14F-4D97-AF65-F5344CB8AC3E}">
        <p14:creationId xmlns:p14="http://schemas.microsoft.com/office/powerpoint/2010/main" val="315495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AE2B4B0-1039-45DC-99DD-9347F641F930}"/>
              </a:ext>
            </a:extLst>
          </p:cNvPr>
          <p:cNvSpPr>
            <a:spLocks noGrp="1"/>
          </p:cNvSpPr>
          <p:nvPr>
            <p:ph type="sldNum" sz="quarter" idx="20"/>
          </p:nvPr>
        </p:nvSpPr>
        <p:spPr/>
        <p:txBody>
          <a:bodyPr/>
          <a:lstStyle/>
          <a:p>
            <a:fld id="{989D9560-4C13-4692-9687-98ECDD2D9552}" type="slidenum">
              <a:rPr lang="en-US" smtClean="0"/>
              <a:pPr/>
              <a:t>38</a:t>
            </a:fld>
            <a:endParaRPr lang="en-US" dirty="0"/>
          </a:p>
        </p:txBody>
      </p:sp>
      <p:sp>
        <p:nvSpPr>
          <p:cNvPr id="2" name="Title 1"/>
          <p:cNvSpPr>
            <a:spLocks noGrp="1"/>
          </p:cNvSpPr>
          <p:nvPr>
            <p:ph type="title"/>
          </p:nvPr>
        </p:nvSpPr>
        <p:spPr/>
        <p:txBody>
          <a:bodyPr/>
          <a:lstStyle/>
          <a:p>
            <a:r>
              <a:rPr lang="en-US"/>
              <a:t>Example: Enabling website hosting</a:t>
            </a:r>
            <a:endParaRPr lang="en-US" dirty="0"/>
          </a:p>
        </p:txBody>
      </p:sp>
      <p:grpSp>
        <p:nvGrpSpPr>
          <p:cNvPr id="3" name="Group 2">
            <a:extLst>
              <a:ext uri="{FF2B5EF4-FFF2-40B4-BE49-F238E27FC236}">
                <a16:creationId xmlns:a16="http://schemas.microsoft.com/office/drawing/2014/main" id="{90E50602-35EC-4ECF-B3FB-45792435C162}"/>
              </a:ext>
            </a:extLst>
          </p:cNvPr>
          <p:cNvGrpSpPr/>
          <p:nvPr/>
        </p:nvGrpSpPr>
        <p:grpSpPr>
          <a:xfrm>
            <a:off x="1057345" y="2019805"/>
            <a:ext cx="7129461" cy="1409195"/>
            <a:chOff x="647435" y="2019805"/>
            <a:chExt cx="7129461" cy="1409195"/>
          </a:xfrm>
        </p:grpSpPr>
        <p:sp>
          <p:nvSpPr>
            <p:cNvPr id="18" name="Rectangle 17">
              <a:extLst>
                <a:ext uri="{C183D7F6-B498-43B3-948B-1728B52AA6E4}">
                  <adec:decorative xmlns:adec="http://schemas.microsoft.com/office/drawing/2017/decorative" val="0"/>
                </a:ext>
              </a:extLst>
            </p:cNvPr>
            <p:cNvSpPr/>
            <p:nvPr/>
          </p:nvSpPr>
          <p:spPr>
            <a:xfrm>
              <a:off x="647435" y="2503779"/>
              <a:ext cx="2413082" cy="925221"/>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dirty="0"/>
                <a:t>Set the website configuration for a bucket.</a:t>
              </a:r>
            </a:p>
          </p:txBody>
        </p:sp>
        <p:cxnSp>
          <p:nvCxnSpPr>
            <p:cNvPr id="19" name="Straight Arrow Connector 18">
              <a:extLst>
                <a:ext uri="{C183D7F6-B498-43B3-948B-1728B52AA6E4}">
                  <adec:decorative xmlns:adec="http://schemas.microsoft.com/office/drawing/2017/decorative" val="1"/>
                </a:ext>
              </a:extLst>
            </p:cNvPr>
            <p:cNvCxnSpPr/>
            <p:nvPr/>
          </p:nvCxnSpPr>
          <p:spPr>
            <a:xfrm flipV="1">
              <a:off x="1853976" y="2019805"/>
              <a:ext cx="0" cy="483974"/>
            </a:xfrm>
            <a:prstGeom prst="straightConnector1">
              <a:avLst/>
            </a:prstGeom>
            <a:ln w="44450">
              <a:solidFill>
                <a:schemeClr val="hlink"/>
              </a:solidFill>
              <a:tailEnd type="arrow"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13" name="Rectangle 12">
              <a:extLst>
                <a:ext uri="{C183D7F6-B498-43B3-948B-1728B52AA6E4}">
                  <adec:decorative xmlns:adec="http://schemas.microsoft.com/office/drawing/2017/decorative" val="0"/>
                </a:ext>
              </a:extLst>
            </p:cNvPr>
            <p:cNvSpPr/>
            <p:nvPr/>
          </p:nvSpPr>
          <p:spPr>
            <a:xfrm>
              <a:off x="6044873" y="2523730"/>
              <a:ext cx="1732023" cy="733721"/>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rtlCol="0" anchor="ctr"/>
            <a:lstStyle/>
            <a:p>
              <a:pPr lvl="0"/>
              <a:r>
                <a:rPr lang="en-US" sz="2000" dirty="0"/>
                <a:t>Specify the landing page</a:t>
              </a:r>
            </a:p>
          </p:txBody>
        </p:sp>
        <p:cxnSp>
          <p:nvCxnSpPr>
            <p:cNvPr id="14" name="Straight Arrow Connector 13">
              <a:extLst>
                <a:ext uri="{C183D7F6-B498-43B3-948B-1728B52AA6E4}">
                  <adec:decorative xmlns:adec="http://schemas.microsoft.com/office/drawing/2017/decorative" val="1"/>
                </a:ext>
              </a:extLst>
            </p:cNvPr>
            <p:cNvCxnSpPr/>
            <p:nvPr/>
          </p:nvCxnSpPr>
          <p:spPr>
            <a:xfrm flipV="1">
              <a:off x="6910885" y="2039756"/>
              <a:ext cx="0" cy="483974"/>
            </a:xfrm>
            <a:prstGeom prst="straightConnector1">
              <a:avLst/>
            </a:prstGeom>
            <a:ln w="44450">
              <a:solidFill>
                <a:schemeClr val="hlink"/>
              </a:solidFill>
              <a:tailEnd type="arrow"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pSp>
      <p:sp>
        <p:nvSpPr>
          <p:cNvPr id="23" name="Rectangle 2">
            <a:extLst>
              <a:ext uri="{C183D7F6-B498-43B3-948B-1728B52AA6E4}">
                <adec:decorative xmlns:adec="http://schemas.microsoft.com/office/drawing/2017/decorative" val="0"/>
              </a:ext>
            </a:extLst>
          </p:cNvPr>
          <p:cNvSpPr>
            <a:spLocks noChangeArrowheads="1"/>
          </p:cNvSpPr>
          <p:nvPr/>
        </p:nvSpPr>
        <p:spPr bwMode="auto">
          <a:xfrm>
            <a:off x="253000" y="1702361"/>
            <a:ext cx="11700650" cy="3385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altLang="en-US" sz="1600">
                <a:solidFill>
                  <a:schemeClr val="lt1"/>
                </a:solidFill>
                <a:latin typeface="Lucida Console" panose="020B0609040504020204" pitchFamily="49" charset="0"/>
              </a:rPr>
              <a:t>&gt;&gt; </a:t>
            </a:r>
            <a:r>
              <a:rPr lang="en-US" altLang="en-US" sz="1600" dirty="0" err="1">
                <a:solidFill>
                  <a:schemeClr val="lt1"/>
                </a:solidFill>
                <a:latin typeface="Lucida Console" panose="020B0609040504020204" pitchFamily="49" charset="0"/>
              </a:rPr>
              <a:t>aws</a:t>
            </a:r>
            <a:r>
              <a:rPr lang="en-US" altLang="en-US" sz="1600" dirty="0">
                <a:solidFill>
                  <a:schemeClr val="lt1"/>
                </a:solidFill>
                <a:latin typeface="Lucida Console" panose="020B0609040504020204" pitchFamily="49" charset="0"/>
              </a:rPr>
              <a:t> s3 website s3://</a:t>
            </a:r>
            <a:r>
              <a:rPr lang="en-US" altLang="en-US" sz="1600" dirty="0">
                <a:latin typeface="Lucida Console" panose="020B0609040504020204" pitchFamily="49" charset="0"/>
              </a:rPr>
              <a:t>notes</a:t>
            </a:r>
            <a:r>
              <a:rPr lang="en-US" altLang="en-US" sz="1600" dirty="0">
                <a:solidFill>
                  <a:schemeClr val="lt1"/>
                </a:solidFill>
                <a:latin typeface="Lucida Console" panose="020B0609040504020204" pitchFamily="49" charset="0"/>
              </a:rPr>
              <a:t>-bucket/ --index-document index.html --error-document error.html </a:t>
            </a:r>
          </a:p>
        </p:txBody>
      </p:sp>
      <p:pic>
        <p:nvPicPr>
          <p:cNvPr id="21" name="Content Placeholder 3">
            <a:extLs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4020" b="14514"/>
          <a:stretch/>
        </p:blipFill>
        <p:spPr>
          <a:xfrm>
            <a:off x="8225510" y="3740266"/>
            <a:ext cx="2379663" cy="1701800"/>
          </a:xfrm>
          <a:prstGeom prst="rect">
            <a:avLst/>
          </a:prstGeom>
        </p:spPr>
      </p:pic>
      <p:grpSp>
        <p:nvGrpSpPr>
          <p:cNvPr id="22" name="Group 21">
            <a:extLst>
              <a:ext uri="{C183D7F6-B498-43B3-948B-1728B52AA6E4}">
                <adec:decorative xmlns:adec="http://schemas.microsoft.com/office/drawing/2017/decorative" val="1"/>
              </a:ext>
            </a:extLst>
          </p:cNvPr>
          <p:cNvGrpSpPr/>
          <p:nvPr/>
        </p:nvGrpSpPr>
        <p:grpSpPr>
          <a:xfrm>
            <a:off x="10013371" y="4312574"/>
            <a:ext cx="1310604" cy="1310604"/>
            <a:chOff x="3408697" y="2032461"/>
            <a:chExt cx="1310604" cy="1310604"/>
          </a:xfrm>
        </p:grpSpPr>
        <p:sp>
          <p:nvSpPr>
            <p:cNvPr id="25" name="Rounded Rectangle 4"/>
            <p:cNvSpPr txBox="1"/>
            <p:nvPr/>
          </p:nvSpPr>
          <p:spPr>
            <a:xfrm>
              <a:off x="3660117" y="2243493"/>
              <a:ext cx="807765" cy="88854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spcFirstLastPara="0" vert="horz" wrap="square" lIns="78740" tIns="78740" rIns="78740" bIns="78740" numCol="1" spcCol="1270" anchor="ctr" anchorCtr="0">
              <a:noAutofit/>
            </a:bodyPr>
            <a:lstStyle/>
            <a:p>
              <a:pPr lvl="0" algn="ctr" defTabSz="1377950">
                <a:lnSpc>
                  <a:spcPct val="90000"/>
                </a:lnSpc>
                <a:spcBef>
                  <a:spcPct val="0"/>
                </a:spcBef>
                <a:spcAft>
                  <a:spcPct val="35000"/>
                </a:spcAft>
              </a:pPr>
              <a:endParaRPr lang="en-US" sz="3100" kern="1200" dirty="0"/>
            </a:p>
          </p:txBody>
        </p:sp>
        <p:sp>
          <p:nvSpPr>
            <p:cNvPr id="24" name="Rounded Rectangle 23">
              <a:extLst>
                <a:ext uri="{C183D7F6-B498-43B3-948B-1728B52AA6E4}">
                  <adec:decorative xmlns:adec="http://schemas.microsoft.com/office/drawing/2017/decorative" val="1"/>
                </a:ext>
              </a:extLst>
            </p:cNvPr>
            <p:cNvSpPr/>
            <p:nvPr/>
          </p:nvSpPr>
          <p:spPr>
            <a:xfrm>
              <a:off x="3408697" y="2032461"/>
              <a:ext cx="1310604" cy="1310604"/>
            </a:xfrm>
            <a:prstGeom prst="roundRect">
              <a:avLst/>
            </a:prstGeom>
            <a:blipFill rotWithShape="0">
              <a:blip r:embed="rId5"/>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sp>
        <p:nvSpPr>
          <p:cNvPr id="27" name="TextBox 26"/>
          <p:cNvSpPr txBox="1"/>
          <p:nvPr/>
        </p:nvSpPr>
        <p:spPr>
          <a:xfrm>
            <a:off x="982201" y="5519945"/>
            <a:ext cx="10341774" cy="892552"/>
          </a:xfrm>
          <a:prstGeom prst="rect">
            <a:avLst/>
          </a:prstGeom>
          <a:noFill/>
        </p:spPr>
        <p:txBody>
          <a:bodyPr wrap="square" rtlCol="0">
            <a:spAutoFit/>
          </a:bodyPr>
          <a:lstStyle/>
          <a:p>
            <a:pPr algn="r"/>
            <a:r>
              <a:rPr lang="en-US" sz="2000" dirty="0">
                <a:ea typeface="Amazon Ember Display Medium" panose="020F0603020204020204" pitchFamily="34" charset="0"/>
                <a:cs typeface="Amazon Ember Display Medium" panose="020F0603020204020204" pitchFamily="34" charset="0"/>
              </a:rPr>
              <a:t>Website endpoint</a:t>
            </a:r>
          </a:p>
          <a:p>
            <a:pPr algn="r"/>
            <a:r>
              <a:rPr lang="en-US" sz="1600" dirty="0">
                <a:latin typeface="Lucida Console" panose="020B0609040504020204" pitchFamily="49" charset="0"/>
              </a:rPr>
              <a:t>http://notes-bucket.s3-website.us-west-2.amazonaws.com</a:t>
            </a:r>
            <a:endParaRPr lang="en-US" sz="160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endParaRPr>
          </a:p>
          <a:p>
            <a:pPr algn="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699733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B4BD548-EA51-47C4-A3D6-9EB468641737}"/>
              </a:ext>
            </a:extLst>
          </p:cNvPr>
          <p:cNvSpPr>
            <a:spLocks noGrp="1"/>
          </p:cNvSpPr>
          <p:nvPr>
            <p:ph type="sldNum" sz="quarter" idx="20"/>
          </p:nvPr>
        </p:nvSpPr>
        <p:spPr/>
        <p:txBody>
          <a:bodyPr/>
          <a:lstStyle/>
          <a:p>
            <a:fld id="{989D9560-4C13-4692-9687-98ECDD2D9552}" type="slidenum">
              <a:rPr lang="en-US" smtClean="0"/>
              <a:pPr/>
              <a:t>39</a:t>
            </a:fld>
            <a:endParaRPr lang="en-US" dirty="0"/>
          </a:p>
        </p:txBody>
      </p:sp>
      <p:sp>
        <p:nvSpPr>
          <p:cNvPr id="2" name="Title 1"/>
          <p:cNvSpPr>
            <a:spLocks noGrp="1"/>
          </p:cNvSpPr>
          <p:nvPr>
            <p:ph type="title"/>
          </p:nvPr>
        </p:nvSpPr>
        <p:spPr/>
        <p:txBody>
          <a:bodyPr/>
          <a:lstStyle/>
          <a:p>
            <a:r>
              <a:rPr lang="en-US"/>
              <a:t>Cross-origin resource sharing</a:t>
            </a:r>
            <a:endParaRPr lang="en-US" dirty="0"/>
          </a:p>
        </p:txBody>
      </p:sp>
      <p:sp>
        <p:nvSpPr>
          <p:cNvPr id="18" name="Content Placeholder 2">
            <a:extLst>
              <a:ext uri="{FF2B5EF4-FFF2-40B4-BE49-F238E27FC236}">
                <a16:creationId xmlns:a16="http://schemas.microsoft.com/office/drawing/2014/main" id="{206C694D-930F-7145-8F31-B18CD917A480}"/>
              </a:ext>
            </a:extLst>
          </p:cNvPr>
          <p:cNvSpPr>
            <a:spLocks noGrp="1"/>
          </p:cNvSpPr>
          <p:nvPr>
            <p:ph sz="quarter" idx="21"/>
          </p:nvPr>
        </p:nvSpPr>
        <p:spPr/>
        <p:txBody>
          <a:bodyPr/>
          <a:lstStyle/>
          <a:p>
            <a:r>
              <a:rPr lang="en-US"/>
              <a:t>CORS defines a way for client web applications that are loaded in one domain to interact with resources in a different domain.</a:t>
            </a:r>
            <a:endParaRPr lang="en-US" dirty="0"/>
          </a:p>
        </p:txBody>
      </p:sp>
      <p:grpSp>
        <p:nvGrpSpPr>
          <p:cNvPr id="12" name="CORS">
            <a:extLst>
              <a:ext uri="{FF2B5EF4-FFF2-40B4-BE49-F238E27FC236}">
                <a16:creationId xmlns:a16="http://schemas.microsoft.com/office/drawing/2014/main" id="{E92061D2-A879-4E31-BEDC-5F8C9E71BB13}"/>
              </a:ext>
              <a:ext uri="{C183D7F6-B498-43B3-948B-1728B52AA6E4}">
                <adec:decorative xmlns:adec="http://schemas.microsoft.com/office/drawing/2017/decorative" val="1"/>
              </a:ext>
            </a:extLst>
          </p:cNvPr>
          <p:cNvGrpSpPr/>
          <p:nvPr/>
        </p:nvGrpSpPr>
        <p:grpSpPr>
          <a:xfrm>
            <a:off x="108150" y="2329048"/>
            <a:ext cx="7275668" cy="4008456"/>
            <a:chOff x="108150" y="2329048"/>
            <a:chExt cx="7275668" cy="4008456"/>
          </a:xfrm>
        </p:grpSpPr>
        <p:cxnSp>
          <p:nvCxnSpPr>
            <p:cNvPr id="11" name="Straight Connector 10"/>
            <p:cNvCxnSpPr/>
            <p:nvPr/>
          </p:nvCxnSpPr>
          <p:spPr>
            <a:xfrm>
              <a:off x="2711806" y="3835182"/>
              <a:ext cx="3591" cy="140792"/>
            </a:xfrm>
            <a:prstGeom prst="line">
              <a:avLst/>
            </a:prstGeom>
            <a:ln>
              <a:solidFill>
                <a:schemeClr val="accent2">
                  <a:lumMod val="60000"/>
                  <a:lumOff val="40000"/>
                </a:schemeClr>
              </a:solidFill>
            </a:ln>
          </p:spPr>
          <p:style>
            <a:lnRef idx="2">
              <a:schemeClr val="accent2"/>
            </a:lnRef>
            <a:fillRef idx="0">
              <a:schemeClr val="accent2"/>
            </a:fillRef>
            <a:effectRef idx="1">
              <a:schemeClr val="accent2"/>
            </a:effectRef>
            <a:fontRef idx="minor">
              <a:schemeClr val="tx1"/>
            </a:fontRef>
          </p:style>
        </p:cxnSp>
        <p:sp>
          <p:nvSpPr>
            <p:cNvPr id="16" name="TextBox 15"/>
            <p:cNvSpPr txBox="1"/>
            <p:nvPr/>
          </p:nvSpPr>
          <p:spPr>
            <a:xfrm>
              <a:off x="2895608" y="4835351"/>
              <a:ext cx="927896"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effectLst/>
                  <a:uLnTx/>
                  <a:uFillTx/>
                </a:rPr>
                <a:t>CORS</a:t>
              </a:r>
            </a:p>
          </p:txBody>
        </p:sp>
        <p:sp>
          <p:nvSpPr>
            <p:cNvPr id="22" name="Rectangle 21">
              <a:extLst>
                <a:ext uri="{FF2B5EF4-FFF2-40B4-BE49-F238E27FC236}">
                  <a16:creationId xmlns:a16="http://schemas.microsoft.com/office/drawing/2014/main" id="{CE7F7081-419C-2E4F-A999-2923C4338FC0}"/>
                </a:ext>
              </a:extLst>
            </p:cNvPr>
            <p:cNvSpPr/>
            <p:nvPr/>
          </p:nvSpPr>
          <p:spPr>
            <a:xfrm>
              <a:off x="415433" y="2329048"/>
              <a:ext cx="3873738" cy="40084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ysClr val="windowText" lastClr="000000"/>
                </a:solidFill>
              </a:endParaRPr>
            </a:p>
          </p:txBody>
        </p:sp>
        <p:pic>
          <p:nvPicPr>
            <p:cNvPr id="23" name="Graphic 11">
              <a:extLst>
                <a:ext uri="{FF2B5EF4-FFF2-40B4-BE49-F238E27FC236}">
                  <a16:creationId xmlns:a16="http://schemas.microsoft.com/office/drawing/2014/main" id="{CE52C9D7-11B0-9E41-AB16-2C9849C3ECBE}"/>
                </a:ext>
              </a:extLst>
            </p:cNvPr>
            <p:cNvPicPr>
              <a:picLocks noChangeAspect="1"/>
            </p:cNvPicPr>
            <p:nvPr/>
          </p:nvPicPr>
          <p:blipFill>
            <a:blip r:embed="rId4"/>
            <a:stretch>
              <a:fillRect/>
            </a:stretch>
          </p:blipFill>
          <p:spPr>
            <a:xfrm>
              <a:off x="415433" y="2329048"/>
              <a:ext cx="330200" cy="330200"/>
            </a:xfrm>
            <a:prstGeom prst="rect">
              <a:avLst/>
            </a:prstGeom>
          </p:spPr>
        </p:pic>
        <p:pic>
          <p:nvPicPr>
            <p:cNvPr id="26" name="Graphic 69">
              <a:extLst>
                <a:ext uri="{FF2B5EF4-FFF2-40B4-BE49-F238E27FC236}">
                  <a16:creationId xmlns:a16="http://schemas.microsoft.com/office/drawing/2014/main" id="{54134B1C-68A0-2F46-9E2C-F7BCA80438A7}"/>
                </a:ext>
              </a:extLst>
            </p:cNvPr>
            <p:cNvPicPr>
              <a:picLocks noChangeAspect="1"/>
            </p:cNvPicPr>
            <p:nvPr/>
          </p:nvPicPr>
          <p:blipFill>
            <a:blip r:embed="rId5"/>
            <a:stretch>
              <a:fillRect/>
            </a:stretch>
          </p:blipFill>
          <p:spPr>
            <a:xfrm>
              <a:off x="903502" y="2948648"/>
              <a:ext cx="711200" cy="711200"/>
            </a:xfrm>
            <a:prstGeom prst="rect">
              <a:avLst/>
            </a:prstGeom>
          </p:spPr>
        </p:pic>
        <p:sp>
          <p:nvSpPr>
            <p:cNvPr id="28" name="TextBox 27">
              <a:extLst>
                <a:ext uri="{FF2B5EF4-FFF2-40B4-BE49-F238E27FC236}">
                  <a16:creationId xmlns:a16="http://schemas.microsoft.com/office/drawing/2014/main" id="{7FA9348E-E3AE-3F48-9EF0-785E5F84BFB5}"/>
                </a:ext>
              </a:extLst>
            </p:cNvPr>
            <p:cNvSpPr txBox="1"/>
            <p:nvPr/>
          </p:nvSpPr>
          <p:spPr>
            <a:xfrm>
              <a:off x="108150" y="3690109"/>
              <a:ext cx="2301904" cy="338554"/>
            </a:xfrm>
            <a:prstGeom prst="rect">
              <a:avLst/>
            </a:prstGeom>
            <a:noFill/>
          </p:spPr>
          <p:txBody>
            <a:bodyPr wrap="square" rtlCol="0">
              <a:spAutoFit/>
            </a:bodyPr>
            <a:lstStyle/>
            <a:p>
              <a:pPr algn="ctr"/>
              <a:r>
                <a:rPr lang="en-US" sz="1600" dirty="0"/>
                <a:t>Amazon S3</a:t>
              </a:r>
            </a:p>
          </p:txBody>
        </p:sp>
        <p:sp>
          <p:nvSpPr>
            <p:cNvPr id="32" name="TextBox 31">
              <a:extLst>
                <a:ext uri="{FF2B5EF4-FFF2-40B4-BE49-F238E27FC236}">
                  <a16:creationId xmlns:a16="http://schemas.microsoft.com/office/drawing/2014/main" id="{7FA9348E-E3AE-3F48-9EF0-785E5F84BFB5}"/>
                </a:ext>
              </a:extLst>
            </p:cNvPr>
            <p:cNvSpPr txBox="1"/>
            <p:nvPr/>
          </p:nvSpPr>
          <p:spPr>
            <a:xfrm>
              <a:off x="108150" y="5647956"/>
              <a:ext cx="2301904" cy="338554"/>
            </a:xfrm>
            <a:prstGeom prst="rect">
              <a:avLst/>
            </a:prstGeom>
            <a:noFill/>
          </p:spPr>
          <p:txBody>
            <a:bodyPr wrap="square" rtlCol="0">
              <a:spAutoFit/>
            </a:bodyPr>
            <a:lstStyle/>
            <a:p>
              <a:pPr algn="ctr"/>
              <a:r>
                <a:rPr lang="en-US" sz="1600" dirty="0"/>
                <a:t>Web font</a:t>
              </a:r>
            </a:p>
          </p:txBody>
        </p:sp>
        <p:pic>
          <p:nvPicPr>
            <p:cNvPr id="33" name="Graphic 68">
              <a:extLst>
                <a:ext uri="{FF2B5EF4-FFF2-40B4-BE49-F238E27FC236}">
                  <a16:creationId xmlns:a16="http://schemas.microsoft.com/office/drawing/2014/main" id="{1BC192AB-8D67-7746-A2C0-E289C568EA2D}"/>
                </a:ext>
              </a:extLst>
            </p:cNvPr>
            <p:cNvPicPr>
              <a:picLocks noChangeAspect="1"/>
            </p:cNvPicPr>
            <p:nvPr/>
          </p:nvPicPr>
          <p:blipFill>
            <a:blip r:embed="rId6"/>
            <a:stretch>
              <a:fillRect/>
            </a:stretch>
          </p:blipFill>
          <p:spPr>
            <a:xfrm>
              <a:off x="916202" y="4886316"/>
              <a:ext cx="685800" cy="685800"/>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0726" y="4617043"/>
              <a:ext cx="1364776" cy="1371600"/>
            </a:xfrm>
            <a:prstGeom prst="rect">
              <a:avLst/>
            </a:prstGeom>
          </p:spPr>
        </p:pic>
        <p:sp>
          <p:nvSpPr>
            <p:cNvPr id="34" name="TextBox 33">
              <a:extLst>
                <a:ext uri="{FF2B5EF4-FFF2-40B4-BE49-F238E27FC236}">
                  <a16:creationId xmlns:a16="http://schemas.microsoft.com/office/drawing/2014/main" id="{7FA9348E-E3AE-3F48-9EF0-785E5F84BFB5}"/>
                </a:ext>
              </a:extLst>
            </p:cNvPr>
            <p:cNvSpPr txBox="1"/>
            <p:nvPr/>
          </p:nvSpPr>
          <p:spPr>
            <a:xfrm>
              <a:off x="5081914" y="5892453"/>
              <a:ext cx="2301904" cy="338554"/>
            </a:xfrm>
            <a:prstGeom prst="rect">
              <a:avLst/>
            </a:prstGeom>
            <a:noFill/>
          </p:spPr>
          <p:txBody>
            <a:bodyPr wrap="square" rtlCol="0">
              <a:spAutoFit/>
            </a:bodyPr>
            <a:lstStyle/>
            <a:p>
              <a:pPr algn="ctr"/>
              <a:r>
                <a:rPr lang="en-US" sz="1600" dirty="0"/>
                <a:t>Alternate domain</a:t>
              </a:r>
            </a:p>
          </p:txBody>
        </p:sp>
        <p:pic>
          <p:nvPicPr>
            <p:cNvPr id="35" name="Pictur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7389" y="2494164"/>
              <a:ext cx="1364776" cy="1371600"/>
            </a:xfrm>
            <a:prstGeom prst="rect">
              <a:avLst/>
            </a:prstGeom>
          </p:spPr>
        </p:pic>
        <p:sp>
          <p:nvSpPr>
            <p:cNvPr id="36" name="TextBox 35">
              <a:extLst>
                <a:ext uri="{FF2B5EF4-FFF2-40B4-BE49-F238E27FC236}">
                  <a16:creationId xmlns:a16="http://schemas.microsoft.com/office/drawing/2014/main" id="{7FA9348E-E3AE-3F48-9EF0-785E5F84BFB5}"/>
                </a:ext>
              </a:extLst>
            </p:cNvPr>
            <p:cNvSpPr txBox="1"/>
            <p:nvPr/>
          </p:nvSpPr>
          <p:spPr>
            <a:xfrm>
              <a:off x="2021072" y="3690109"/>
              <a:ext cx="2301904" cy="338554"/>
            </a:xfrm>
            <a:prstGeom prst="rect">
              <a:avLst/>
            </a:prstGeom>
            <a:noFill/>
          </p:spPr>
          <p:txBody>
            <a:bodyPr wrap="square" rtlCol="0">
              <a:spAutoFit/>
            </a:bodyPr>
            <a:lstStyle/>
            <a:p>
              <a:pPr algn="ctr"/>
              <a:r>
                <a:rPr lang="en-US" sz="1600" dirty="0"/>
                <a:t>Main domain</a:t>
              </a:r>
            </a:p>
          </p:txBody>
        </p:sp>
        <p:cxnSp>
          <p:nvCxnSpPr>
            <p:cNvPr id="37" name="Straight Arrow Connector 36"/>
            <p:cNvCxnSpPr/>
            <p:nvPr/>
          </p:nvCxnSpPr>
          <p:spPr>
            <a:xfrm>
              <a:off x="1626347" y="5447047"/>
              <a:ext cx="3912609"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1626347" y="5177998"/>
              <a:ext cx="3912609"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B1A2878-C5FE-3641-84A1-AF1A9456DE01}"/>
                </a:ext>
              </a:extLst>
            </p:cNvPr>
            <p:cNvSpPr/>
            <p:nvPr/>
          </p:nvSpPr>
          <p:spPr>
            <a:xfrm>
              <a:off x="603915" y="2785314"/>
              <a:ext cx="1310374" cy="3351727"/>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5A6B86"/>
                </a:solidFill>
              </a:endParaRPr>
            </a:p>
          </p:txBody>
        </p:sp>
      </p:grpSp>
      <p:grpSp>
        <p:nvGrpSpPr>
          <p:cNvPr id="10" name="Group 9">
            <a:extLst>
              <a:ext uri="{FF2B5EF4-FFF2-40B4-BE49-F238E27FC236}">
                <a16:creationId xmlns:a16="http://schemas.microsoft.com/office/drawing/2014/main" id="{A359D120-906D-4A30-AC27-437D9C6BAB1A}"/>
              </a:ext>
            </a:extLst>
          </p:cNvPr>
          <p:cNvGrpSpPr/>
          <p:nvPr/>
        </p:nvGrpSpPr>
        <p:grpSpPr>
          <a:xfrm>
            <a:off x="4886756" y="2647678"/>
            <a:ext cx="6997392" cy="2530527"/>
            <a:chOff x="4886756" y="2647678"/>
            <a:chExt cx="6997392" cy="2530527"/>
          </a:xfrm>
        </p:grpSpPr>
        <p:sp>
          <p:nvSpPr>
            <p:cNvPr id="59" name="Freeform 58">
              <a:extLst>
                <a:ext uri="{FF2B5EF4-FFF2-40B4-BE49-F238E27FC236}">
                  <a16:creationId xmlns:a16="http://schemas.microsoft.com/office/drawing/2014/main" id="{31C3D1B0-0DA3-BF4D-A631-69FD5F72D9F0}"/>
                </a:ext>
                <a:ext uri="{C183D7F6-B498-43B3-948B-1728B52AA6E4}">
                  <adec:decorative xmlns:adec="http://schemas.microsoft.com/office/drawing/2017/decorative" val="1"/>
                </a:ext>
              </a:extLst>
            </p:cNvPr>
            <p:cNvSpPr/>
            <p:nvPr/>
          </p:nvSpPr>
          <p:spPr>
            <a:xfrm>
              <a:off x="9543178" y="3276718"/>
              <a:ext cx="457682"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44450">
              <a:solidFill>
                <a:schemeClr val="hlink"/>
              </a:solidFill>
              <a:headEnd type="arrow" w="med" len="sm"/>
              <a:tailEnd type="arrow" w="med" len="sm"/>
            </a:ln>
            <a:effectLst>
              <a:outerShdw blurRad="63500" dist="53881" dir="2700016" rotWithShape="0">
                <a:scrgbClr r="0" g="0" b="0">
                  <a:alpha val="2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0" name="codelink">
              <a:extLst>
                <a:ext uri="{FF2B5EF4-FFF2-40B4-BE49-F238E27FC236}">
                  <a16:creationId xmlns:a16="http://schemas.microsoft.com/office/drawing/2014/main" id="{3E65DC20-99BD-D54C-9536-EFAE2B384D86}"/>
                </a:ext>
                <a:ext uri="{C183D7F6-B498-43B3-948B-1728B52AA6E4}">
                  <adec:decorative xmlns:adec="http://schemas.microsoft.com/office/drawing/2017/decorative" val="1"/>
                </a:ext>
              </a:extLst>
            </p:cNvPr>
            <p:cNvCxnSpPr>
              <a:cxnSpLocks/>
            </p:cNvCxnSpPr>
            <p:nvPr/>
          </p:nvCxnSpPr>
          <p:spPr>
            <a:xfrm>
              <a:off x="9998458" y="3441856"/>
              <a:ext cx="286539" cy="0"/>
            </a:xfrm>
            <a:prstGeom prst="straightConnector1">
              <a:avLst/>
            </a:prstGeom>
            <a:ln w="44450">
              <a:solidFill>
                <a:schemeClr val="hlink"/>
              </a:solidFill>
              <a:headEnd type="none" w="med" len="sm"/>
              <a:tailEnd type="none"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F0E8A98-A891-AC42-9166-B00C03560059}"/>
                </a:ext>
                <a:ext uri="{C183D7F6-B498-43B3-948B-1728B52AA6E4}">
                  <adec:decorative xmlns:adec="http://schemas.microsoft.com/office/drawing/2017/decorative" val="1"/>
                </a:ext>
              </a:extLst>
            </p:cNvPr>
            <p:cNvCxnSpPr>
              <a:cxnSpLocks/>
            </p:cNvCxnSpPr>
            <p:nvPr/>
          </p:nvCxnSpPr>
          <p:spPr>
            <a:xfrm flipV="1">
              <a:off x="10276350" y="3432025"/>
              <a:ext cx="0" cy="1012459"/>
            </a:xfrm>
            <a:prstGeom prst="straightConnector1">
              <a:avLst/>
            </a:prstGeom>
            <a:ln w="44450">
              <a:solidFill>
                <a:schemeClr val="hlink"/>
              </a:solidFill>
              <a:headEnd type="none" w="med" len="sm"/>
              <a:tailEnd type="none" w="med" len="sm"/>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
          <p:nvSpPr>
            <p:cNvPr id="27" name="Rectangle 26">
              <a:extLst>
                <a:ext uri="{C183D7F6-B498-43B3-948B-1728B52AA6E4}">
                  <adec:decorative xmlns:adec="http://schemas.microsoft.com/office/drawing/2017/decorative" val="1"/>
                </a:ext>
              </a:extLst>
            </p:cNvPr>
            <p:cNvSpPr/>
            <p:nvPr/>
          </p:nvSpPr>
          <p:spPr>
            <a:xfrm>
              <a:off x="7984345" y="4444484"/>
              <a:ext cx="3899803" cy="733721"/>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rgbClr val="000000"/>
                  </a:solidFill>
                </a:rPr>
                <a:t>Example allows</a:t>
              </a:r>
              <a:r>
                <a:rPr lang="en-US" sz="2000" dirty="0"/>
                <a:t> cross-origin </a:t>
              </a:r>
              <a:r>
                <a:rPr lang="en-US" sz="2000" dirty="0">
                  <a:latin typeface="Lucida Console" panose="020B0609040504020204" pitchFamily="49" charset="0"/>
                </a:rPr>
                <a:t>GET</a:t>
              </a:r>
              <a:r>
                <a:rPr lang="en-US" sz="2000" dirty="0"/>
                <a:t> requests from all </a:t>
              </a:r>
              <a:r>
                <a:rPr lang="en-US" sz="2000" dirty="0">
                  <a:solidFill>
                    <a:srgbClr val="000000"/>
                  </a:solidFill>
                </a:rPr>
                <a:t>origins.</a:t>
              </a:r>
            </a:p>
          </p:txBody>
        </p:sp>
        <p:sp>
          <p:nvSpPr>
            <p:cNvPr id="30" name="Rectangle 29"/>
            <p:cNvSpPr/>
            <p:nvPr/>
          </p:nvSpPr>
          <p:spPr>
            <a:xfrm>
              <a:off x="4886756" y="2647678"/>
              <a:ext cx="6096000" cy="1569660"/>
            </a:xfrm>
            <a:prstGeom prst="rect">
              <a:avLst/>
            </a:prstGeom>
          </p:spPr>
          <p:txBody>
            <a:bodyPr>
              <a:spAutoFit/>
            </a:bodyPr>
            <a:lstStyle/>
            <a:p>
              <a:r>
                <a:rPr lang="en-US" sz="1600" dirty="0">
                  <a:latin typeface="Lucida Console" panose="020B0609040504020204" pitchFamily="49" charset="0"/>
                  <a:cs typeface="Courier New" panose="02070309020205020404" pitchFamily="49" charset="0"/>
                </a:rPr>
                <a:t>&lt;CORSConfiguration&gt;</a:t>
              </a:r>
            </a:p>
            <a:p>
              <a:r>
                <a:rPr lang="en-US" sz="1600" dirty="0">
                  <a:latin typeface="Lucida Console" panose="020B0609040504020204" pitchFamily="49" charset="0"/>
                  <a:cs typeface="Courier New" panose="02070309020205020404" pitchFamily="49" charset="0"/>
                </a:rPr>
                <a:t> &lt;CORSRule&gt;</a:t>
              </a:r>
            </a:p>
            <a:p>
              <a:r>
                <a:rPr lang="en-US" sz="1600" dirty="0">
                  <a:latin typeface="Lucida Console" panose="020B0609040504020204" pitchFamily="49" charset="0"/>
                  <a:cs typeface="Courier New" panose="02070309020205020404" pitchFamily="49" charset="0"/>
                </a:rPr>
                <a:t>   &lt;AllowedOrigin&gt;*&lt;/AllowedOrigin&gt;</a:t>
              </a:r>
            </a:p>
            <a:p>
              <a:r>
                <a:rPr lang="en-US" sz="1600" dirty="0">
                  <a:latin typeface="Lucida Console" panose="020B0609040504020204" pitchFamily="49" charset="0"/>
                  <a:cs typeface="Courier New" panose="02070309020205020404" pitchFamily="49" charset="0"/>
                </a:rPr>
                <a:t>   &lt;AllowedMethod&gt;GET&lt;/AllowedMethod&gt;</a:t>
              </a:r>
            </a:p>
            <a:p>
              <a:r>
                <a:rPr lang="en-US" sz="1600" dirty="0">
                  <a:latin typeface="Lucida Console" panose="020B0609040504020204" pitchFamily="49" charset="0"/>
                  <a:cs typeface="Courier New" panose="02070309020205020404" pitchFamily="49" charset="0"/>
                </a:rPr>
                <a:t> &lt;/CORSRule&gt;</a:t>
              </a:r>
            </a:p>
            <a:p>
              <a:r>
                <a:rPr lang="en-US" sz="1600" dirty="0">
                  <a:latin typeface="Lucida Console" panose="020B0609040504020204" pitchFamily="49" charset="0"/>
                  <a:cs typeface="Courier New" panose="02070309020205020404" pitchFamily="49" charset="0"/>
                </a:rPr>
                <a:t>&lt;/CORSConfiguration&gt;</a:t>
              </a:r>
            </a:p>
          </p:txBody>
        </p:sp>
      </p:grpSp>
    </p:spTree>
    <p:custDataLst>
      <p:tags r:id="rId1"/>
    </p:custDataLst>
    <p:extLst>
      <p:ext uri="{BB962C8B-B14F-4D97-AF65-F5344CB8AC3E}">
        <p14:creationId xmlns:p14="http://schemas.microsoft.com/office/powerpoint/2010/main" val="2304183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Working with buckets</a:t>
            </a:r>
          </a:p>
        </p:txBody>
      </p:sp>
      <p:sp>
        <p:nvSpPr>
          <p:cNvPr id="2" name="Text Placeholder 1"/>
          <p:cNvSpPr>
            <a:spLocks noGrp="1"/>
          </p:cNvSpPr>
          <p:nvPr>
            <p:ph type="subTitle" idx="1"/>
          </p:nvPr>
        </p:nvSpPr>
        <p:spPr/>
        <p:txBody>
          <a:bodyPr>
            <a:normAutofit/>
          </a:bodyPr>
          <a:lstStyle/>
          <a:p>
            <a:r>
              <a:rPr lang="en-US" dirty="0"/>
              <a:t>Module 6: Processing Your Storage Operations</a:t>
            </a:r>
          </a:p>
        </p:txBody>
      </p:sp>
    </p:spTree>
    <p:custDataLst>
      <p:tags r:id="rId1"/>
    </p:custDataLst>
    <p:extLst>
      <p:ext uri="{BB962C8B-B14F-4D97-AF65-F5344CB8AC3E}">
        <p14:creationId xmlns:p14="http://schemas.microsoft.com/office/powerpoint/2010/main" val="32256803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Check your knowledge</a:t>
            </a:r>
            <a:endParaRPr lang="en-US" dirty="0"/>
          </a:p>
        </p:txBody>
      </p:sp>
      <p:sp>
        <p:nvSpPr>
          <p:cNvPr id="8" name="Text Placeholder 7"/>
          <p:cNvSpPr>
            <a:spLocks noGrp="1"/>
          </p:cNvSpPr>
          <p:nvPr>
            <p:ph type="subTitle" idx="1"/>
          </p:nvPr>
        </p:nvSpPr>
        <p:spPr/>
        <p:txBody>
          <a:bodyPr/>
          <a:lstStyle/>
          <a:p>
            <a:r>
              <a:rPr lang="en-US"/>
              <a:t>Module 6: Processing Your Storage Operations</a:t>
            </a:r>
            <a:endParaRPr lang="en-US" dirty="0"/>
          </a:p>
        </p:txBody>
      </p:sp>
    </p:spTree>
    <p:custDataLst>
      <p:tags r:id="rId1"/>
    </p:custDataLst>
    <p:extLst>
      <p:ext uri="{BB962C8B-B14F-4D97-AF65-F5344CB8AC3E}">
        <p14:creationId xmlns:p14="http://schemas.microsoft.com/office/powerpoint/2010/main" val="3632352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1239C2E-5803-432D-8DD1-D4CB769EE8C5}"/>
              </a:ext>
            </a:extLst>
          </p:cNvPr>
          <p:cNvSpPr>
            <a:spLocks noGrp="1"/>
          </p:cNvSpPr>
          <p:nvPr>
            <p:ph type="sldNum" sz="quarter" idx="20"/>
          </p:nvPr>
        </p:nvSpPr>
        <p:spPr/>
        <p:txBody>
          <a:bodyPr/>
          <a:lstStyle/>
          <a:p>
            <a:fld id="{989D9560-4C13-4692-9687-98ECDD2D9552}" type="slidenum">
              <a:rPr lang="en-US" smtClean="0"/>
              <a:pPr/>
              <a:t>41</a:t>
            </a:fld>
            <a:endParaRPr lang="en-US" dirty="0"/>
          </a:p>
        </p:txBody>
      </p:sp>
      <p:sp>
        <p:nvSpPr>
          <p:cNvPr id="5" name="Title 4"/>
          <p:cNvSpPr>
            <a:spLocks noGrp="1"/>
          </p:cNvSpPr>
          <p:nvPr>
            <p:ph type="title"/>
          </p:nvPr>
        </p:nvSpPr>
        <p:spPr/>
        <p:txBody>
          <a:bodyPr/>
          <a:lstStyle/>
          <a:p>
            <a:r>
              <a:rPr lang="en-US"/>
              <a:t>Knowledge check</a:t>
            </a:r>
            <a:endParaRPr lang="en-US" dirty="0"/>
          </a:p>
        </p:txBody>
      </p:sp>
      <p:sp>
        <p:nvSpPr>
          <p:cNvPr id="19" name="TextBox 18" descr="True, False.">
            <a:extLst>
              <a:ext uri="{C183D7F6-B498-43B3-948B-1728B52AA6E4}">
                <adec:decorative xmlns:adec="http://schemas.microsoft.com/office/drawing/2017/decorative" val="0"/>
              </a:ext>
            </a:extLst>
          </p:cNvPr>
          <p:cNvSpPr txBox="1"/>
          <p:nvPr/>
        </p:nvSpPr>
        <p:spPr>
          <a:xfrm>
            <a:off x="10672625" y="1753082"/>
            <a:ext cx="1382741" cy="830997"/>
          </a:xfrm>
          <a:prstGeom prst="rect">
            <a:avLst/>
          </a:prstGeom>
          <a:noFill/>
        </p:spPr>
        <p:txBody>
          <a:bodyPr wrap="square" rtlCol="0">
            <a:spAutoFit/>
          </a:bodyPr>
          <a:lstStyle/>
          <a:p>
            <a:r>
              <a:rPr lang="en-US" sz="2400" dirty="0">
                <a:solidFill>
                  <a:srgbClr val="0C9B2E"/>
                </a:solidFill>
                <a:ea typeface="Amazon Ember Light" charset="0"/>
                <a:cs typeface="Amazon Ember Light" charset="0"/>
                <a:sym typeface="Wingdings"/>
              </a:rPr>
              <a:t></a:t>
            </a:r>
            <a:r>
              <a:rPr lang="en-US" sz="2400" dirty="0">
                <a:ea typeface="Amazon Ember Light" charset="0"/>
                <a:cs typeface="Amazon Ember Light" charset="0"/>
                <a:sym typeface="Wingdings"/>
              </a:rPr>
              <a:t> </a:t>
            </a:r>
            <a:r>
              <a:rPr lang="en-US" sz="2400" dirty="0">
                <a:ea typeface="Amazon Ember Light" charset="0"/>
                <a:cs typeface="Amazon Ember Light" charset="0"/>
              </a:rPr>
              <a:t>True</a:t>
            </a:r>
          </a:p>
          <a:p>
            <a:r>
              <a:rPr lang="en-US" sz="2400" dirty="0">
                <a:solidFill>
                  <a:srgbClr val="FF0000"/>
                </a:solidFill>
                <a:ea typeface="Amazon Ember Light" charset="0"/>
                <a:cs typeface="Amazon Ember Light" charset="0"/>
                <a:sym typeface="Wingdings"/>
              </a:rPr>
              <a:t></a:t>
            </a:r>
            <a:r>
              <a:rPr lang="en-US" sz="2400" dirty="0">
                <a:ea typeface="Amazon Ember Light" charset="0"/>
                <a:cs typeface="Amazon Ember Light" charset="0"/>
                <a:sym typeface="Wingdings"/>
              </a:rPr>
              <a:t> </a:t>
            </a:r>
            <a:r>
              <a:rPr lang="en-US" sz="2400" dirty="0">
                <a:ea typeface="Amazon Ember Light" charset="0"/>
                <a:cs typeface="Amazon Ember Light" charset="0"/>
              </a:rPr>
              <a:t>False</a:t>
            </a:r>
          </a:p>
        </p:txBody>
      </p:sp>
      <p:sp>
        <p:nvSpPr>
          <p:cNvPr id="22" name="1">
            <a:extLst>
              <a:ext uri="{FF2B5EF4-FFF2-40B4-BE49-F238E27FC236}">
                <a16:creationId xmlns:a16="http://schemas.microsoft.com/office/drawing/2014/main" id="{3FA60FB4-39C7-4D31-8BEE-CBA9F7203414}"/>
              </a:ext>
              <a:ext uri="{C183D7F6-B498-43B3-948B-1728B52AA6E4}">
                <adec:decorative xmlns:adec="http://schemas.microsoft.com/office/drawing/2017/decorative" val="0"/>
              </a:ext>
            </a:extLst>
          </p:cNvPr>
          <p:cNvSpPr txBox="1"/>
          <p:nvPr/>
        </p:nvSpPr>
        <p:spPr>
          <a:xfrm>
            <a:off x="334476" y="1826272"/>
            <a:ext cx="351323" cy="400110"/>
          </a:xfrm>
          <a:prstGeom prst="rect">
            <a:avLst/>
          </a:prstGeom>
          <a:solidFill>
            <a:schemeClr val="accent1"/>
          </a:solidFill>
        </p:spPr>
        <p:txBody>
          <a:bodyPr wrap="square" rtlCol="0">
            <a:spAutoFit/>
          </a:bodyPr>
          <a:lstStyle/>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1</a:t>
            </a:r>
          </a:p>
        </p:txBody>
      </p:sp>
      <p:sp>
        <p:nvSpPr>
          <p:cNvPr id="6" name="Freeform 5">
            <a:extLst>
              <a:ext uri="{C183D7F6-B498-43B3-948B-1728B52AA6E4}">
                <adec:decorative xmlns:adec="http://schemas.microsoft.com/office/drawing/2017/decorative" val="0"/>
              </a:ext>
            </a:extLst>
          </p:cNvPr>
          <p:cNvSpPr/>
          <p:nvPr/>
        </p:nvSpPr>
        <p:spPr>
          <a:xfrm>
            <a:off x="334477" y="1826272"/>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noFill/>
          <a:ln>
            <a:solidFill>
              <a:schemeClr val="accent1"/>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66040" rIns="66040" bIns="66040" numCol="1" spcCol="1270" anchor="t" anchorCtr="0">
            <a:noAutofit/>
          </a:bodyPr>
          <a:lstStyle/>
          <a:p>
            <a:pPr algn="ctr"/>
            <a:endParaRPr lang="en-US" sz="1600" dirty="0">
              <a:ea typeface="Amazon Ember Light" panose="020B0403020204020204" pitchFamily="34" charset="0"/>
              <a:cs typeface="Amazon Ember Light" panose="020B0403020204020204" pitchFamily="34" charset="0"/>
            </a:endParaRPr>
          </a:p>
          <a:p>
            <a:pPr algn="ctr"/>
            <a:endParaRPr lang="en-US" sz="1600" dirty="0">
              <a:ea typeface="Amazon Ember Light" panose="020B0403020204020204" pitchFamily="34" charset="0"/>
              <a:cs typeface="Amazon Ember Light" panose="020B0403020204020204" pitchFamily="34" charset="0"/>
            </a:endParaRPr>
          </a:p>
          <a:p>
            <a:r>
              <a:rPr lang="en-US" sz="1600" dirty="0">
                <a:ea typeface="Amazon Ember Light" panose="020B0403020204020204" pitchFamily="34" charset="0"/>
                <a:cs typeface="Amazon Ember Light" panose="020B0403020204020204" pitchFamily="34" charset="0"/>
              </a:rPr>
              <a:t>Consider using multipart upload for objects larger than 100 MB in size.</a:t>
            </a:r>
          </a:p>
        </p:txBody>
      </p:sp>
      <p:sp>
        <p:nvSpPr>
          <p:cNvPr id="30" name="TextBox 29" descr="True!">
            <a:extLst>
              <a:ext uri="{FF2B5EF4-FFF2-40B4-BE49-F238E27FC236}">
                <a16:creationId xmlns:a16="http://schemas.microsoft.com/office/drawing/2014/main" id="{9AA53058-E6A1-49B9-83FB-81881AA32A34}"/>
              </a:ext>
              <a:ext uri="{C183D7F6-B498-43B3-948B-1728B52AA6E4}">
                <adec:decorative xmlns:adec="http://schemas.microsoft.com/office/drawing/2017/decorative" val="0"/>
              </a:ext>
            </a:extLst>
          </p:cNvPr>
          <p:cNvSpPr txBox="1"/>
          <p:nvPr/>
        </p:nvSpPr>
        <p:spPr>
          <a:xfrm>
            <a:off x="2972572" y="1793603"/>
            <a:ext cx="611065" cy="666786"/>
          </a:xfrm>
          <a:prstGeom prst="rect">
            <a:avLst/>
          </a:prstGeom>
          <a:noFill/>
        </p:spPr>
        <p:txBody>
          <a:bodyPr wrap="none" rtlCol="0">
            <a:spAutoFit/>
          </a:bodyPr>
          <a:lstStyle/>
          <a:p>
            <a:r>
              <a:rPr lang="en-US" sz="3733" dirty="0">
                <a:solidFill>
                  <a:srgbClr val="0C9B2E"/>
                </a:solidFill>
                <a:latin typeface="Amazon Ember Light" charset="0"/>
                <a:ea typeface="Amazon Ember Light" charset="0"/>
                <a:cs typeface="Amazon Ember Light" charset="0"/>
                <a:sym typeface="Wingdings"/>
              </a:rPr>
              <a:t></a:t>
            </a:r>
            <a:endParaRPr lang="en-US" sz="3733" dirty="0">
              <a:latin typeface="Amazon Ember Light" charset="0"/>
              <a:ea typeface="Amazon Ember Light" charset="0"/>
              <a:cs typeface="Amazon Ember Light" charset="0"/>
            </a:endParaRPr>
          </a:p>
        </p:txBody>
      </p:sp>
      <p:sp>
        <p:nvSpPr>
          <p:cNvPr id="23" name="2">
            <a:extLst>
              <a:ext uri="{FF2B5EF4-FFF2-40B4-BE49-F238E27FC236}">
                <a16:creationId xmlns:a16="http://schemas.microsoft.com/office/drawing/2014/main" id="{709AECB6-A53A-4C00-BA84-6285E4DD623A}"/>
              </a:ext>
              <a:ext uri="{C183D7F6-B498-43B3-948B-1728B52AA6E4}">
                <adec:decorative xmlns:adec="http://schemas.microsoft.com/office/drawing/2017/decorative" val="0"/>
              </a:ext>
            </a:extLst>
          </p:cNvPr>
          <p:cNvSpPr txBox="1"/>
          <p:nvPr/>
        </p:nvSpPr>
        <p:spPr>
          <a:xfrm>
            <a:off x="3854317" y="1826272"/>
            <a:ext cx="351323" cy="400110"/>
          </a:xfrm>
          <a:prstGeom prst="rect">
            <a:avLst/>
          </a:prstGeom>
          <a:solidFill>
            <a:schemeClr val="accent1"/>
          </a:solidFill>
        </p:spPr>
        <p:txBody>
          <a:bodyPr wrap="square" rtlCol="0">
            <a:spAutoFit/>
          </a:bodyPr>
          <a:lstStyle/>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2</a:t>
            </a:r>
          </a:p>
        </p:txBody>
      </p:sp>
      <p:sp>
        <p:nvSpPr>
          <p:cNvPr id="7" name="Freeform 6">
            <a:extLst>
              <a:ext uri="{C183D7F6-B498-43B3-948B-1728B52AA6E4}">
                <adec:decorative xmlns:adec="http://schemas.microsoft.com/office/drawing/2017/decorative" val="0"/>
              </a:ext>
            </a:extLst>
          </p:cNvPr>
          <p:cNvSpPr/>
          <p:nvPr/>
        </p:nvSpPr>
        <p:spPr>
          <a:xfrm>
            <a:off x="3854317" y="1826272"/>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noFill/>
          <a:ln>
            <a:solidFill>
              <a:schemeClr val="accent1"/>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66040" rIns="66040" bIns="66040" numCol="1" spcCol="1270" anchor="t" anchorCtr="0">
            <a:noAutofit/>
          </a:bodyPr>
          <a:lstStyle/>
          <a:p>
            <a:pPr algn="ctr"/>
            <a:endParaRPr lang="en-US" sz="1600" dirty="0">
              <a:ea typeface="Amazon Ember Light" panose="020B0403020204020204" pitchFamily="34" charset="0"/>
              <a:cs typeface="Amazon Ember Light" panose="020B0403020204020204" pitchFamily="34" charset="0"/>
            </a:endParaRPr>
          </a:p>
          <a:p>
            <a:pPr algn="ctr"/>
            <a:endParaRPr lang="en-US" sz="1600" dirty="0">
              <a:ea typeface="Amazon Ember Light" panose="020B0403020204020204" pitchFamily="34" charset="0"/>
              <a:cs typeface="Amazon Ember Light" panose="020B0403020204020204" pitchFamily="34" charset="0"/>
            </a:endParaRPr>
          </a:p>
          <a:p>
            <a:r>
              <a:rPr lang="en-US" sz="1600" dirty="0">
                <a:ea typeface="Amazon Ember Light" panose="020B0403020204020204" pitchFamily="34" charset="0"/>
                <a:cs typeface="Amazon Ember Light" panose="020B0403020204020204" pitchFamily="34" charset="0"/>
              </a:rPr>
              <a:t>Some services have APIs that require pagination to access all the data returned from the service.</a:t>
            </a:r>
          </a:p>
          <a:p>
            <a:pPr algn="ctr"/>
            <a:endParaRPr lang="en-US" sz="1600" dirty="0">
              <a:ea typeface="Amazon Ember Light" panose="020B0403020204020204" pitchFamily="34" charset="0"/>
              <a:cs typeface="Amazon Ember Light" panose="020B0403020204020204" pitchFamily="34" charset="0"/>
            </a:endParaRPr>
          </a:p>
          <a:p>
            <a:pPr algn="ctr"/>
            <a:endParaRPr lang="en-US" sz="1600" dirty="0">
              <a:ea typeface="Amazon Ember Light" panose="020B0403020204020204" pitchFamily="34" charset="0"/>
              <a:cs typeface="Amazon Ember Light" panose="020B0403020204020204" pitchFamily="34" charset="0"/>
            </a:endParaRPr>
          </a:p>
        </p:txBody>
      </p:sp>
      <p:sp>
        <p:nvSpPr>
          <p:cNvPr id="31" name="TextBox 30" descr="True!">
            <a:extLst>
              <a:ext uri="{FF2B5EF4-FFF2-40B4-BE49-F238E27FC236}">
                <a16:creationId xmlns:a16="http://schemas.microsoft.com/office/drawing/2014/main" id="{F25C9810-86D8-4998-A6E7-CE789F759997}"/>
              </a:ext>
              <a:ext uri="{C183D7F6-B498-43B3-948B-1728B52AA6E4}">
                <adec:decorative xmlns:adec="http://schemas.microsoft.com/office/drawing/2017/decorative" val="0"/>
              </a:ext>
            </a:extLst>
          </p:cNvPr>
          <p:cNvSpPr txBox="1"/>
          <p:nvPr/>
        </p:nvSpPr>
        <p:spPr>
          <a:xfrm>
            <a:off x="6517066" y="1753082"/>
            <a:ext cx="611065" cy="666786"/>
          </a:xfrm>
          <a:prstGeom prst="rect">
            <a:avLst/>
          </a:prstGeom>
          <a:noFill/>
        </p:spPr>
        <p:txBody>
          <a:bodyPr wrap="none" rtlCol="0">
            <a:spAutoFit/>
          </a:bodyPr>
          <a:lstStyle/>
          <a:p>
            <a:r>
              <a:rPr lang="en-US" sz="3733" dirty="0">
                <a:solidFill>
                  <a:srgbClr val="0C9B2E"/>
                </a:solidFill>
                <a:latin typeface="Amazon Ember Light" charset="0"/>
                <a:ea typeface="Amazon Ember Light" charset="0"/>
                <a:cs typeface="Amazon Ember Light" charset="0"/>
                <a:sym typeface="Wingdings"/>
              </a:rPr>
              <a:t></a:t>
            </a:r>
            <a:endParaRPr lang="en-US" sz="3733" dirty="0">
              <a:latin typeface="Amazon Ember Light" charset="0"/>
              <a:ea typeface="Amazon Ember Light" charset="0"/>
              <a:cs typeface="Amazon Ember Light" charset="0"/>
            </a:endParaRPr>
          </a:p>
        </p:txBody>
      </p:sp>
      <p:sp>
        <p:nvSpPr>
          <p:cNvPr id="24" name="3">
            <a:extLst>
              <a:ext uri="{FF2B5EF4-FFF2-40B4-BE49-F238E27FC236}">
                <a16:creationId xmlns:a16="http://schemas.microsoft.com/office/drawing/2014/main" id="{BB456AAA-36F3-4472-8BB3-1072087B2681}"/>
              </a:ext>
              <a:ext uri="{C183D7F6-B498-43B3-948B-1728B52AA6E4}">
                <adec:decorative xmlns:adec="http://schemas.microsoft.com/office/drawing/2017/decorative" val="0"/>
              </a:ext>
            </a:extLst>
          </p:cNvPr>
          <p:cNvSpPr txBox="1"/>
          <p:nvPr/>
        </p:nvSpPr>
        <p:spPr>
          <a:xfrm>
            <a:off x="7381013" y="1826272"/>
            <a:ext cx="351323" cy="400110"/>
          </a:xfrm>
          <a:prstGeom prst="rect">
            <a:avLst/>
          </a:prstGeom>
          <a:solidFill>
            <a:schemeClr val="accent1"/>
          </a:solidFill>
        </p:spPr>
        <p:txBody>
          <a:bodyPr wrap="square" rtlCol="0">
            <a:spAutoFit/>
          </a:bodyPr>
          <a:lstStyle/>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3</a:t>
            </a:r>
          </a:p>
        </p:txBody>
      </p:sp>
      <p:sp>
        <p:nvSpPr>
          <p:cNvPr id="8" name="Freeform 7">
            <a:extLst>
              <a:ext uri="{C183D7F6-B498-43B3-948B-1728B52AA6E4}">
                <adec:decorative xmlns:adec="http://schemas.microsoft.com/office/drawing/2017/decorative" val="0"/>
              </a:ext>
            </a:extLst>
          </p:cNvPr>
          <p:cNvSpPr/>
          <p:nvPr/>
        </p:nvSpPr>
        <p:spPr>
          <a:xfrm>
            <a:off x="7374157" y="1826272"/>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noFill/>
          <a:ln>
            <a:solidFill>
              <a:schemeClr val="accent1"/>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66040" rIns="66040" bIns="66040" numCol="1" spcCol="1270" anchor="t" anchorCtr="0">
            <a:noAutofit/>
          </a:bodyPr>
          <a:lstStyle/>
          <a:p>
            <a:pPr algn="ctr"/>
            <a:endParaRPr lang="en-US" sz="1600" dirty="0">
              <a:ea typeface="Amazon Ember Light" panose="020B0403020204020204" pitchFamily="34" charset="0"/>
              <a:cs typeface="Amazon Ember Light" panose="020B0403020204020204" pitchFamily="34" charset="0"/>
            </a:endParaRPr>
          </a:p>
          <a:p>
            <a:pPr algn="ctr"/>
            <a:endParaRPr lang="en-US" sz="1600" dirty="0">
              <a:ea typeface="Amazon Ember Light" panose="020B0403020204020204" pitchFamily="34" charset="0"/>
              <a:cs typeface="Amazon Ember Light" panose="020B0403020204020204" pitchFamily="34" charset="0"/>
            </a:endParaRPr>
          </a:p>
          <a:p>
            <a:r>
              <a:rPr lang="en-US" sz="1600" dirty="0"/>
              <a:t>With presigned URLs, you can share specific S3 objects with time-limited access.</a:t>
            </a:r>
            <a:endParaRPr lang="en-US" sz="1400" dirty="0">
              <a:ea typeface="Amazon Ember Light" charset="0"/>
              <a:cs typeface="Amazon Ember Light" charset="0"/>
            </a:endParaRPr>
          </a:p>
        </p:txBody>
      </p:sp>
      <p:sp>
        <p:nvSpPr>
          <p:cNvPr id="32" name="TextBox 31" descr="True!">
            <a:extLst>
              <a:ext uri="{FF2B5EF4-FFF2-40B4-BE49-F238E27FC236}">
                <a16:creationId xmlns:a16="http://schemas.microsoft.com/office/drawing/2014/main" id="{DB99F3FB-4378-403D-9B22-9EC5ECD1FBE1}"/>
              </a:ext>
              <a:ext uri="{C183D7F6-B498-43B3-948B-1728B52AA6E4}">
                <adec:decorative xmlns:adec="http://schemas.microsoft.com/office/drawing/2017/decorative" val="0"/>
              </a:ext>
            </a:extLst>
          </p:cNvPr>
          <p:cNvSpPr txBox="1"/>
          <p:nvPr/>
        </p:nvSpPr>
        <p:spPr>
          <a:xfrm>
            <a:off x="10061560" y="1753082"/>
            <a:ext cx="611065" cy="666786"/>
          </a:xfrm>
          <a:prstGeom prst="rect">
            <a:avLst/>
          </a:prstGeom>
          <a:noFill/>
        </p:spPr>
        <p:txBody>
          <a:bodyPr wrap="none" rtlCol="0">
            <a:spAutoFit/>
          </a:bodyPr>
          <a:lstStyle/>
          <a:p>
            <a:r>
              <a:rPr lang="en-US" sz="3733" dirty="0">
                <a:solidFill>
                  <a:srgbClr val="0C9B2E"/>
                </a:solidFill>
                <a:latin typeface="Amazon Ember Light" charset="0"/>
                <a:ea typeface="Amazon Ember Light" charset="0"/>
                <a:cs typeface="Amazon Ember Light" charset="0"/>
                <a:sym typeface="Wingdings"/>
              </a:rPr>
              <a:t></a:t>
            </a:r>
            <a:endParaRPr lang="en-US" sz="3733" dirty="0">
              <a:latin typeface="Amazon Ember Light" charset="0"/>
              <a:ea typeface="Amazon Ember Light" charset="0"/>
              <a:cs typeface="Amazon Ember Light" charset="0"/>
            </a:endParaRPr>
          </a:p>
        </p:txBody>
      </p:sp>
      <p:sp>
        <p:nvSpPr>
          <p:cNvPr id="25" name="4">
            <a:extLst>
              <a:ext uri="{FF2B5EF4-FFF2-40B4-BE49-F238E27FC236}">
                <a16:creationId xmlns:a16="http://schemas.microsoft.com/office/drawing/2014/main" id="{FDEC6895-9158-4085-AE74-1AD21F1E9AD9}"/>
              </a:ext>
              <a:ext uri="{C183D7F6-B498-43B3-948B-1728B52AA6E4}">
                <adec:decorative xmlns:adec="http://schemas.microsoft.com/office/drawing/2017/decorative" val="0"/>
              </a:ext>
            </a:extLst>
          </p:cNvPr>
          <p:cNvSpPr txBox="1"/>
          <p:nvPr/>
        </p:nvSpPr>
        <p:spPr>
          <a:xfrm>
            <a:off x="334476" y="4062443"/>
            <a:ext cx="351323" cy="400110"/>
          </a:xfrm>
          <a:prstGeom prst="rect">
            <a:avLst/>
          </a:prstGeom>
          <a:solidFill>
            <a:schemeClr val="accent1"/>
          </a:solidFill>
        </p:spPr>
        <p:txBody>
          <a:bodyPr wrap="square" rtlCol="0">
            <a:spAutoFit/>
          </a:bodyPr>
          <a:lstStyle/>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4</a:t>
            </a:r>
          </a:p>
        </p:txBody>
      </p:sp>
      <p:sp>
        <p:nvSpPr>
          <p:cNvPr id="9" name="Freeform 8">
            <a:extLst>
              <a:ext uri="{C183D7F6-B498-43B3-948B-1728B52AA6E4}">
                <adec:decorative xmlns:adec="http://schemas.microsoft.com/office/drawing/2017/decorative" val="0"/>
              </a:ext>
            </a:extLst>
          </p:cNvPr>
          <p:cNvSpPr/>
          <p:nvPr/>
        </p:nvSpPr>
        <p:spPr>
          <a:xfrm>
            <a:off x="334477" y="4062443"/>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noFill/>
          <a:ln>
            <a:solidFill>
              <a:schemeClr val="accent1"/>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66040" rIns="66040" bIns="66040" numCol="1" spcCol="1270" anchor="t" anchorCtr="0">
            <a:noAutofit/>
          </a:bodyPr>
          <a:lstStyle/>
          <a:p>
            <a:pPr algn="ctr"/>
            <a:endParaRPr lang="en-US" sz="1600" dirty="0">
              <a:ea typeface="Amazon Ember Light" panose="020B0403020204020204" pitchFamily="34" charset="0"/>
              <a:cs typeface="Amazon Ember Light" panose="020B0403020204020204" pitchFamily="34" charset="0"/>
            </a:endParaRPr>
          </a:p>
          <a:p>
            <a:pPr algn="ctr"/>
            <a:endParaRPr lang="en-US" sz="1600" dirty="0">
              <a:ea typeface="Amazon Ember Light" panose="020B0403020204020204" pitchFamily="34" charset="0"/>
              <a:cs typeface="Amazon Ember Light" panose="020B0403020204020204" pitchFamily="34" charset="0"/>
            </a:endParaRPr>
          </a:p>
          <a:p>
            <a:r>
              <a:rPr lang="en-US" sz="1600" dirty="0">
                <a:ea typeface="Amazon Ember Light" panose="020B0403020204020204" pitchFamily="34" charset="0"/>
                <a:cs typeface="Amazon Ember Light" panose="020B0403020204020204" pitchFamily="34" charset="0"/>
              </a:rPr>
              <a:t>Use S3 Select with SQL-like querying to select and download objects that match specific criteria. </a:t>
            </a:r>
          </a:p>
        </p:txBody>
      </p:sp>
      <p:sp>
        <p:nvSpPr>
          <p:cNvPr id="33" name="TextBox 32" descr="False.">
            <a:extLst>
              <a:ext uri="{FF2B5EF4-FFF2-40B4-BE49-F238E27FC236}">
                <a16:creationId xmlns:a16="http://schemas.microsoft.com/office/drawing/2014/main" id="{93E0FABA-561D-45D1-80F7-BECDBC8631BE}"/>
              </a:ext>
              <a:ext uri="{C183D7F6-B498-43B3-948B-1728B52AA6E4}">
                <adec:decorative xmlns:adec="http://schemas.microsoft.com/office/drawing/2017/decorative" val="0"/>
              </a:ext>
            </a:extLst>
          </p:cNvPr>
          <p:cNvSpPr txBox="1"/>
          <p:nvPr/>
        </p:nvSpPr>
        <p:spPr>
          <a:xfrm>
            <a:off x="2972572" y="4017195"/>
            <a:ext cx="611065" cy="666786"/>
          </a:xfrm>
          <a:prstGeom prst="rect">
            <a:avLst/>
          </a:prstGeom>
          <a:noFill/>
          <a:ln>
            <a:noFill/>
          </a:ln>
        </p:spPr>
        <p:txBody>
          <a:bodyPr wrap="none" rtlCol="0">
            <a:spAutoFit/>
          </a:bodyPr>
          <a:lstStyle/>
          <a:p>
            <a:r>
              <a:rPr lang="en-US" sz="3733" dirty="0">
                <a:solidFill>
                  <a:srgbClr val="FF0000"/>
                </a:solidFill>
                <a:latin typeface="Amazon Ember Light" charset="0"/>
                <a:ea typeface="Amazon Ember Light" charset="0"/>
                <a:cs typeface="Amazon Ember Light" charset="0"/>
                <a:sym typeface="Wingdings"/>
              </a:rPr>
              <a:t></a:t>
            </a:r>
            <a:endParaRPr lang="en-US" sz="3733" dirty="0">
              <a:latin typeface="Amazon Ember Light" charset="0"/>
              <a:ea typeface="Amazon Ember Light" charset="0"/>
              <a:cs typeface="Amazon Ember Light" charset="0"/>
            </a:endParaRPr>
          </a:p>
        </p:txBody>
      </p:sp>
      <p:sp>
        <p:nvSpPr>
          <p:cNvPr id="26" name="5">
            <a:extLst>
              <a:ext uri="{FF2B5EF4-FFF2-40B4-BE49-F238E27FC236}">
                <a16:creationId xmlns:a16="http://schemas.microsoft.com/office/drawing/2014/main" id="{81CA2C94-507C-4B38-9CAF-86FE1D2CCBEC}"/>
              </a:ext>
              <a:ext uri="{C183D7F6-B498-43B3-948B-1728B52AA6E4}">
                <adec:decorative xmlns:adec="http://schemas.microsoft.com/office/drawing/2017/decorative" val="0"/>
              </a:ext>
            </a:extLst>
          </p:cNvPr>
          <p:cNvSpPr txBox="1"/>
          <p:nvPr/>
        </p:nvSpPr>
        <p:spPr>
          <a:xfrm>
            <a:off x="3854316" y="4062443"/>
            <a:ext cx="351323" cy="400110"/>
          </a:xfrm>
          <a:prstGeom prst="rect">
            <a:avLst/>
          </a:prstGeom>
          <a:solidFill>
            <a:schemeClr val="accent1"/>
          </a:solidFill>
        </p:spPr>
        <p:txBody>
          <a:bodyPr wrap="square" rtlCol="0">
            <a:spAutoFit/>
          </a:bodyPr>
          <a:lstStyle/>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5</a:t>
            </a:r>
          </a:p>
        </p:txBody>
      </p:sp>
      <p:sp>
        <p:nvSpPr>
          <p:cNvPr id="10" name="Freeform 9">
            <a:extLst>
              <a:ext uri="{C183D7F6-B498-43B3-948B-1728B52AA6E4}">
                <adec:decorative xmlns:adec="http://schemas.microsoft.com/office/drawing/2017/decorative" val="0"/>
              </a:ext>
            </a:extLst>
          </p:cNvPr>
          <p:cNvSpPr/>
          <p:nvPr/>
        </p:nvSpPr>
        <p:spPr>
          <a:xfrm>
            <a:off x="3854317" y="4062443"/>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noFill/>
          <a:ln>
            <a:solidFill>
              <a:schemeClr val="accent1"/>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66040" rIns="66040" bIns="66040" numCol="1" spcCol="1270" anchor="t" anchorCtr="0">
            <a:noAutofit/>
          </a:bodyPr>
          <a:lstStyle/>
          <a:p>
            <a:pPr algn="ct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1600" dirty="0">
                <a:ea typeface="Amazon Ember Light" panose="020B0403020204020204" pitchFamily="34" charset="0"/>
                <a:cs typeface="Amazon Ember Light" panose="020B0403020204020204" pitchFamily="34" charset="0"/>
              </a:rPr>
              <a:t>By default, Amazon S3 event notifications are sent in response to actions in Amazon S3, such as </a:t>
            </a:r>
            <a:r>
              <a:rPr lang="en-US" sz="1600" dirty="0">
                <a:latin typeface="Lucida Console" panose="020B0609040504020204" pitchFamily="49" charset="0"/>
                <a:ea typeface="Amazon Ember Light" panose="020B0403020204020204" pitchFamily="34" charset="0"/>
                <a:cs typeface="Amazon Ember Light" panose="020B0403020204020204" pitchFamily="34" charset="0"/>
              </a:rPr>
              <a:t>PUT</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600" dirty="0">
                <a:latin typeface="Lucida Console" panose="020B0609040504020204" pitchFamily="49" charset="0"/>
                <a:ea typeface="Amazon Ember Light" panose="020B0403020204020204" pitchFamily="34" charset="0"/>
                <a:cs typeface="Amazon Ember Light" panose="020B0403020204020204" pitchFamily="34" charset="0"/>
              </a:rPr>
              <a:t>POST</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600" dirty="0">
                <a:latin typeface="Lucida Console" panose="020B0609040504020204" pitchFamily="49" charset="0"/>
                <a:ea typeface="Amazon Ember Light" panose="020B0403020204020204" pitchFamily="34" charset="0"/>
                <a:cs typeface="Amazon Ember Light" panose="020B0403020204020204" pitchFamily="34" charset="0"/>
              </a:rPr>
              <a:t>COPY</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600" dirty="0">
                <a:ea typeface="Amazon Ember Light" panose="020B0403020204020204" pitchFamily="34" charset="0"/>
                <a:cs typeface="Amazon Ember Light" panose="020B0403020204020204" pitchFamily="34" charset="0"/>
              </a:rPr>
              <a:t>or</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600" dirty="0">
                <a:latin typeface="Lucida Console" panose="020B0609040504020204" pitchFamily="49" charset="0"/>
                <a:ea typeface="Amazon Ember Light" panose="020B0403020204020204" pitchFamily="34" charset="0"/>
                <a:cs typeface="Amazon Ember Light" panose="020B0403020204020204" pitchFamily="34" charset="0"/>
              </a:rPr>
              <a:t>DELETE</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34" name="TextBox 33" descr="False.">
            <a:extLst>
              <a:ext uri="{FF2B5EF4-FFF2-40B4-BE49-F238E27FC236}">
                <a16:creationId xmlns:a16="http://schemas.microsoft.com/office/drawing/2014/main" id="{500E4BC2-AA99-4A64-9E1A-41E5BCF43926}"/>
              </a:ext>
              <a:ext uri="{C183D7F6-B498-43B3-948B-1728B52AA6E4}">
                <adec:decorative xmlns:adec="http://schemas.microsoft.com/office/drawing/2017/decorative" val="0"/>
              </a:ext>
            </a:extLst>
          </p:cNvPr>
          <p:cNvSpPr txBox="1"/>
          <p:nvPr/>
        </p:nvSpPr>
        <p:spPr>
          <a:xfrm>
            <a:off x="6463432" y="4048725"/>
            <a:ext cx="611065" cy="666786"/>
          </a:xfrm>
          <a:prstGeom prst="rect">
            <a:avLst/>
          </a:prstGeom>
          <a:noFill/>
        </p:spPr>
        <p:txBody>
          <a:bodyPr wrap="none" rtlCol="0">
            <a:spAutoFit/>
          </a:bodyPr>
          <a:lstStyle/>
          <a:p>
            <a:r>
              <a:rPr lang="en-US" sz="3733" dirty="0">
                <a:solidFill>
                  <a:srgbClr val="FF0000"/>
                </a:solidFill>
                <a:latin typeface="Amazon Ember Light" charset="0"/>
                <a:ea typeface="Amazon Ember Light" charset="0"/>
                <a:cs typeface="Amazon Ember Light" charset="0"/>
                <a:sym typeface="Wingdings"/>
              </a:rPr>
              <a:t></a:t>
            </a:r>
            <a:endParaRPr lang="en-US" sz="3733" dirty="0">
              <a:latin typeface="Amazon Ember Light" charset="0"/>
              <a:ea typeface="Amazon Ember Light" charset="0"/>
              <a:cs typeface="Amazon Ember Light" charset="0"/>
            </a:endParaRPr>
          </a:p>
        </p:txBody>
      </p:sp>
      <p:sp>
        <p:nvSpPr>
          <p:cNvPr id="27" name="6">
            <a:extLst>
              <a:ext uri="{FF2B5EF4-FFF2-40B4-BE49-F238E27FC236}">
                <a16:creationId xmlns:a16="http://schemas.microsoft.com/office/drawing/2014/main" id="{2C21B3F9-2402-42D5-8F41-C3B7DBEEC91B}"/>
              </a:ext>
              <a:ext uri="{C183D7F6-B498-43B3-948B-1728B52AA6E4}">
                <adec:decorative xmlns:adec="http://schemas.microsoft.com/office/drawing/2017/decorative" val="0"/>
              </a:ext>
            </a:extLst>
          </p:cNvPr>
          <p:cNvSpPr txBox="1"/>
          <p:nvPr/>
        </p:nvSpPr>
        <p:spPr>
          <a:xfrm>
            <a:off x="7381013" y="4062443"/>
            <a:ext cx="351323" cy="400110"/>
          </a:xfrm>
          <a:prstGeom prst="rect">
            <a:avLst/>
          </a:prstGeom>
          <a:solidFill>
            <a:schemeClr val="accent1"/>
          </a:solidFill>
        </p:spPr>
        <p:txBody>
          <a:bodyPr wrap="square" rtlCol="0">
            <a:spAutoFit/>
          </a:bodyPr>
          <a:lstStyle/>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6</a:t>
            </a:r>
          </a:p>
        </p:txBody>
      </p:sp>
      <p:sp>
        <p:nvSpPr>
          <p:cNvPr id="11" name="Freeform 10">
            <a:extLst>
              <a:ext uri="{C183D7F6-B498-43B3-948B-1728B52AA6E4}">
                <adec:decorative xmlns:adec="http://schemas.microsoft.com/office/drawing/2017/decorative" val="0"/>
              </a:ext>
            </a:extLst>
          </p:cNvPr>
          <p:cNvSpPr/>
          <p:nvPr/>
        </p:nvSpPr>
        <p:spPr>
          <a:xfrm>
            <a:off x="7374157" y="4062443"/>
            <a:ext cx="3199853" cy="1919912"/>
          </a:xfrm>
          <a:custGeom>
            <a:avLst/>
            <a:gdLst>
              <a:gd name="connsiteX0" fmla="*/ 0 w 2399890"/>
              <a:gd name="connsiteY0" fmla="*/ 0 h 1439934"/>
              <a:gd name="connsiteX1" fmla="*/ 2399890 w 2399890"/>
              <a:gd name="connsiteY1" fmla="*/ 0 h 1439934"/>
              <a:gd name="connsiteX2" fmla="*/ 2399890 w 2399890"/>
              <a:gd name="connsiteY2" fmla="*/ 1439934 h 1439934"/>
              <a:gd name="connsiteX3" fmla="*/ 0 w 2399890"/>
              <a:gd name="connsiteY3" fmla="*/ 1439934 h 1439934"/>
              <a:gd name="connsiteX4" fmla="*/ 0 w 2399890"/>
              <a:gd name="connsiteY4" fmla="*/ 0 h 143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890" h="1439934">
                <a:moveTo>
                  <a:pt x="0" y="0"/>
                </a:moveTo>
                <a:lnTo>
                  <a:pt x="2399890" y="0"/>
                </a:lnTo>
                <a:lnTo>
                  <a:pt x="2399890" y="1439934"/>
                </a:lnTo>
                <a:lnTo>
                  <a:pt x="0" y="1439934"/>
                </a:lnTo>
                <a:lnTo>
                  <a:pt x="0" y="0"/>
                </a:lnTo>
                <a:close/>
              </a:path>
            </a:pathLst>
          </a:custGeom>
          <a:noFill/>
          <a:ln>
            <a:solidFill>
              <a:schemeClr val="accent1"/>
            </a:solidFill>
            <a:prstDash val="solid"/>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6040" tIns="66040" rIns="66040" bIns="66040" numCol="1" spcCol="1270" anchor="t" anchorCtr="0">
            <a:noAutofit/>
          </a:bodyPr>
          <a:lstStyle/>
          <a:p>
            <a:pPr algn="ctr"/>
            <a:endParaRPr lang="en-US" sz="1600" dirty="0">
              <a:ea typeface="Amazon Ember Light" panose="020B0403020204020204" pitchFamily="34" charset="0"/>
              <a:cs typeface="Amazon Ember Light" panose="020B0403020204020204" pitchFamily="34" charset="0"/>
            </a:endParaRPr>
          </a:p>
          <a:p>
            <a:pPr algn="ctr"/>
            <a:endParaRPr lang="en-US" sz="1600" dirty="0">
              <a:ea typeface="Amazon Ember Light" panose="020B0403020204020204" pitchFamily="34" charset="0"/>
              <a:cs typeface="Amazon Ember Light" panose="020B0403020204020204" pitchFamily="34" charset="0"/>
            </a:endParaRPr>
          </a:p>
          <a:p>
            <a:r>
              <a:rPr lang="en-US" sz="1600" dirty="0">
                <a:ea typeface="Amazon Ember Light" panose="020B0403020204020204" pitchFamily="34" charset="0"/>
                <a:cs typeface="Amazon Ember Light" panose="020B0403020204020204" pitchFamily="34" charset="0"/>
              </a:rPr>
              <a:t>A web server uses CORS to allow or deny the loading of resources stored within the same domain that the website is accessed from.</a:t>
            </a:r>
          </a:p>
          <a:p>
            <a:pPr algn="ctr"/>
            <a:endParaRPr lang="en-US" sz="1600" dirty="0">
              <a:ea typeface="Amazon Ember Light" panose="020B0403020204020204" pitchFamily="34" charset="0"/>
              <a:cs typeface="Amazon Ember Light" panose="020B0403020204020204" pitchFamily="34" charset="0"/>
            </a:endParaRPr>
          </a:p>
        </p:txBody>
      </p:sp>
      <p:sp>
        <p:nvSpPr>
          <p:cNvPr id="35" name="TextBox 34" descr="False.">
            <a:extLst>
              <a:ext uri="{FF2B5EF4-FFF2-40B4-BE49-F238E27FC236}">
                <a16:creationId xmlns:a16="http://schemas.microsoft.com/office/drawing/2014/main" id="{00FCB0A7-429E-4DEF-A87C-16987AF866AA}"/>
              </a:ext>
              <a:ext uri="{C183D7F6-B498-43B3-948B-1728B52AA6E4}">
                <adec:decorative xmlns:adec="http://schemas.microsoft.com/office/drawing/2017/decorative" val="0"/>
              </a:ext>
            </a:extLst>
          </p:cNvPr>
          <p:cNvSpPr txBox="1"/>
          <p:nvPr/>
        </p:nvSpPr>
        <p:spPr>
          <a:xfrm>
            <a:off x="10061559" y="4017195"/>
            <a:ext cx="611065" cy="666786"/>
          </a:xfrm>
          <a:prstGeom prst="rect">
            <a:avLst/>
          </a:prstGeom>
          <a:noFill/>
        </p:spPr>
        <p:txBody>
          <a:bodyPr wrap="none" rtlCol="0">
            <a:spAutoFit/>
          </a:bodyPr>
          <a:lstStyle/>
          <a:p>
            <a:r>
              <a:rPr lang="en-US" sz="3733" dirty="0">
                <a:solidFill>
                  <a:srgbClr val="FF0000"/>
                </a:solidFill>
                <a:latin typeface="Amazon Ember Light" charset="0"/>
                <a:ea typeface="Amazon Ember Light" charset="0"/>
                <a:cs typeface="Amazon Ember Light" charset="0"/>
                <a:sym typeface="Wingdings"/>
              </a:rPr>
              <a:t></a:t>
            </a:r>
            <a:endParaRPr lang="en-US" sz="3733"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260648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P spid="3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Lab 2: Develop Solutions </a:t>
            </a:r>
            <a:br>
              <a:rPr lang="en-US"/>
            </a:br>
            <a:r>
              <a:rPr lang="en-US"/>
              <a:t>Using Amazon S3</a:t>
            </a:r>
            <a:endParaRPr lang="en-US" dirty="0"/>
          </a:p>
        </p:txBody>
      </p:sp>
      <p:sp>
        <p:nvSpPr>
          <p:cNvPr id="8" name="Text Placeholder 7"/>
          <p:cNvSpPr>
            <a:spLocks noGrp="1"/>
          </p:cNvSpPr>
          <p:nvPr>
            <p:ph type="subTitle" idx="1"/>
          </p:nvPr>
        </p:nvSpPr>
        <p:spPr/>
        <p:txBody>
          <a:bodyPr/>
          <a:lstStyle/>
          <a:p>
            <a:r>
              <a:rPr lang="en-US"/>
              <a:t>Module 6: Processing Your Storage Operations</a:t>
            </a:r>
            <a:endParaRPr lang="en-US" dirty="0"/>
          </a:p>
        </p:txBody>
      </p:sp>
    </p:spTree>
    <p:custDataLst>
      <p:tags r:id="rId1"/>
    </p:custDataLst>
    <p:extLst>
      <p:ext uri="{BB962C8B-B14F-4D97-AF65-F5344CB8AC3E}">
        <p14:creationId xmlns:p14="http://schemas.microsoft.com/office/powerpoint/2010/main" val="4040796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8BA62F-7B7A-4D95-AD7F-F19A22300152}"/>
              </a:ext>
            </a:extLst>
          </p:cNvPr>
          <p:cNvSpPr>
            <a:spLocks noGrp="1"/>
          </p:cNvSpPr>
          <p:nvPr>
            <p:ph type="sldNum" sz="quarter" idx="20"/>
          </p:nvPr>
        </p:nvSpPr>
        <p:spPr/>
        <p:txBody>
          <a:bodyPr/>
          <a:lstStyle/>
          <a:p>
            <a:fld id="{989D9560-4C13-4692-9687-98ECDD2D9552}" type="slidenum">
              <a:rPr lang="en-US" smtClean="0"/>
              <a:pPr/>
              <a:t>43</a:t>
            </a:fld>
            <a:endParaRPr lang="en-US" dirty="0"/>
          </a:p>
        </p:txBody>
      </p:sp>
      <p:sp>
        <p:nvSpPr>
          <p:cNvPr id="5" name="Title 4"/>
          <p:cNvSpPr>
            <a:spLocks noGrp="1"/>
          </p:cNvSpPr>
          <p:nvPr>
            <p:ph type="title"/>
          </p:nvPr>
        </p:nvSpPr>
        <p:spPr/>
        <p:txBody>
          <a:bodyPr>
            <a:normAutofit fontScale="90000"/>
          </a:bodyPr>
          <a:lstStyle/>
          <a:p>
            <a:r>
              <a:rPr lang="en-US"/>
              <a:t>Lab 2 overview: </a:t>
            </a:r>
            <a:br>
              <a:rPr lang="en-US"/>
            </a:br>
            <a:r>
              <a:rPr lang="en-US"/>
              <a:t>Develop Solutions Using Amazon S3</a:t>
            </a:r>
            <a:endParaRPr lang="en-US" dirty="0"/>
          </a:p>
        </p:txBody>
      </p:sp>
      <p:grpSp>
        <p:nvGrpSpPr>
          <p:cNvPr id="3" name="justGraphic-Lab architecture">
            <a:extLst>
              <a:ext uri="{FF2B5EF4-FFF2-40B4-BE49-F238E27FC236}">
                <a16:creationId xmlns:a16="http://schemas.microsoft.com/office/drawing/2014/main" id="{1BC13FFD-F6AB-403D-9A51-8F1B658BA9C3}"/>
              </a:ext>
              <a:ext uri="{C183D7F6-B498-43B3-948B-1728B52AA6E4}">
                <adec:decorative xmlns:adec="http://schemas.microsoft.com/office/drawing/2017/decorative" val="1"/>
              </a:ext>
            </a:extLst>
          </p:cNvPr>
          <p:cNvGrpSpPr/>
          <p:nvPr/>
        </p:nvGrpSpPr>
        <p:grpSpPr>
          <a:xfrm>
            <a:off x="2530605" y="1262260"/>
            <a:ext cx="7995917" cy="4716616"/>
            <a:chOff x="2530605" y="1262260"/>
            <a:chExt cx="7995917" cy="4716616"/>
          </a:xfrm>
        </p:grpSpPr>
        <p:pic>
          <p:nvPicPr>
            <p:cNvPr id="57" name="Graphic 19">
              <a:extLst>
                <a:ext uri="{FF2B5EF4-FFF2-40B4-BE49-F238E27FC236}">
                  <a16:creationId xmlns:a16="http://schemas.microsoft.com/office/drawing/2014/main" id="{0B00F175-03C2-4697-B080-ACCB6EFC0F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58436" y="4552997"/>
              <a:ext cx="595221" cy="59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12">
              <a:extLst>
                <a:ext uri="{FF2B5EF4-FFF2-40B4-BE49-F238E27FC236}">
                  <a16:creationId xmlns:a16="http://schemas.microsoft.com/office/drawing/2014/main" id="{F5746B38-4C67-4B30-81A4-7ADF5EE9A557}"/>
                </a:ext>
              </a:extLst>
            </p:cNvPr>
            <p:cNvSpPr txBox="1">
              <a:spLocks noChangeArrowheads="1"/>
            </p:cNvSpPr>
            <p:nvPr/>
          </p:nvSpPr>
          <p:spPr bwMode="auto">
            <a:xfrm>
              <a:off x="5659736" y="5147879"/>
              <a:ext cx="227544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mn-lt"/>
                  <a:ea typeface="Amazon Ember" panose="020B0603020204020204" pitchFamily="34" charset="0"/>
                  <a:cs typeface="Arial" panose="020B0604020202020204" pitchFamily="34" charset="0"/>
                </a:rPr>
                <a:t>AWS Identity and</a:t>
              </a:r>
              <a:br>
                <a:rPr lang="en-US" altLang="en-US" sz="1600" dirty="0">
                  <a:latin typeface="+mn-lt"/>
                  <a:ea typeface="Amazon Ember" panose="020B0603020204020204" pitchFamily="34" charset="0"/>
                  <a:cs typeface="Arial" panose="020B0604020202020204" pitchFamily="34" charset="0"/>
                </a:rPr>
              </a:br>
              <a:r>
                <a:rPr lang="en-US" altLang="en-US" sz="1600" dirty="0">
                  <a:latin typeface="+mn-lt"/>
                  <a:ea typeface="Amazon Ember" panose="020B0603020204020204" pitchFamily="34" charset="0"/>
                  <a:cs typeface="Arial" panose="020B0604020202020204" pitchFamily="34" charset="0"/>
                </a:rPr>
                <a:t>Access Management (IAM)</a:t>
              </a:r>
            </a:p>
          </p:txBody>
        </p:sp>
        <p:sp>
          <p:nvSpPr>
            <p:cNvPr id="59" name="Rectangle 58">
              <a:extLst>
                <a:ext uri="{FF2B5EF4-FFF2-40B4-BE49-F238E27FC236}">
                  <a16:creationId xmlns:a16="http://schemas.microsoft.com/office/drawing/2014/main" id="{C24DDE1B-444D-452E-B02C-0FAFFE040E6C}"/>
                </a:ext>
              </a:extLst>
            </p:cNvPr>
            <p:cNvSpPr/>
            <p:nvPr/>
          </p:nvSpPr>
          <p:spPr>
            <a:xfrm>
              <a:off x="2530605" y="1262260"/>
              <a:ext cx="6292554" cy="47054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600" dirty="0">
                  <a:solidFill>
                    <a:sysClr val="windowText" lastClr="000000"/>
                  </a:solidFill>
                  <a:cs typeface="Arial" panose="020B0604020202020204" pitchFamily="34" charset="0"/>
                </a:rPr>
                <a:t>AWS Cloud</a:t>
              </a:r>
            </a:p>
          </p:txBody>
        </p:sp>
        <p:pic>
          <p:nvPicPr>
            <p:cNvPr id="60" name="Graphic 5">
              <a:extLst>
                <a:ext uri="{FF2B5EF4-FFF2-40B4-BE49-F238E27FC236}">
                  <a16:creationId xmlns:a16="http://schemas.microsoft.com/office/drawing/2014/main" id="{10B88522-F5A1-4D8F-AE9C-7AB18F96DD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30605" y="126226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60">
              <a:extLst>
                <a:ext uri="{FF2B5EF4-FFF2-40B4-BE49-F238E27FC236}">
                  <a16:creationId xmlns:a16="http://schemas.microsoft.com/office/drawing/2014/main" id="{33D600B0-D46B-44BB-9027-812234823388}"/>
                </a:ext>
              </a:extLst>
            </p:cNvPr>
            <p:cNvSpPr txBox="1"/>
            <p:nvPr/>
          </p:nvSpPr>
          <p:spPr>
            <a:xfrm>
              <a:off x="2796668" y="3976739"/>
              <a:ext cx="1148729" cy="338554"/>
            </a:xfrm>
            <a:prstGeom prst="rect">
              <a:avLst/>
            </a:prstGeom>
            <a:noFill/>
          </p:spPr>
          <p:txBody>
            <a:bodyPr wrap="square" rtlCol="0">
              <a:spAutoFit/>
            </a:bodyPr>
            <a:lstStyle/>
            <a:p>
              <a:pPr algn="ctr"/>
              <a:r>
                <a:rPr lang="en-US" sz="1600" dirty="0">
                  <a:solidFill>
                    <a:srgbClr val="232F3E"/>
                  </a:solidFill>
                </a:rPr>
                <a:t>SDK</a:t>
              </a:r>
            </a:p>
          </p:txBody>
        </p:sp>
        <p:pic>
          <p:nvPicPr>
            <p:cNvPr id="62" name="Graphic 60">
              <a:extLst>
                <a:ext uri="{FF2B5EF4-FFF2-40B4-BE49-F238E27FC236}">
                  <a16:creationId xmlns:a16="http://schemas.microsoft.com/office/drawing/2014/main" id="{6E528C2B-16A4-42B6-8219-D1DE9F944D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69131" y="3206632"/>
              <a:ext cx="803802" cy="803802"/>
            </a:xfrm>
            <a:prstGeom prst="rect">
              <a:avLst/>
            </a:prstGeom>
          </p:spPr>
        </p:pic>
        <p:grpSp>
          <p:nvGrpSpPr>
            <p:cNvPr id="63" name="Group 25">
              <a:extLst>
                <a:ext uri="{FF2B5EF4-FFF2-40B4-BE49-F238E27FC236}">
                  <a16:creationId xmlns:a16="http://schemas.microsoft.com/office/drawing/2014/main" id="{0494BA48-39A0-48AD-811E-879AC2583B77}"/>
                </a:ext>
              </a:extLst>
            </p:cNvPr>
            <p:cNvGrpSpPr>
              <a:grpSpLocks/>
            </p:cNvGrpSpPr>
            <p:nvPr/>
          </p:nvGrpSpPr>
          <p:grpSpPr bwMode="auto">
            <a:xfrm>
              <a:off x="3856173" y="2434139"/>
              <a:ext cx="2239827" cy="2716365"/>
              <a:chOff x="2674471" y="1567527"/>
              <a:chExt cx="1488360" cy="331243"/>
            </a:xfrm>
          </p:grpSpPr>
          <p:sp>
            <p:nvSpPr>
              <p:cNvPr id="64" name="Freeform 26">
                <a:extLst>
                  <a:ext uri="{FF2B5EF4-FFF2-40B4-BE49-F238E27FC236}">
                    <a16:creationId xmlns:a16="http://schemas.microsoft.com/office/drawing/2014/main" id="{811A658E-34C3-4DF9-9014-F1BD852AD866}"/>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254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5" name="Straight Arrow Connector 64">
                <a:extLst>
                  <a:ext uri="{FF2B5EF4-FFF2-40B4-BE49-F238E27FC236}">
                    <a16:creationId xmlns:a16="http://schemas.microsoft.com/office/drawing/2014/main" id="{14655841-2B33-42DC-B51D-11E734FE1DDC}"/>
                  </a:ext>
                </a:extLst>
              </p:cNvPr>
              <p:cNvCxnSpPr>
                <a:cxnSpLocks/>
              </p:cNvCxnSpPr>
              <p:nvPr/>
            </p:nvCxnSpPr>
            <p:spPr>
              <a:xfrm>
                <a:off x="2674471" y="1710853"/>
                <a:ext cx="573423" cy="0"/>
              </a:xfrm>
              <a:prstGeom prst="straightConnector1">
                <a:avLst/>
              </a:prstGeom>
              <a:ln w="254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66" name="TextBox 65">
              <a:extLst>
                <a:ext uri="{FF2B5EF4-FFF2-40B4-BE49-F238E27FC236}">
                  <a16:creationId xmlns:a16="http://schemas.microsoft.com/office/drawing/2014/main" id="{2BC6C09A-6DD4-4394-8C0A-DC434987D7EF}"/>
                </a:ext>
              </a:extLst>
            </p:cNvPr>
            <p:cNvSpPr txBox="1"/>
            <p:nvPr/>
          </p:nvSpPr>
          <p:spPr>
            <a:xfrm>
              <a:off x="3887455" y="2700076"/>
              <a:ext cx="1534064" cy="646331"/>
            </a:xfrm>
            <a:prstGeom prst="rect">
              <a:avLst/>
            </a:prstGeom>
            <a:solidFill>
              <a:schemeClr val="bg1"/>
            </a:solidFill>
          </p:spPr>
          <p:txBody>
            <a:bodyPr wrap="square" rtlCol="0">
              <a:spAutoFit/>
            </a:bodyPr>
            <a:lstStyle/>
            <a:p>
              <a:pPr algn="ctr"/>
              <a:r>
                <a:rPr lang="en-US" dirty="0"/>
                <a:t>Amazon S3</a:t>
              </a:r>
              <a:br>
                <a:rPr lang="en-US" dirty="0"/>
              </a:br>
              <a:r>
                <a:rPr lang="en-US" dirty="0"/>
                <a:t>operations</a:t>
              </a:r>
            </a:p>
          </p:txBody>
        </p:sp>
        <p:sp>
          <p:nvSpPr>
            <p:cNvPr id="67" name="TextBox 66">
              <a:extLst>
                <a:ext uri="{FF2B5EF4-FFF2-40B4-BE49-F238E27FC236}">
                  <a16:creationId xmlns:a16="http://schemas.microsoft.com/office/drawing/2014/main" id="{959F08C6-42B7-4A52-A008-EB0936189673}"/>
                </a:ext>
              </a:extLst>
            </p:cNvPr>
            <p:cNvSpPr txBox="1"/>
            <p:nvPr/>
          </p:nvSpPr>
          <p:spPr>
            <a:xfrm>
              <a:off x="3863679" y="4116514"/>
              <a:ext cx="1672075" cy="369332"/>
            </a:xfrm>
            <a:prstGeom prst="rect">
              <a:avLst/>
            </a:prstGeom>
            <a:solidFill>
              <a:schemeClr val="bg1"/>
            </a:solidFill>
          </p:spPr>
          <p:txBody>
            <a:bodyPr wrap="square" rtlCol="0">
              <a:spAutoFit/>
            </a:bodyPr>
            <a:lstStyle/>
            <a:p>
              <a:pPr algn="ctr"/>
              <a:r>
                <a:rPr lang="en-US" dirty="0"/>
                <a:t>Authorization</a:t>
              </a:r>
            </a:p>
          </p:txBody>
        </p:sp>
        <p:pic>
          <p:nvPicPr>
            <p:cNvPr id="68" name="Graphic 69">
              <a:extLst>
                <a:ext uri="{FF2B5EF4-FFF2-40B4-BE49-F238E27FC236}">
                  <a16:creationId xmlns:a16="http://schemas.microsoft.com/office/drawing/2014/main" id="{C631E8AD-BE4E-4E74-A831-FB7EC677816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88683" y="1915813"/>
              <a:ext cx="853670" cy="853668"/>
            </a:xfrm>
            <a:prstGeom prst="rect">
              <a:avLst/>
            </a:prstGeom>
          </p:spPr>
        </p:pic>
        <p:sp>
          <p:nvSpPr>
            <p:cNvPr id="69" name="TextBox 68">
              <a:extLst>
                <a:ext uri="{FF2B5EF4-FFF2-40B4-BE49-F238E27FC236}">
                  <a16:creationId xmlns:a16="http://schemas.microsoft.com/office/drawing/2014/main" id="{88CFE960-B0E6-4D5E-888A-CC546D2042C5}"/>
                </a:ext>
              </a:extLst>
            </p:cNvPr>
            <p:cNvSpPr txBox="1"/>
            <p:nvPr/>
          </p:nvSpPr>
          <p:spPr>
            <a:xfrm>
              <a:off x="6051732" y="2745165"/>
              <a:ext cx="1327571" cy="584775"/>
            </a:xfrm>
            <a:prstGeom prst="rect">
              <a:avLst/>
            </a:prstGeom>
            <a:noFill/>
          </p:spPr>
          <p:txBody>
            <a:bodyPr wrap="square" rtlCol="0">
              <a:spAutoFit/>
            </a:bodyPr>
            <a:lstStyle/>
            <a:p>
              <a:pPr algn="ctr"/>
              <a:r>
                <a:rPr lang="en-US" sz="1600" dirty="0"/>
                <a:t>Notes bucket</a:t>
              </a:r>
            </a:p>
          </p:txBody>
        </p:sp>
        <p:pic>
          <p:nvPicPr>
            <p:cNvPr id="71" name="Graphic 22">
              <a:extLst>
                <a:ext uri="{FF2B5EF4-FFF2-40B4-BE49-F238E27FC236}">
                  <a16:creationId xmlns:a16="http://schemas.microsoft.com/office/drawing/2014/main" id="{6A4AE06A-0C4F-4ACC-8953-299B7F248ED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36082" y="467276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39">
              <a:extLst>
                <a:ext uri="{FF2B5EF4-FFF2-40B4-BE49-F238E27FC236}">
                  <a16:creationId xmlns:a16="http://schemas.microsoft.com/office/drawing/2014/main" id="{4ABFEFC3-AE71-4AD5-91C1-9EF194568175}"/>
                </a:ext>
              </a:extLst>
            </p:cNvPr>
            <p:cNvSpPr txBox="1">
              <a:spLocks noChangeArrowheads="1"/>
            </p:cNvSpPr>
            <p:nvPr/>
          </p:nvSpPr>
          <p:spPr bwMode="auto">
            <a:xfrm>
              <a:off x="2777271" y="5118636"/>
              <a:ext cx="11875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solidFill>
                    <a:srgbClr val="000000"/>
                  </a:solidFill>
                  <a:latin typeface="+mn-lt"/>
                  <a:cs typeface="Arial" panose="020B0604020202020204" pitchFamily="34" charset="0"/>
                </a:rPr>
                <a:t>Developer</a:t>
              </a:r>
            </a:p>
          </p:txBody>
        </p:sp>
        <p:cxnSp>
          <p:nvCxnSpPr>
            <p:cNvPr id="73" name="Straight Arrow Connector 72">
              <a:extLst>
                <a:ext uri="{FF2B5EF4-FFF2-40B4-BE49-F238E27FC236}">
                  <a16:creationId xmlns:a16="http://schemas.microsoft.com/office/drawing/2014/main" id="{98585661-F948-4BBC-B3EC-C78FADC38F47}"/>
                </a:ext>
              </a:extLst>
            </p:cNvPr>
            <p:cNvCxnSpPr>
              <a:cxnSpLocks/>
            </p:cNvCxnSpPr>
            <p:nvPr/>
          </p:nvCxnSpPr>
          <p:spPr>
            <a:xfrm flipH="1">
              <a:off x="3371032" y="4315293"/>
              <a:ext cx="1" cy="357476"/>
            </a:xfrm>
            <a:prstGeom prst="straightConnector1">
              <a:avLst/>
            </a:prstGeom>
            <a:ln w="25400">
              <a:solidFill>
                <a:schemeClr val="accent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74" name="Graphic 22">
              <a:extLst>
                <a:ext uri="{FF2B5EF4-FFF2-40B4-BE49-F238E27FC236}">
                  <a16:creationId xmlns:a16="http://schemas.microsoft.com/office/drawing/2014/main" id="{656DDDD4-FADC-4714-B052-AE2B6A8DAF2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754997" y="217488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39">
              <a:extLst>
                <a:ext uri="{FF2B5EF4-FFF2-40B4-BE49-F238E27FC236}">
                  <a16:creationId xmlns:a16="http://schemas.microsoft.com/office/drawing/2014/main" id="{B99C45AF-AB28-427E-B6DC-4D8F8CED079C}"/>
                </a:ext>
              </a:extLst>
            </p:cNvPr>
            <p:cNvSpPr txBox="1">
              <a:spLocks noChangeArrowheads="1"/>
            </p:cNvSpPr>
            <p:nvPr/>
          </p:nvSpPr>
          <p:spPr bwMode="auto">
            <a:xfrm>
              <a:off x="9453372" y="2745165"/>
              <a:ext cx="10731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solidFill>
                    <a:srgbClr val="000000"/>
                  </a:solidFill>
                  <a:latin typeface="+mn-lt"/>
                  <a:cs typeface="Arial" panose="020B0604020202020204" pitchFamily="34" charset="0"/>
                </a:rPr>
                <a:t>User</a:t>
              </a:r>
            </a:p>
          </p:txBody>
        </p:sp>
        <p:sp>
          <p:nvSpPr>
            <p:cNvPr id="27" name="TextBox 26">
              <a:extLst>
                <a:ext uri="{FF2B5EF4-FFF2-40B4-BE49-F238E27FC236}">
                  <a16:creationId xmlns:a16="http://schemas.microsoft.com/office/drawing/2014/main" id="{3C90D358-4E20-456D-8405-D1AAD001A21E}"/>
                </a:ext>
              </a:extLst>
            </p:cNvPr>
            <p:cNvSpPr txBox="1"/>
            <p:nvPr/>
          </p:nvSpPr>
          <p:spPr>
            <a:xfrm>
              <a:off x="7724738" y="2745165"/>
              <a:ext cx="1089481" cy="584775"/>
            </a:xfrm>
            <a:prstGeom prst="rect">
              <a:avLst/>
            </a:prstGeom>
            <a:solidFill>
              <a:schemeClr val="bg1"/>
            </a:solidFill>
          </p:spPr>
          <p:txBody>
            <a:bodyPr wrap="square" rtlCol="0">
              <a:spAutoFit/>
            </a:bodyPr>
            <a:lstStyle/>
            <a:p>
              <a:pPr algn="ctr"/>
              <a:r>
                <a:rPr lang="en-US" sz="1600" dirty="0"/>
                <a:t>Website endpoint</a:t>
              </a:r>
            </a:p>
          </p:txBody>
        </p:sp>
        <p:pic>
          <p:nvPicPr>
            <p:cNvPr id="29" name="Graphic 71">
              <a:extLst>
                <a:ext uri="{FF2B5EF4-FFF2-40B4-BE49-F238E27FC236}">
                  <a16:creationId xmlns:a16="http://schemas.microsoft.com/office/drawing/2014/main" id="{B9960BDD-D25D-4AE9-9C33-F8C5335382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18909" y="2083661"/>
              <a:ext cx="701141" cy="701141"/>
            </a:xfrm>
            <a:prstGeom prst="rect">
              <a:avLst/>
            </a:prstGeom>
          </p:spPr>
        </p:pic>
        <p:cxnSp>
          <p:nvCxnSpPr>
            <p:cNvPr id="30" name="Straight Arrow Connector 29">
              <a:extLst>
                <a:ext uri="{FF2B5EF4-FFF2-40B4-BE49-F238E27FC236}">
                  <a16:creationId xmlns:a16="http://schemas.microsoft.com/office/drawing/2014/main" id="{4159E4C6-82B8-44CB-A74D-C3712C2A8115}"/>
                </a:ext>
              </a:extLst>
            </p:cNvPr>
            <p:cNvCxnSpPr>
              <a:cxnSpLocks/>
            </p:cNvCxnSpPr>
            <p:nvPr/>
          </p:nvCxnSpPr>
          <p:spPr>
            <a:xfrm>
              <a:off x="7162345" y="2428622"/>
              <a:ext cx="772833" cy="5517"/>
            </a:xfrm>
            <a:prstGeom prst="straightConnector1">
              <a:avLst/>
            </a:prstGeom>
            <a:ln w="254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D76FE4A-BCAE-43CF-88F8-09B7675D5C35}"/>
                </a:ext>
              </a:extLst>
            </p:cNvPr>
            <p:cNvCxnSpPr>
              <a:cxnSpLocks/>
            </p:cNvCxnSpPr>
            <p:nvPr/>
          </p:nvCxnSpPr>
          <p:spPr>
            <a:xfrm>
              <a:off x="8622148" y="2430341"/>
              <a:ext cx="1072615" cy="0"/>
            </a:xfrm>
            <a:prstGeom prst="straightConnector1">
              <a:avLst/>
            </a:prstGeom>
            <a:ln w="254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961722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C3A7B-5A89-434A-945D-00187563BAFA}"/>
              </a:ext>
            </a:extLst>
          </p:cNvPr>
          <p:cNvSpPr>
            <a:spLocks noGrp="1"/>
          </p:cNvSpPr>
          <p:nvPr>
            <p:ph type="title"/>
          </p:nvPr>
        </p:nvSpPr>
        <p:spPr/>
        <p:txBody>
          <a:bodyPr/>
          <a:lstStyle/>
          <a:p>
            <a:r>
              <a:rPr lang="en-US" dirty="0"/>
              <a:t>Wrap-up</a:t>
            </a:r>
          </a:p>
        </p:txBody>
      </p:sp>
      <p:sp>
        <p:nvSpPr>
          <p:cNvPr id="6" name="Text Placeholder 5"/>
          <p:cNvSpPr>
            <a:spLocks noGrp="1"/>
          </p:cNvSpPr>
          <p:nvPr>
            <p:ph type="subTitle" idx="1"/>
          </p:nvPr>
        </p:nvSpPr>
        <p:spPr/>
        <p:txBody>
          <a:bodyPr>
            <a:normAutofit/>
          </a:bodyPr>
          <a:lstStyle/>
          <a:p>
            <a:r>
              <a:rPr lang="en-US" dirty="0"/>
              <a:t>Module 6: Processing Your Storage Operations</a:t>
            </a:r>
          </a:p>
        </p:txBody>
      </p:sp>
    </p:spTree>
    <p:custDataLst>
      <p:tags r:id="rId1"/>
    </p:custDataLst>
    <p:extLst>
      <p:ext uri="{BB962C8B-B14F-4D97-AF65-F5344CB8AC3E}">
        <p14:creationId xmlns:p14="http://schemas.microsoft.com/office/powerpoint/2010/main" val="260661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37206E1-81B7-4E0E-9675-734540C29A75}"/>
              </a:ext>
            </a:extLst>
          </p:cNvPr>
          <p:cNvSpPr>
            <a:spLocks noGrp="1"/>
          </p:cNvSpPr>
          <p:nvPr>
            <p:ph type="sldNum" sz="quarter" idx="20"/>
          </p:nvPr>
        </p:nvSpPr>
        <p:spPr/>
        <p:txBody>
          <a:bodyPr/>
          <a:lstStyle/>
          <a:p>
            <a:fld id="{989D9560-4C13-4692-9687-98ECDD2D9552}" type="slidenum">
              <a:rPr lang="en-US" smtClean="0"/>
              <a:pPr/>
              <a:t>45</a:t>
            </a:fld>
            <a:endParaRPr lang="en-US" dirty="0"/>
          </a:p>
        </p:txBody>
      </p:sp>
      <p:sp>
        <p:nvSpPr>
          <p:cNvPr id="4" name="Title 3"/>
          <p:cNvSpPr>
            <a:spLocks noGrp="1"/>
          </p:cNvSpPr>
          <p:nvPr>
            <p:ph type="title"/>
          </p:nvPr>
        </p:nvSpPr>
        <p:spPr/>
        <p:txBody>
          <a:bodyPr/>
          <a:lstStyle/>
          <a:p>
            <a:r>
              <a:rPr lang="en-US"/>
              <a:t>Module summary</a:t>
            </a:r>
            <a:endParaRPr lang="en-US" dirty="0"/>
          </a:p>
        </p:txBody>
      </p:sp>
      <p:sp>
        <p:nvSpPr>
          <p:cNvPr id="5" name="Content Placeholder 4"/>
          <p:cNvSpPr>
            <a:spLocks noGrp="1"/>
          </p:cNvSpPr>
          <p:nvPr>
            <p:ph sz="quarter" idx="21"/>
          </p:nvPr>
        </p:nvSpPr>
        <p:spPr/>
        <p:txBody>
          <a:bodyPr/>
          <a:lstStyle/>
          <a:p>
            <a:pPr marL="0" indent="0">
              <a:buNone/>
            </a:pPr>
            <a:r>
              <a:rPr lang="en-US" dirty="0"/>
              <a:t>You are now able to:</a:t>
            </a:r>
          </a:p>
          <a:p>
            <a:pPr lvl="1"/>
            <a:r>
              <a:rPr lang="en-US" dirty="0"/>
              <a:t>Perform key bucket and object operations</a:t>
            </a:r>
          </a:p>
          <a:p>
            <a:pPr lvl="1"/>
            <a:r>
              <a:rPr lang="en-US" dirty="0"/>
              <a:t>Explain how to handle large files and a large number of files</a:t>
            </a:r>
          </a:p>
          <a:p>
            <a:pPr lvl="1"/>
            <a:r>
              <a:rPr lang="en-US" dirty="0"/>
              <a:t>Create and configure an S3 bucket for hosting a static website</a:t>
            </a:r>
          </a:p>
          <a:p>
            <a:pPr lvl="1"/>
            <a:r>
              <a:rPr lang="en-US" dirty="0"/>
              <a:t>Explain how to grant temporary access to your objects</a:t>
            </a:r>
          </a:p>
        </p:txBody>
      </p:sp>
    </p:spTree>
    <p:custDataLst>
      <p:tags r:id="rId1"/>
    </p:custDataLst>
    <p:extLst>
      <p:ext uri="{BB962C8B-B14F-4D97-AF65-F5344CB8AC3E}">
        <p14:creationId xmlns:p14="http://schemas.microsoft.com/office/powerpoint/2010/main" val="10871435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Thank you</a:t>
            </a:r>
            <a:endParaRPr lang="en-US" dirty="0"/>
          </a:p>
        </p:txBody>
      </p:sp>
    </p:spTree>
    <p:custDataLst>
      <p:tags r:id="rId1"/>
    </p:custDataLst>
    <p:extLst>
      <p:ext uri="{BB962C8B-B14F-4D97-AF65-F5344CB8AC3E}">
        <p14:creationId xmlns:p14="http://schemas.microsoft.com/office/powerpoint/2010/main" val="341487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EAD0ED8-F44F-453B-9A70-0540D67E5289}"/>
              </a:ext>
            </a:extLst>
          </p:cNvPr>
          <p:cNvSpPr>
            <a:spLocks noGrp="1"/>
          </p:cNvSpPr>
          <p:nvPr>
            <p:ph type="sldNum" sz="quarter" idx="20"/>
          </p:nvPr>
        </p:nvSpPr>
        <p:spPr/>
        <p:txBody>
          <a:bodyPr/>
          <a:lstStyle/>
          <a:p>
            <a:fld id="{989D9560-4C13-4692-9687-98ECDD2D9552}" type="slidenum">
              <a:rPr lang="en-US" smtClean="0"/>
              <a:t>5</a:t>
            </a:fld>
            <a:endParaRPr lang="en-US" dirty="0"/>
          </a:p>
        </p:txBody>
      </p:sp>
      <p:sp>
        <p:nvSpPr>
          <p:cNvPr id="2" name="Title 1"/>
          <p:cNvSpPr>
            <a:spLocks noGrp="1"/>
          </p:cNvSpPr>
          <p:nvPr>
            <p:ph type="title"/>
          </p:nvPr>
        </p:nvSpPr>
        <p:spPr/>
        <p:txBody>
          <a:bodyPr/>
          <a:lstStyle/>
          <a:p>
            <a:r>
              <a:rPr lang="en-US"/>
              <a:t>Bucket operations</a:t>
            </a:r>
            <a:endParaRPr lang="en-US" dirty="0"/>
          </a:p>
        </p:txBody>
      </p:sp>
      <p:grpSp>
        <p:nvGrpSpPr>
          <p:cNvPr id="8" name="bucketOperations" descr="Create, List, Delete.">
            <a:extLst>
              <a:ext uri="{FF2B5EF4-FFF2-40B4-BE49-F238E27FC236}">
                <a16:creationId xmlns:a16="http://schemas.microsoft.com/office/drawing/2014/main" id="{11E3E669-B0EA-4E49-B4B2-6BC550104CB1}"/>
              </a:ext>
            </a:extLst>
          </p:cNvPr>
          <p:cNvGrpSpPr/>
          <p:nvPr/>
        </p:nvGrpSpPr>
        <p:grpSpPr>
          <a:xfrm>
            <a:off x="2342962" y="1045909"/>
            <a:ext cx="7506076" cy="2126153"/>
            <a:chOff x="2342962" y="1045909"/>
            <a:chExt cx="7506076" cy="2126153"/>
          </a:xfrm>
        </p:grpSpPr>
        <p:grpSp>
          <p:nvGrpSpPr>
            <p:cNvPr id="3" name="Group 1">
              <a:extLst>
                <a:ext uri="{FF2B5EF4-FFF2-40B4-BE49-F238E27FC236}">
                  <a16:creationId xmlns:a16="http://schemas.microsoft.com/office/drawing/2014/main" id="{405E6635-CDE8-4370-B873-7C27B5ED14C9}"/>
                </a:ext>
              </a:extLst>
            </p:cNvPr>
            <p:cNvGrpSpPr/>
            <p:nvPr/>
          </p:nvGrpSpPr>
          <p:grpSpPr>
            <a:xfrm>
              <a:off x="2342962" y="1172364"/>
              <a:ext cx="1614698" cy="1999698"/>
              <a:chOff x="2342962" y="1172364"/>
              <a:chExt cx="1614698" cy="1999698"/>
            </a:xfrm>
          </p:grpSpPr>
          <p:sp>
            <p:nvSpPr>
              <p:cNvPr id="71" name="Rounded Rectangle 70">
                <a:extLst>
                  <a:ext uri="{C183D7F6-B498-43B3-948B-1728B52AA6E4}">
                    <adec:decorative xmlns:adec="http://schemas.microsoft.com/office/drawing/2017/decorative" val="1"/>
                  </a:ext>
                </a:extLst>
              </p:cNvPr>
              <p:cNvSpPr/>
              <p:nvPr/>
            </p:nvSpPr>
            <p:spPr>
              <a:xfrm>
                <a:off x="2342962" y="1172364"/>
                <a:ext cx="1614698" cy="1614698"/>
              </a:xfrm>
              <a:prstGeom prst="roundRect">
                <a:avLst/>
              </a:prstGeom>
              <a:blipFill rotWithShape="0">
                <a:blip r:embed="rId4"/>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44" name="Text Placeholder 37">
                <a:extLst>
                  <a:ext uri="{FF2B5EF4-FFF2-40B4-BE49-F238E27FC236}">
                    <a16:creationId xmlns:a16="http://schemas.microsoft.com/office/drawing/2014/main" id="{10C819EA-A9E3-4021-9E52-9E91781C0282}"/>
                  </a:ext>
                </a:extLst>
              </p:cNvPr>
              <p:cNvSpPr txBox="1">
                <a:spLocks noChangeAspect="1"/>
              </p:cNvSpPr>
              <p:nvPr/>
            </p:nvSpPr>
            <p:spPr>
              <a:xfrm>
                <a:off x="2421785" y="2711916"/>
                <a:ext cx="1457053" cy="4601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Create</a:t>
                </a:r>
                <a:endParaRPr lang="en-US" sz="2000" dirty="0">
                  <a:solidFill>
                    <a:schemeClr val="dk1"/>
                  </a:solidFill>
                </a:endParaRPr>
              </a:p>
            </p:txBody>
          </p:sp>
        </p:grpSp>
        <p:grpSp>
          <p:nvGrpSpPr>
            <p:cNvPr id="13" name="Group 2">
              <a:extLst>
                <a:ext uri="{FF2B5EF4-FFF2-40B4-BE49-F238E27FC236}">
                  <a16:creationId xmlns:a16="http://schemas.microsoft.com/office/drawing/2014/main" id="{FF3ECD78-D57D-49AA-B7AA-31C1FA434E04}"/>
                </a:ext>
              </a:extLst>
            </p:cNvPr>
            <p:cNvGrpSpPr/>
            <p:nvPr/>
          </p:nvGrpSpPr>
          <p:grpSpPr>
            <a:xfrm>
              <a:off x="5162329" y="1045909"/>
              <a:ext cx="1867342" cy="2126153"/>
              <a:chOff x="5162329" y="1045909"/>
              <a:chExt cx="1867342" cy="2126153"/>
            </a:xfrm>
          </p:grpSpPr>
          <p:grpSp>
            <p:nvGrpSpPr>
              <p:cNvPr id="9" name="Group 8">
                <a:extLst>
                  <a:ext uri="{FF2B5EF4-FFF2-40B4-BE49-F238E27FC236}">
                    <a16:creationId xmlns:a16="http://schemas.microsoft.com/office/drawing/2014/main" id="{4947DE57-9BA6-4439-9AD9-8032E8B4F97C}"/>
                  </a:ext>
                </a:extLst>
              </p:cNvPr>
              <p:cNvGrpSpPr/>
              <p:nvPr/>
            </p:nvGrpSpPr>
            <p:grpSpPr>
              <a:xfrm>
                <a:off x="5162329" y="1045909"/>
                <a:ext cx="1867342" cy="1775609"/>
                <a:chOff x="5328870" y="1045909"/>
                <a:chExt cx="1867342" cy="1775609"/>
              </a:xfrm>
            </p:grpSpPr>
            <p:sp>
              <p:nvSpPr>
                <p:cNvPr id="52" name="Rounded Rectangle 51">
                  <a:extLst>
                    <a:ext uri="{C183D7F6-B498-43B3-948B-1728B52AA6E4}">
                      <adec:decorative xmlns:adec="http://schemas.microsoft.com/office/drawing/2017/decorative" val="1"/>
                    </a:ext>
                  </a:extLst>
                </p:cNvPr>
                <p:cNvSpPr/>
                <p:nvPr/>
              </p:nvSpPr>
              <p:spPr>
                <a:xfrm>
                  <a:off x="5328870" y="1045909"/>
                  <a:ext cx="1614698" cy="1614698"/>
                </a:xfrm>
                <a:prstGeom prst="roundRect">
                  <a:avLst/>
                </a:prstGeom>
                <a:blipFill rotWithShape="0">
                  <a:blip r:embed="rId4"/>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53" name="Group 52"/>
                <p:cNvGrpSpPr/>
                <p:nvPr/>
              </p:nvGrpSpPr>
              <p:grpSpPr>
                <a:xfrm>
                  <a:off x="5581514" y="1206820"/>
                  <a:ext cx="1614698" cy="1614698"/>
                  <a:chOff x="5697047" y="1467152"/>
                  <a:chExt cx="1614698" cy="1614698"/>
                </a:xfrm>
              </p:grpSpPr>
              <p:sp>
                <p:nvSpPr>
                  <p:cNvPr id="54" name="Rectangle 53">
                    <a:extLst>
                      <a:ext uri="{C183D7F6-B498-43B3-948B-1728B52AA6E4}">
                        <adec:decorative xmlns:adec="http://schemas.microsoft.com/office/drawing/2017/decorative" val="1"/>
                      </a:ext>
                    </a:extLst>
                  </p:cNvPr>
                  <p:cNvSpPr/>
                  <p:nvPr/>
                </p:nvSpPr>
                <p:spPr>
                  <a:xfrm>
                    <a:off x="6091901" y="1728590"/>
                    <a:ext cx="914222" cy="9365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ounded Rectangle 54">
                    <a:extLst>
                      <a:ext uri="{C183D7F6-B498-43B3-948B-1728B52AA6E4}">
                        <adec:decorative xmlns:adec="http://schemas.microsoft.com/office/drawing/2017/decorative" val="1"/>
                      </a:ext>
                    </a:extLst>
                  </p:cNvPr>
                  <p:cNvSpPr/>
                  <p:nvPr/>
                </p:nvSpPr>
                <p:spPr>
                  <a:xfrm>
                    <a:off x="5697047" y="1467152"/>
                    <a:ext cx="1614698" cy="1614698"/>
                  </a:xfrm>
                  <a:prstGeom prst="roundRect">
                    <a:avLst/>
                  </a:prstGeom>
                  <a:blipFill rotWithShape="0">
                    <a:blip r:embed="rId4"/>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grpSp>
          <p:sp>
            <p:nvSpPr>
              <p:cNvPr id="46" name="Text Placeholder 37">
                <a:extLst>
                  <a:ext uri="{FF2B5EF4-FFF2-40B4-BE49-F238E27FC236}">
                    <a16:creationId xmlns:a16="http://schemas.microsoft.com/office/drawing/2014/main" id="{D739C070-F309-4912-AF99-7992D63C00FE}"/>
                  </a:ext>
                </a:extLst>
              </p:cNvPr>
              <p:cNvSpPr txBox="1">
                <a:spLocks noChangeAspect="1"/>
              </p:cNvSpPr>
              <p:nvPr/>
            </p:nvSpPr>
            <p:spPr>
              <a:xfrm>
                <a:off x="5367474" y="2711916"/>
                <a:ext cx="1457053" cy="4601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List</a:t>
                </a:r>
                <a:endParaRPr lang="en-US" sz="2000" dirty="0">
                  <a:solidFill>
                    <a:schemeClr val="dk1"/>
                  </a:solidFill>
                </a:endParaRPr>
              </a:p>
            </p:txBody>
          </p:sp>
        </p:grpSp>
        <p:grpSp>
          <p:nvGrpSpPr>
            <p:cNvPr id="21" name="Group 3">
              <a:extLst>
                <a:ext uri="{FF2B5EF4-FFF2-40B4-BE49-F238E27FC236}">
                  <a16:creationId xmlns:a16="http://schemas.microsoft.com/office/drawing/2014/main" id="{452A838A-6C1D-4618-B6DF-B88DCBD4151F}"/>
                </a:ext>
              </a:extLst>
            </p:cNvPr>
            <p:cNvGrpSpPr/>
            <p:nvPr/>
          </p:nvGrpSpPr>
          <p:grpSpPr>
            <a:xfrm>
              <a:off x="8234340" y="1126364"/>
              <a:ext cx="1614698" cy="2045698"/>
              <a:chOff x="8234340" y="1126364"/>
              <a:chExt cx="1614698" cy="2045698"/>
            </a:xfrm>
          </p:grpSpPr>
          <p:grpSp>
            <p:nvGrpSpPr>
              <p:cNvPr id="84" name="Group 83"/>
              <p:cNvGrpSpPr>
                <a:grpSpLocks noChangeAspect="1"/>
              </p:cNvGrpSpPr>
              <p:nvPr/>
            </p:nvGrpSpPr>
            <p:grpSpPr>
              <a:xfrm>
                <a:off x="8234340" y="1126364"/>
                <a:ext cx="1614698" cy="1614698"/>
                <a:chOff x="5062222" y="2364098"/>
                <a:chExt cx="2011680" cy="2011680"/>
              </a:xfrm>
            </p:grpSpPr>
            <p:sp>
              <p:nvSpPr>
                <p:cNvPr id="68" name="Rounded Rectangle 67">
                  <a:extLst>
                    <a:ext uri="{C183D7F6-B498-43B3-948B-1728B52AA6E4}">
                      <adec:decorative xmlns:adec="http://schemas.microsoft.com/office/drawing/2017/decorative" val="1"/>
                    </a:ext>
                  </a:extLst>
                </p:cNvPr>
                <p:cNvSpPr/>
                <p:nvPr/>
              </p:nvSpPr>
              <p:spPr>
                <a:xfrm>
                  <a:off x="5062222" y="2364098"/>
                  <a:ext cx="2011680" cy="2011680"/>
                </a:xfrm>
                <a:prstGeom prst="roundRect">
                  <a:avLst/>
                </a:prstGeom>
                <a:blipFill rotWithShape="0">
                  <a:blip r:embed="rId4"/>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73" name="Cross 72">
                  <a:extLst>
                    <a:ext uri="{C183D7F6-B498-43B3-948B-1728B52AA6E4}">
                      <adec:decorative xmlns:adec="http://schemas.microsoft.com/office/drawing/2017/decorative" val="1"/>
                    </a:ext>
                  </a:extLst>
                </p:cNvPr>
                <p:cNvSpPr>
                  <a:spLocks noChangeAspect="1"/>
                </p:cNvSpPr>
                <p:nvPr/>
              </p:nvSpPr>
              <p:spPr>
                <a:xfrm rot="2729003">
                  <a:off x="5332588" y="2546977"/>
                  <a:ext cx="1645921" cy="1645921"/>
                </a:xfrm>
                <a:prstGeom prst="plus">
                  <a:avLst>
                    <a:gd name="adj" fmla="val 454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grpSp>
          <p:sp>
            <p:nvSpPr>
              <p:cNvPr id="45" name="Text Placeholder 38">
                <a:extLst>
                  <a:ext uri="{FF2B5EF4-FFF2-40B4-BE49-F238E27FC236}">
                    <a16:creationId xmlns:a16="http://schemas.microsoft.com/office/drawing/2014/main" id="{BFC2BFD1-5097-4546-805B-EE5EACF7A4B6}"/>
                  </a:ext>
                </a:extLst>
              </p:cNvPr>
              <p:cNvSpPr txBox="1">
                <a:spLocks noChangeAspect="1"/>
              </p:cNvSpPr>
              <p:nvPr/>
            </p:nvSpPr>
            <p:spPr>
              <a:xfrm>
                <a:off x="8313163" y="2711916"/>
                <a:ext cx="1457053" cy="4601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Delete</a:t>
                </a:r>
                <a:endParaRPr lang="en-US" sz="2000" dirty="0"/>
              </a:p>
            </p:txBody>
          </p:sp>
        </p:grpSp>
      </p:grpSp>
      <p:grpSp>
        <p:nvGrpSpPr>
          <p:cNvPr id="6" name="ConfigurationUpdates" descr="Bucket operations also include configuration updates such as:">
            <a:extLst>
              <a:ext uri="{C183D7F6-B498-43B3-948B-1728B52AA6E4}">
                <adec:decorative xmlns:adec="http://schemas.microsoft.com/office/drawing/2017/decorative" val="0"/>
              </a:ext>
            </a:extLst>
          </p:cNvPr>
          <p:cNvGrpSpPr/>
          <p:nvPr/>
        </p:nvGrpSpPr>
        <p:grpSpPr>
          <a:xfrm>
            <a:off x="170976" y="3933656"/>
            <a:ext cx="2341010" cy="2297532"/>
            <a:chOff x="433199" y="3662949"/>
            <a:chExt cx="2341010" cy="2297532"/>
          </a:xfrm>
        </p:grpSpPr>
        <p:sp>
          <p:nvSpPr>
            <p:cNvPr id="66" name="Text Placeholder 39"/>
            <p:cNvSpPr txBox="1">
              <a:spLocks/>
            </p:cNvSpPr>
            <p:nvPr/>
          </p:nvSpPr>
          <p:spPr>
            <a:xfrm>
              <a:off x="433199" y="5442549"/>
              <a:ext cx="2341010" cy="5179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Configuration updates</a:t>
              </a:r>
            </a:p>
          </p:txBody>
        </p:sp>
        <p:grpSp>
          <p:nvGrpSpPr>
            <p:cNvPr id="83" name="Group 82"/>
            <p:cNvGrpSpPr>
              <a:grpSpLocks noChangeAspect="1"/>
            </p:cNvGrpSpPr>
            <p:nvPr/>
          </p:nvGrpSpPr>
          <p:grpSpPr>
            <a:xfrm>
              <a:off x="665780" y="3662949"/>
              <a:ext cx="1962742" cy="1901663"/>
              <a:chOff x="9029700" y="2928576"/>
              <a:chExt cx="2445292" cy="2369196"/>
            </a:xfrm>
          </p:grpSpPr>
          <p:grpSp>
            <p:nvGrpSpPr>
              <p:cNvPr id="82" name="Group 81"/>
              <p:cNvGrpSpPr/>
              <p:nvPr/>
            </p:nvGrpSpPr>
            <p:grpSpPr>
              <a:xfrm>
                <a:off x="9029700" y="2928576"/>
                <a:ext cx="2011680" cy="2011680"/>
                <a:chOff x="9029700" y="2928576"/>
                <a:chExt cx="2011680" cy="2011680"/>
              </a:xfrm>
            </p:grpSpPr>
            <p:sp>
              <p:nvSpPr>
                <p:cNvPr id="75" name="Rounded Rectangle 74">
                  <a:extLst>
                    <a:ext uri="{C183D7F6-B498-43B3-948B-1728B52AA6E4}">
                      <adec:decorative xmlns:adec="http://schemas.microsoft.com/office/drawing/2017/decorative" val="1"/>
                    </a:ext>
                  </a:extLst>
                </p:cNvPr>
                <p:cNvSpPr/>
                <p:nvPr/>
              </p:nvSpPr>
              <p:spPr>
                <a:xfrm>
                  <a:off x="9029700" y="2928576"/>
                  <a:ext cx="2011680" cy="2011680"/>
                </a:xfrm>
                <a:prstGeom prst="roundRect">
                  <a:avLst/>
                </a:prstGeom>
                <a:blipFill rotWithShape="0">
                  <a:blip r:embed="rId4"/>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80" name="Rectangle 79">
                  <a:extLst>
                    <a:ext uri="{C183D7F6-B498-43B3-948B-1728B52AA6E4}">
                      <adec:decorative xmlns:adec="http://schemas.microsoft.com/office/drawing/2017/decorative" val="1"/>
                    </a:ext>
                  </a:extLst>
                </p:cNvPr>
                <p:cNvSpPr/>
                <p:nvPr/>
              </p:nvSpPr>
              <p:spPr>
                <a:xfrm>
                  <a:off x="10174089" y="4151589"/>
                  <a:ext cx="677497" cy="690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1" name="Picture 80">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6104" y="3798884"/>
                <a:ext cx="1498888" cy="1498888"/>
              </a:xfrm>
              <a:prstGeom prst="rect">
                <a:avLst/>
              </a:prstGeom>
              <a:ln>
                <a:noFill/>
              </a:ln>
            </p:spPr>
          </p:pic>
        </p:grpSp>
      </p:grpSp>
      <p:sp>
        <p:nvSpPr>
          <p:cNvPr id="4" name="Freeform: Shape 3">
            <a:extLst>
              <a:ext uri="{FF2B5EF4-FFF2-40B4-BE49-F238E27FC236}">
                <a16:creationId xmlns:a16="http://schemas.microsoft.com/office/drawing/2014/main" id="{EEE71304-6540-4FD6-B92C-A6023FE08A59}"/>
              </a:ext>
              <a:ext uri="{C183D7F6-B498-43B3-948B-1728B52AA6E4}">
                <adec:decorative xmlns:adec="http://schemas.microsoft.com/office/drawing/2017/decorative" val="1"/>
              </a:ext>
            </a:extLst>
          </p:cNvPr>
          <p:cNvSpPr/>
          <p:nvPr/>
        </p:nvSpPr>
        <p:spPr>
          <a:xfrm>
            <a:off x="2561008" y="4094334"/>
            <a:ext cx="1699214" cy="1019528"/>
          </a:xfrm>
          <a:custGeom>
            <a:avLst/>
            <a:gdLst>
              <a:gd name="connsiteX0" fmla="*/ 0 w 1699214"/>
              <a:gd name="connsiteY0" fmla="*/ 0 h 1019528"/>
              <a:gd name="connsiteX1" fmla="*/ 1699214 w 1699214"/>
              <a:gd name="connsiteY1" fmla="*/ 0 h 1019528"/>
              <a:gd name="connsiteX2" fmla="*/ 1699214 w 1699214"/>
              <a:gd name="connsiteY2" fmla="*/ 1019528 h 1019528"/>
              <a:gd name="connsiteX3" fmla="*/ 0 w 1699214"/>
              <a:gd name="connsiteY3" fmla="*/ 1019528 h 1019528"/>
              <a:gd name="connsiteX4" fmla="*/ 0 w 1699214"/>
              <a:gd name="connsiteY4" fmla="*/ 0 h 1019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214" h="1019528">
                <a:moveTo>
                  <a:pt x="0" y="0"/>
                </a:moveTo>
                <a:lnTo>
                  <a:pt x="1699214" y="0"/>
                </a:lnTo>
                <a:lnTo>
                  <a:pt x="1699214" y="1019528"/>
                </a:lnTo>
                <a:lnTo>
                  <a:pt x="0" y="1019528"/>
                </a:lnTo>
                <a:lnTo>
                  <a:pt x="0" y="0"/>
                </a:lnTo>
                <a:close/>
              </a:path>
            </a:pathLst>
          </a:custGeom>
          <a:solidFill>
            <a:schemeClr val="accent4"/>
          </a:solidFill>
          <a:ln>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endParaRPr lang="en-US" sz="2000" kern="1200" dirty="0">
              <a:solidFill>
                <a:schemeClr val="tx2"/>
              </a:solidFill>
              <a:latin typeface="+mj-lt"/>
            </a:endParaRPr>
          </a:p>
        </p:txBody>
      </p:sp>
      <p:sp>
        <p:nvSpPr>
          <p:cNvPr id="11" name="Rectangle 10">
            <a:extLst>
              <a:ext uri="{FF2B5EF4-FFF2-40B4-BE49-F238E27FC236}">
                <a16:creationId xmlns:a16="http://schemas.microsoft.com/office/drawing/2014/main" id="{D9F5D3E9-EE5A-4338-BDB8-BA4718948848}"/>
              </a:ext>
            </a:extLst>
          </p:cNvPr>
          <p:cNvSpPr/>
          <p:nvPr/>
        </p:nvSpPr>
        <p:spPr>
          <a:xfrm>
            <a:off x="2705133" y="4433282"/>
            <a:ext cx="1410964" cy="341632"/>
          </a:xfrm>
          <a:prstGeom prst="rect">
            <a:avLst/>
          </a:prstGeom>
        </p:spPr>
        <p:txBody>
          <a:bodyPr wrap="none">
            <a:spAutoFit/>
          </a:bodyPr>
          <a:lstStyle/>
          <a:p>
            <a:pPr lvl="0" algn="ctr" defTabSz="977900">
              <a:lnSpc>
                <a:spcPct val="90000"/>
              </a:lnSpc>
              <a:spcBef>
                <a:spcPct val="0"/>
              </a:spcBef>
              <a:spcAft>
                <a:spcPct val="35000"/>
              </a:spcAft>
            </a:pPr>
            <a:r>
              <a:rPr lang="en-US" dirty="0">
                <a:solidFill>
                  <a:schemeClr val="tx2"/>
                </a:solidFill>
                <a:latin typeface="+mj-lt"/>
              </a:rPr>
              <a:t>Encryption</a:t>
            </a:r>
          </a:p>
        </p:txBody>
      </p:sp>
      <p:sp>
        <p:nvSpPr>
          <p:cNvPr id="7" name="Freeform: Shape 6">
            <a:extLst>
              <a:ext uri="{FF2B5EF4-FFF2-40B4-BE49-F238E27FC236}">
                <a16:creationId xmlns:a16="http://schemas.microsoft.com/office/drawing/2014/main" id="{99516875-B138-42F9-96BE-6B9EE9FFB1A0}"/>
              </a:ext>
              <a:ext uri="{C183D7F6-B498-43B3-948B-1728B52AA6E4}">
                <adec:decorative xmlns:adec="http://schemas.microsoft.com/office/drawing/2017/decorative" val="1"/>
              </a:ext>
            </a:extLst>
          </p:cNvPr>
          <p:cNvSpPr/>
          <p:nvPr/>
        </p:nvSpPr>
        <p:spPr>
          <a:xfrm>
            <a:off x="4430144" y="4094334"/>
            <a:ext cx="1699214" cy="1019528"/>
          </a:xfrm>
          <a:custGeom>
            <a:avLst/>
            <a:gdLst>
              <a:gd name="connsiteX0" fmla="*/ 0 w 1699214"/>
              <a:gd name="connsiteY0" fmla="*/ 0 h 1019528"/>
              <a:gd name="connsiteX1" fmla="*/ 1699214 w 1699214"/>
              <a:gd name="connsiteY1" fmla="*/ 0 h 1019528"/>
              <a:gd name="connsiteX2" fmla="*/ 1699214 w 1699214"/>
              <a:gd name="connsiteY2" fmla="*/ 1019528 h 1019528"/>
              <a:gd name="connsiteX3" fmla="*/ 0 w 1699214"/>
              <a:gd name="connsiteY3" fmla="*/ 1019528 h 1019528"/>
              <a:gd name="connsiteX4" fmla="*/ 0 w 1699214"/>
              <a:gd name="connsiteY4" fmla="*/ 0 h 1019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214" h="1019528">
                <a:moveTo>
                  <a:pt x="0" y="0"/>
                </a:moveTo>
                <a:lnTo>
                  <a:pt x="1699214" y="0"/>
                </a:lnTo>
                <a:lnTo>
                  <a:pt x="1699214" y="1019528"/>
                </a:lnTo>
                <a:lnTo>
                  <a:pt x="0" y="1019528"/>
                </a:lnTo>
                <a:lnTo>
                  <a:pt x="0" y="0"/>
                </a:lnTo>
                <a:close/>
              </a:path>
            </a:pathLst>
          </a:custGeom>
          <a:solidFill>
            <a:schemeClr val="accent4"/>
          </a:solidFill>
          <a:ln>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endParaRPr lang="en-US" sz="2000" kern="1200" dirty="0">
              <a:solidFill>
                <a:schemeClr val="tx2"/>
              </a:solidFill>
              <a:latin typeface="+mj-lt"/>
            </a:endParaRPr>
          </a:p>
        </p:txBody>
      </p:sp>
      <p:sp>
        <p:nvSpPr>
          <p:cNvPr id="12" name="Rectangle 11">
            <a:extLst>
              <a:ext uri="{FF2B5EF4-FFF2-40B4-BE49-F238E27FC236}">
                <a16:creationId xmlns:a16="http://schemas.microsoft.com/office/drawing/2014/main" id="{5F7D4BD3-6104-4F9E-B407-D5AB2E3C1D1A}"/>
              </a:ext>
            </a:extLst>
          </p:cNvPr>
          <p:cNvSpPr/>
          <p:nvPr/>
        </p:nvSpPr>
        <p:spPr>
          <a:xfrm>
            <a:off x="4692090" y="4433282"/>
            <a:ext cx="1175322" cy="341632"/>
          </a:xfrm>
          <a:prstGeom prst="rect">
            <a:avLst/>
          </a:prstGeom>
        </p:spPr>
        <p:txBody>
          <a:bodyPr wrap="none">
            <a:spAutoFit/>
          </a:bodyPr>
          <a:lstStyle/>
          <a:p>
            <a:pPr lvl="0" algn="ctr" defTabSz="977900">
              <a:lnSpc>
                <a:spcPct val="90000"/>
              </a:lnSpc>
              <a:spcBef>
                <a:spcPct val="0"/>
              </a:spcBef>
              <a:spcAft>
                <a:spcPct val="35000"/>
              </a:spcAft>
            </a:pPr>
            <a:r>
              <a:rPr lang="en-US" dirty="0">
                <a:solidFill>
                  <a:schemeClr val="tx2"/>
                </a:solidFill>
                <a:latin typeface="+mj-lt"/>
              </a:rPr>
              <a:t>Lifecycle</a:t>
            </a:r>
          </a:p>
        </p:txBody>
      </p:sp>
      <p:sp>
        <p:nvSpPr>
          <p:cNvPr id="10" name="Freeform: Shape 9">
            <a:extLst>
              <a:ext uri="{FF2B5EF4-FFF2-40B4-BE49-F238E27FC236}">
                <a16:creationId xmlns:a16="http://schemas.microsoft.com/office/drawing/2014/main" id="{5C54F4E9-32BB-4BBE-B98B-6ABD08C0B2BC}"/>
              </a:ext>
              <a:ext uri="{C183D7F6-B498-43B3-948B-1728B52AA6E4}">
                <adec:decorative xmlns:adec="http://schemas.microsoft.com/office/drawing/2017/decorative" val="1"/>
              </a:ext>
            </a:extLst>
          </p:cNvPr>
          <p:cNvSpPr/>
          <p:nvPr/>
        </p:nvSpPr>
        <p:spPr>
          <a:xfrm>
            <a:off x="6299280" y="4094334"/>
            <a:ext cx="1699214" cy="1019528"/>
          </a:xfrm>
          <a:custGeom>
            <a:avLst/>
            <a:gdLst>
              <a:gd name="connsiteX0" fmla="*/ 0 w 1699214"/>
              <a:gd name="connsiteY0" fmla="*/ 0 h 1019528"/>
              <a:gd name="connsiteX1" fmla="*/ 1699214 w 1699214"/>
              <a:gd name="connsiteY1" fmla="*/ 0 h 1019528"/>
              <a:gd name="connsiteX2" fmla="*/ 1699214 w 1699214"/>
              <a:gd name="connsiteY2" fmla="*/ 1019528 h 1019528"/>
              <a:gd name="connsiteX3" fmla="*/ 0 w 1699214"/>
              <a:gd name="connsiteY3" fmla="*/ 1019528 h 1019528"/>
              <a:gd name="connsiteX4" fmla="*/ 0 w 1699214"/>
              <a:gd name="connsiteY4" fmla="*/ 0 h 1019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214" h="1019528">
                <a:moveTo>
                  <a:pt x="0" y="0"/>
                </a:moveTo>
                <a:lnTo>
                  <a:pt x="1699214" y="0"/>
                </a:lnTo>
                <a:lnTo>
                  <a:pt x="1699214" y="1019528"/>
                </a:lnTo>
                <a:lnTo>
                  <a:pt x="0" y="1019528"/>
                </a:lnTo>
                <a:lnTo>
                  <a:pt x="0" y="0"/>
                </a:lnTo>
                <a:close/>
              </a:path>
            </a:pathLst>
          </a:custGeom>
          <a:solidFill>
            <a:schemeClr val="accent4"/>
          </a:solidFill>
          <a:ln>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endParaRPr lang="en-US" sz="2000" kern="1200" dirty="0">
              <a:solidFill>
                <a:schemeClr val="tx2"/>
              </a:solidFill>
              <a:latin typeface="+mj-lt"/>
            </a:endParaRPr>
          </a:p>
        </p:txBody>
      </p:sp>
      <p:sp>
        <p:nvSpPr>
          <p:cNvPr id="22" name="Rectangle 21">
            <a:extLst>
              <a:ext uri="{FF2B5EF4-FFF2-40B4-BE49-F238E27FC236}">
                <a16:creationId xmlns:a16="http://schemas.microsoft.com/office/drawing/2014/main" id="{55548112-89C5-4BB3-B885-39A4E35A2C1B}"/>
              </a:ext>
            </a:extLst>
          </p:cNvPr>
          <p:cNvSpPr/>
          <p:nvPr/>
        </p:nvSpPr>
        <p:spPr>
          <a:xfrm>
            <a:off x="6744770" y="4433282"/>
            <a:ext cx="808235" cy="341632"/>
          </a:xfrm>
          <a:prstGeom prst="rect">
            <a:avLst/>
          </a:prstGeom>
        </p:spPr>
        <p:txBody>
          <a:bodyPr wrap="none">
            <a:spAutoFit/>
          </a:bodyPr>
          <a:lstStyle/>
          <a:p>
            <a:pPr lvl="0" algn="ctr" defTabSz="977900">
              <a:lnSpc>
                <a:spcPct val="90000"/>
              </a:lnSpc>
              <a:spcBef>
                <a:spcPct val="0"/>
              </a:spcBef>
              <a:spcAft>
                <a:spcPct val="35000"/>
              </a:spcAft>
            </a:pPr>
            <a:r>
              <a:rPr lang="en-US" dirty="0">
                <a:solidFill>
                  <a:schemeClr val="tx2"/>
                </a:solidFill>
                <a:latin typeface="+mj-lt"/>
              </a:rPr>
              <a:t>CORS</a:t>
            </a:r>
          </a:p>
        </p:txBody>
      </p:sp>
      <p:sp>
        <p:nvSpPr>
          <p:cNvPr id="14" name="Freeform: Shape 13">
            <a:extLst>
              <a:ext uri="{FF2B5EF4-FFF2-40B4-BE49-F238E27FC236}">
                <a16:creationId xmlns:a16="http://schemas.microsoft.com/office/drawing/2014/main" id="{4E79080C-30B4-49E4-9879-9A5474A3B84C}"/>
              </a:ext>
              <a:ext uri="{C183D7F6-B498-43B3-948B-1728B52AA6E4}">
                <adec:decorative xmlns:adec="http://schemas.microsoft.com/office/drawing/2017/decorative" val="1"/>
              </a:ext>
            </a:extLst>
          </p:cNvPr>
          <p:cNvSpPr/>
          <p:nvPr/>
        </p:nvSpPr>
        <p:spPr>
          <a:xfrm>
            <a:off x="8149824" y="4094334"/>
            <a:ext cx="1699214" cy="1019528"/>
          </a:xfrm>
          <a:custGeom>
            <a:avLst/>
            <a:gdLst>
              <a:gd name="connsiteX0" fmla="*/ 0 w 1699214"/>
              <a:gd name="connsiteY0" fmla="*/ 0 h 1019528"/>
              <a:gd name="connsiteX1" fmla="*/ 1699214 w 1699214"/>
              <a:gd name="connsiteY1" fmla="*/ 0 h 1019528"/>
              <a:gd name="connsiteX2" fmla="*/ 1699214 w 1699214"/>
              <a:gd name="connsiteY2" fmla="*/ 1019528 h 1019528"/>
              <a:gd name="connsiteX3" fmla="*/ 0 w 1699214"/>
              <a:gd name="connsiteY3" fmla="*/ 1019528 h 1019528"/>
              <a:gd name="connsiteX4" fmla="*/ 0 w 1699214"/>
              <a:gd name="connsiteY4" fmla="*/ 0 h 1019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214" h="1019528">
                <a:moveTo>
                  <a:pt x="0" y="0"/>
                </a:moveTo>
                <a:lnTo>
                  <a:pt x="1699214" y="0"/>
                </a:lnTo>
                <a:lnTo>
                  <a:pt x="1699214" y="1019528"/>
                </a:lnTo>
                <a:lnTo>
                  <a:pt x="0" y="1019528"/>
                </a:lnTo>
                <a:lnTo>
                  <a:pt x="0" y="0"/>
                </a:lnTo>
                <a:close/>
              </a:path>
            </a:pathLst>
          </a:custGeom>
          <a:solidFill>
            <a:schemeClr val="accent4"/>
          </a:solidFill>
          <a:ln>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endParaRPr lang="en-US" sz="2000" kern="1200" dirty="0">
              <a:solidFill>
                <a:schemeClr val="tx2"/>
              </a:solidFill>
              <a:latin typeface="+mj-lt"/>
            </a:endParaRPr>
          </a:p>
        </p:txBody>
      </p:sp>
      <p:sp>
        <p:nvSpPr>
          <p:cNvPr id="23" name="Rectangle 22">
            <a:extLst>
              <a:ext uri="{FF2B5EF4-FFF2-40B4-BE49-F238E27FC236}">
                <a16:creationId xmlns:a16="http://schemas.microsoft.com/office/drawing/2014/main" id="{82BF6B0F-72B5-4ED1-9A5B-AB81677D4E3D}"/>
              </a:ext>
            </a:extLst>
          </p:cNvPr>
          <p:cNvSpPr/>
          <p:nvPr/>
        </p:nvSpPr>
        <p:spPr>
          <a:xfrm>
            <a:off x="8298758" y="4433282"/>
            <a:ext cx="1401346" cy="341632"/>
          </a:xfrm>
          <a:prstGeom prst="rect">
            <a:avLst/>
          </a:prstGeom>
        </p:spPr>
        <p:txBody>
          <a:bodyPr wrap="none">
            <a:spAutoFit/>
          </a:bodyPr>
          <a:lstStyle/>
          <a:p>
            <a:pPr lvl="0" algn="ctr" defTabSz="977900">
              <a:lnSpc>
                <a:spcPct val="90000"/>
              </a:lnSpc>
              <a:spcBef>
                <a:spcPct val="0"/>
              </a:spcBef>
              <a:spcAft>
                <a:spcPct val="35000"/>
              </a:spcAft>
            </a:pPr>
            <a:r>
              <a:rPr lang="en-US" dirty="0">
                <a:solidFill>
                  <a:schemeClr val="tx2"/>
                </a:solidFill>
                <a:latin typeface="+mj-lt"/>
              </a:rPr>
              <a:t>Versioning</a:t>
            </a:r>
          </a:p>
        </p:txBody>
      </p:sp>
      <p:sp>
        <p:nvSpPr>
          <p:cNvPr id="15" name="Freeform: Shape 14">
            <a:extLst>
              <a:ext uri="{FF2B5EF4-FFF2-40B4-BE49-F238E27FC236}">
                <a16:creationId xmlns:a16="http://schemas.microsoft.com/office/drawing/2014/main" id="{B69A30A3-07C6-4661-A150-7151F9F84362}"/>
              </a:ext>
              <a:ext uri="{C183D7F6-B498-43B3-948B-1728B52AA6E4}">
                <adec:decorative xmlns:adec="http://schemas.microsoft.com/office/drawing/2017/decorative" val="1"/>
              </a:ext>
            </a:extLst>
          </p:cNvPr>
          <p:cNvSpPr/>
          <p:nvPr/>
        </p:nvSpPr>
        <p:spPr>
          <a:xfrm>
            <a:off x="10018961" y="4094334"/>
            <a:ext cx="1699214" cy="1019528"/>
          </a:xfrm>
          <a:custGeom>
            <a:avLst/>
            <a:gdLst>
              <a:gd name="connsiteX0" fmla="*/ 0 w 1699214"/>
              <a:gd name="connsiteY0" fmla="*/ 0 h 1019528"/>
              <a:gd name="connsiteX1" fmla="*/ 1699214 w 1699214"/>
              <a:gd name="connsiteY1" fmla="*/ 0 h 1019528"/>
              <a:gd name="connsiteX2" fmla="*/ 1699214 w 1699214"/>
              <a:gd name="connsiteY2" fmla="*/ 1019528 h 1019528"/>
              <a:gd name="connsiteX3" fmla="*/ 0 w 1699214"/>
              <a:gd name="connsiteY3" fmla="*/ 1019528 h 1019528"/>
              <a:gd name="connsiteX4" fmla="*/ 0 w 1699214"/>
              <a:gd name="connsiteY4" fmla="*/ 0 h 1019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214" h="1019528">
                <a:moveTo>
                  <a:pt x="0" y="0"/>
                </a:moveTo>
                <a:lnTo>
                  <a:pt x="1699214" y="0"/>
                </a:lnTo>
                <a:lnTo>
                  <a:pt x="1699214" y="1019528"/>
                </a:lnTo>
                <a:lnTo>
                  <a:pt x="0" y="1019528"/>
                </a:lnTo>
                <a:lnTo>
                  <a:pt x="0" y="0"/>
                </a:lnTo>
                <a:close/>
              </a:path>
            </a:pathLst>
          </a:custGeom>
          <a:solidFill>
            <a:schemeClr val="accent4"/>
          </a:solidFill>
          <a:ln>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endParaRPr lang="en-US" sz="2000" kern="1200" dirty="0">
              <a:solidFill>
                <a:schemeClr val="tx2"/>
              </a:solidFill>
              <a:latin typeface="+mj-lt"/>
            </a:endParaRPr>
          </a:p>
        </p:txBody>
      </p:sp>
      <p:sp>
        <p:nvSpPr>
          <p:cNvPr id="24" name="Rectangle 23">
            <a:extLst>
              <a:ext uri="{FF2B5EF4-FFF2-40B4-BE49-F238E27FC236}">
                <a16:creationId xmlns:a16="http://schemas.microsoft.com/office/drawing/2014/main" id="{B1B55D36-B5A8-4C5A-9509-A6772A7FD373}"/>
              </a:ext>
            </a:extLst>
          </p:cNvPr>
          <p:cNvSpPr/>
          <p:nvPr/>
        </p:nvSpPr>
        <p:spPr>
          <a:xfrm>
            <a:off x="10323387" y="4433282"/>
            <a:ext cx="1090363" cy="341632"/>
          </a:xfrm>
          <a:prstGeom prst="rect">
            <a:avLst/>
          </a:prstGeom>
        </p:spPr>
        <p:txBody>
          <a:bodyPr wrap="none">
            <a:spAutoFit/>
          </a:bodyPr>
          <a:lstStyle/>
          <a:p>
            <a:pPr lvl="0" algn="ctr" defTabSz="977900">
              <a:lnSpc>
                <a:spcPct val="90000"/>
              </a:lnSpc>
              <a:spcBef>
                <a:spcPct val="0"/>
              </a:spcBef>
              <a:spcAft>
                <a:spcPct val="35000"/>
              </a:spcAft>
            </a:pPr>
            <a:r>
              <a:rPr lang="en-US" dirty="0">
                <a:solidFill>
                  <a:schemeClr val="tx2"/>
                </a:solidFill>
                <a:latin typeface="+mj-lt"/>
              </a:rPr>
              <a:t>Website</a:t>
            </a:r>
          </a:p>
        </p:txBody>
      </p:sp>
      <p:sp>
        <p:nvSpPr>
          <p:cNvPr id="16" name="Freeform: Shape 15">
            <a:extLst>
              <a:ext uri="{FF2B5EF4-FFF2-40B4-BE49-F238E27FC236}">
                <a16:creationId xmlns:a16="http://schemas.microsoft.com/office/drawing/2014/main" id="{FDAC7876-52C2-4157-AE3F-585D26DF4FD5}"/>
              </a:ext>
              <a:ext uri="{C183D7F6-B498-43B3-948B-1728B52AA6E4}">
                <adec:decorative xmlns:adec="http://schemas.microsoft.com/office/drawing/2017/decorative" val="1"/>
              </a:ext>
            </a:extLst>
          </p:cNvPr>
          <p:cNvSpPr/>
          <p:nvPr/>
        </p:nvSpPr>
        <p:spPr>
          <a:xfrm>
            <a:off x="2561008" y="5283785"/>
            <a:ext cx="1699214" cy="1019528"/>
          </a:xfrm>
          <a:custGeom>
            <a:avLst/>
            <a:gdLst>
              <a:gd name="connsiteX0" fmla="*/ 0 w 1699214"/>
              <a:gd name="connsiteY0" fmla="*/ 0 h 1019528"/>
              <a:gd name="connsiteX1" fmla="*/ 1699214 w 1699214"/>
              <a:gd name="connsiteY1" fmla="*/ 0 h 1019528"/>
              <a:gd name="connsiteX2" fmla="*/ 1699214 w 1699214"/>
              <a:gd name="connsiteY2" fmla="*/ 1019528 h 1019528"/>
              <a:gd name="connsiteX3" fmla="*/ 0 w 1699214"/>
              <a:gd name="connsiteY3" fmla="*/ 1019528 h 1019528"/>
              <a:gd name="connsiteX4" fmla="*/ 0 w 1699214"/>
              <a:gd name="connsiteY4" fmla="*/ 0 h 1019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214" h="1019528">
                <a:moveTo>
                  <a:pt x="0" y="0"/>
                </a:moveTo>
                <a:lnTo>
                  <a:pt x="1699214" y="0"/>
                </a:lnTo>
                <a:lnTo>
                  <a:pt x="1699214" y="1019528"/>
                </a:lnTo>
                <a:lnTo>
                  <a:pt x="0" y="1019528"/>
                </a:lnTo>
                <a:lnTo>
                  <a:pt x="0" y="0"/>
                </a:lnTo>
                <a:close/>
              </a:path>
            </a:pathLst>
          </a:custGeom>
          <a:solidFill>
            <a:schemeClr val="accent4"/>
          </a:solidFill>
          <a:ln>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endParaRPr lang="en-US" sz="2000" kern="1200" dirty="0">
              <a:solidFill>
                <a:schemeClr val="tx2"/>
              </a:solidFill>
              <a:latin typeface="+mj-lt"/>
            </a:endParaRPr>
          </a:p>
        </p:txBody>
      </p:sp>
      <p:sp>
        <p:nvSpPr>
          <p:cNvPr id="25" name="Rectangle 24">
            <a:extLst>
              <a:ext uri="{FF2B5EF4-FFF2-40B4-BE49-F238E27FC236}">
                <a16:creationId xmlns:a16="http://schemas.microsoft.com/office/drawing/2014/main" id="{8F0E7F9B-B91C-4947-AA1F-708BB92480CF}"/>
              </a:ext>
            </a:extLst>
          </p:cNvPr>
          <p:cNvSpPr/>
          <p:nvPr/>
        </p:nvSpPr>
        <p:spPr>
          <a:xfrm>
            <a:off x="2642616" y="5622733"/>
            <a:ext cx="1535998" cy="341632"/>
          </a:xfrm>
          <a:prstGeom prst="rect">
            <a:avLst/>
          </a:prstGeom>
        </p:spPr>
        <p:txBody>
          <a:bodyPr wrap="none">
            <a:spAutoFit/>
          </a:bodyPr>
          <a:lstStyle/>
          <a:p>
            <a:pPr lvl="0" algn="ctr" defTabSz="977900">
              <a:lnSpc>
                <a:spcPct val="90000"/>
              </a:lnSpc>
              <a:spcBef>
                <a:spcPct val="0"/>
              </a:spcBef>
              <a:spcAft>
                <a:spcPct val="35000"/>
              </a:spcAft>
            </a:pPr>
            <a:r>
              <a:rPr lang="en-US" dirty="0">
                <a:solidFill>
                  <a:schemeClr val="tx2"/>
                </a:solidFill>
                <a:latin typeface="+mj-lt"/>
              </a:rPr>
              <a:t>Notification</a:t>
            </a:r>
          </a:p>
        </p:txBody>
      </p:sp>
      <p:sp>
        <p:nvSpPr>
          <p:cNvPr id="17" name="Freeform: Shape 16">
            <a:extLst>
              <a:ext uri="{FF2B5EF4-FFF2-40B4-BE49-F238E27FC236}">
                <a16:creationId xmlns:a16="http://schemas.microsoft.com/office/drawing/2014/main" id="{35062F15-2FAD-41BD-A6BF-46AE6EF3A6F0}"/>
              </a:ext>
              <a:ext uri="{C183D7F6-B498-43B3-948B-1728B52AA6E4}">
                <adec:decorative xmlns:adec="http://schemas.microsoft.com/office/drawing/2017/decorative" val="1"/>
              </a:ext>
            </a:extLst>
          </p:cNvPr>
          <p:cNvSpPr/>
          <p:nvPr/>
        </p:nvSpPr>
        <p:spPr>
          <a:xfrm>
            <a:off x="4430144" y="5283785"/>
            <a:ext cx="1699214" cy="1019528"/>
          </a:xfrm>
          <a:custGeom>
            <a:avLst/>
            <a:gdLst>
              <a:gd name="connsiteX0" fmla="*/ 0 w 1699214"/>
              <a:gd name="connsiteY0" fmla="*/ 0 h 1019528"/>
              <a:gd name="connsiteX1" fmla="*/ 1699214 w 1699214"/>
              <a:gd name="connsiteY1" fmla="*/ 0 h 1019528"/>
              <a:gd name="connsiteX2" fmla="*/ 1699214 w 1699214"/>
              <a:gd name="connsiteY2" fmla="*/ 1019528 h 1019528"/>
              <a:gd name="connsiteX3" fmla="*/ 0 w 1699214"/>
              <a:gd name="connsiteY3" fmla="*/ 1019528 h 1019528"/>
              <a:gd name="connsiteX4" fmla="*/ 0 w 1699214"/>
              <a:gd name="connsiteY4" fmla="*/ 0 h 1019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214" h="1019528">
                <a:moveTo>
                  <a:pt x="0" y="0"/>
                </a:moveTo>
                <a:lnTo>
                  <a:pt x="1699214" y="0"/>
                </a:lnTo>
                <a:lnTo>
                  <a:pt x="1699214" y="1019528"/>
                </a:lnTo>
                <a:lnTo>
                  <a:pt x="0" y="1019528"/>
                </a:lnTo>
                <a:lnTo>
                  <a:pt x="0" y="0"/>
                </a:lnTo>
                <a:close/>
              </a:path>
            </a:pathLst>
          </a:custGeom>
          <a:solidFill>
            <a:schemeClr val="accent4"/>
          </a:solidFill>
          <a:ln>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endParaRPr lang="en-US" sz="2000" kern="1200" dirty="0">
              <a:solidFill>
                <a:schemeClr val="tx2"/>
              </a:solidFill>
              <a:latin typeface="+mj-lt"/>
            </a:endParaRPr>
          </a:p>
        </p:txBody>
      </p:sp>
      <p:sp>
        <p:nvSpPr>
          <p:cNvPr id="26" name="Rectangle 25">
            <a:extLst>
              <a:ext uri="{FF2B5EF4-FFF2-40B4-BE49-F238E27FC236}">
                <a16:creationId xmlns:a16="http://schemas.microsoft.com/office/drawing/2014/main" id="{E307EA60-514B-429A-8171-057BDD918764}"/>
              </a:ext>
            </a:extLst>
          </p:cNvPr>
          <p:cNvSpPr/>
          <p:nvPr/>
        </p:nvSpPr>
        <p:spPr>
          <a:xfrm>
            <a:off x="4755409" y="5622733"/>
            <a:ext cx="1048685" cy="341632"/>
          </a:xfrm>
          <a:prstGeom prst="rect">
            <a:avLst/>
          </a:prstGeom>
        </p:spPr>
        <p:txBody>
          <a:bodyPr wrap="none">
            <a:spAutoFit/>
          </a:bodyPr>
          <a:lstStyle/>
          <a:p>
            <a:pPr lvl="0" algn="ctr" defTabSz="977900">
              <a:lnSpc>
                <a:spcPct val="90000"/>
              </a:lnSpc>
              <a:spcBef>
                <a:spcPct val="0"/>
              </a:spcBef>
              <a:spcAft>
                <a:spcPct val="35000"/>
              </a:spcAft>
            </a:pPr>
            <a:r>
              <a:rPr lang="en-US" dirty="0">
                <a:solidFill>
                  <a:schemeClr val="tx2"/>
                </a:solidFill>
                <a:latin typeface="+mj-lt"/>
              </a:rPr>
              <a:t>Policies</a:t>
            </a:r>
          </a:p>
        </p:txBody>
      </p:sp>
      <p:sp>
        <p:nvSpPr>
          <p:cNvPr id="18" name="Freeform: Shape 17">
            <a:extLst>
              <a:ext uri="{FF2B5EF4-FFF2-40B4-BE49-F238E27FC236}">
                <a16:creationId xmlns:a16="http://schemas.microsoft.com/office/drawing/2014/main" id="{79D4E48A-970A-404A-B7D6-1D573189C4A3}"/>
              </a:ext>
              <a:ext uri="{C183D7F6-B498-43B3-948B-1728B52AA6E4}">
                <adec:decorative xmlns:adec="http://schemas.microsoft.com/office/drawing/2017/decorative" val="1"/>
              </a:ext>
            </a:extLst>
          </p:cNvPr>
          <p:cNvSpPr/>
          <p:nvPr/>
        </p:nvSpPr>
        <p:spPr>
          <a:xfrm>
            <a:off x="6299280" y="5283785"/>
            <a:ext cx="1699214" cy="1019528"/>
          </a:xfrm>
          <a:custGeom>
            <a:avLst/>
            <a:gdLst>
              <a:gd name="connsiteX0" fmla="*/ 0 w 1699214"/>
              <a:gd name="connsiteY0" fmla="*/ 0 h 1019528"/>
              <a:gd name="connsiteX1" fmla="*/ 1699214 w 1699214"/>
              <a:gd name="connsiteY1" fmla="*/ 0 h 1019528"/>
              <a:gd name="connsiteX2" fmla="*/ 1699214 w 1699214"/>
              <a:gd name="connsiteY2" fmla="*/ 1019528 h 1019528"/>
              <a:gd name="connsiteX3" fmla="*/ 0 w 1699214"/>
              <a:gd name="connsiteY3" fmla="*/ 1019528 h 1019528"/>
              <a:gd name="connsiteX4" fmla="*/ 0 w 1699214"/>
              <a:gd name="connsiteY4" fmla="*/ 0 h 1019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214" h="1019528">
                <a:moveTo>
                  <a:pt x="0" y="0"/>
                </a:moveTo>
                <a:lnTo>
                  <a:pt x="1699214" y="0"/>
                </a:lnTo>
                <a:lnTo>
                  <a:pt x="1699214" y="1019528"/>
                </a:lnTo>
                <a:lnTo>
                  <a:pt x="0" y="1019528"/>
                </a:lnTo>
                <a:lnTo>
                  <a:pt x="0" y="0"/>
                </a:lnTo>
                <a:close/>
              </a:path>
            </a:pathLst>
          </a:custGeom>
          <a:solidFill>
            <a:schemeClr val="accent4"/>
          </a:solidFill>
          <a:ln>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endParaRPr lang="en-US" sz="2000" kern="1200" dirty="0">
              <a:solidFill>
                <a:schemeClr val="tx2"/>
              </a:solidFill>
              <a:latin typeface="+mj-lt"/>
            </a:endParaRPr>
          </a:p>
        </p:txBody>
      </p:sp>
      <p:sp>
        <p:nvSpPr>
          <p:cNvPr id="27" name="Rectangle 26">
            <a:extLst>
              <a:ext uri="{FF2B5EF4-FFF2-40B4-BE49-F238E27FC236}">
                <a16:creationId xmlns:a16="http://schemas.microsoft.com/office/drawing/2014/main" id="{A17F5BAA-7A32-435D-8D04-9635A3202DF9}"/>
              </a:ext>
            </a:extLst>
          </p:cNvPr>
          <p:cNvSpPr/>
          <p:nvPr/>
        </p:nvSpPr>
        <p:spPr>
          <a:xfrm>
            <a:off x="6415353" y="5622733"/>
            <a:ext cx="1467069" cy="341632"/>
          </a:xfrm>
          <a:prstGeom prst="rect">
            <a:avLst/>
          </a:prstGeom>
        </p:spPr>
        <p:txBody>
          <a:bodyPr wrap="none">
            <a:spAutoFit/>
          </a:bodyPr>
          <a:lstStyle/>
          <a:p>
            <a:pPr lvl="0" algn="ctr" defTabSz="977900">
              <a:lnSpc>
                <a:spcPct val="90000"/>
              </a:lnSpc>
              <a:spcBef>
                <a:spcPct val="0"/>
              </a:spcBef>
              <a:spcAft>
                <a:spcPct val="35000"/>
              </a:spcAft>
            </a:pPr>
            <a:r>
              <a:rPr lang="en-US" dirty="0">
                <a:solidFill>
                  <a:schemeClr val="tx2"/>
                </a:solidFill>
                <a:latin typeface="+mj-lt"/>
              </a:rPr>
              <a:t>Replication</a:t>
            </a:r>
          </a:p>
        </p:txBody>
      </p:sp>
      <p:sp>
        <p:nvSpPr>
          <p:cNvPr id="19" name="Freeform: Shape 18">
            <a:extLst>
              <a:ext uri="{FF2B5EF4-FFF2-40B4-BE49-F238E27FC236}">
                <a16:creationId xmlns:a16="http://schemas.microsoft.com/office/drawing/2014/main" id="{38B430C3-FE7C-4135-AEFC-E531CD40B65D}"/>
              </a:ext>
              <a:ext uri="{C183D7F6-B498-43B3-948B-1728B52AA6E4}">
                <adec:decorative xmlns:adec="http://schemas.microsoft.com/office/drawing/2017/decorative" val="1"/>
              </a:ext>
            </a:extLst>
          </p:cNvPr>
          <p:cNvSpPr/>
          <p:nvPr/>
        </p:nvSpPr>
        <p:spPr>
          <a:xfrm>
            <a:off x="8149824" y="5283785"/>
            <a:ext cx="1699214" cy="1019528"/>
          </a:xfrm>
          <a:custGeom>
            <a:avLst/>
            <a:gdLst>
              <a:gd name="connsiteX0" fmla="*/ 0 w 1699214"/>
              <a:gd name="connsiteY0" fmla="*/ 0 h 1019528"/>
              <a:gd name="connsiteX1" fmla="*/ 1699214 w 1699214"/>
              <a:gd name="connsiteY1" fmla="*/ 0 h 1019528"/>
              <a:gd name="connsiteX2" fmla="*/ 1699214 w 1699214"/>
              <a:gd name="connsiteY2" fmla="*/ 1019528 h 1019528"/>
              <a:gd name="connsiteX3" fmla="*/ 0 w 1699214"/>
              <a:gd name="connsiteY3" fmla="*/ 1019528 h 1019528"/>
              <a:gd name="connsiteX4" fmla="*/ 0 w 1699214"/>
              <a:gd name="connsiteY4" fmla="*/ 0 h 1019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214" h="1019528">
                <a:moveTo>
                  <a:pt x="0" y="0"/>
                </a:moveTo>
                <a:lnTo>
                  <a:pt x="1699214" y="0"/>
                </a:lnTo>
                <a:lnTo>
                  <a:pt x="1699214" y="1019528"/>
                </a:lnTo>
                <a:lnTo>
                  <a:pt x="0" y="1019528"/>
                </a:lnTo>
                <a:lnTo>
                  <a:pt x="0" y="0"/>
                </a:lnTo>
                <a:close/>
              </a:path>
            </a:pathLst>
          </a:custGeom>
          <a:solidFill>
            <a:schemeClr val="accent4"/>
          </a:solidFill>
          <a:ln>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endParaRPr lang="en-US" sz="2000" kern="1200" dirty="0">
              <a:solidFill>
                <a:schemeClr val="tx2"/>
              </a:solidFill>
              <a:latin typeface="+mj-lt"/>
            </a:endParaRPr>
          </a:p>
        </p:txBody>
      </p:sp>
      <p:sp>
        <p:nvSpPr>
          <p:cNvPr id="28" name="Rectangle 27">
            <a:extLst>
              <a:ext uri="{FF2B5EF4-FFF2-40B4-BE49-F238E27FC236}">
                <a16:creationId xmlns:a16="http://schemas.microsoft.com/office/drawing/2014/main" id="{57F5A8F8-784C-45EB-9427-49BE45A7FFC6}"/>
              </a:ext>
            </a:extLst>
          </p:cNvPr>
          <p:cNvSpPr/>
          <p:nvPr/>
        </p:nvSpPr>
        <p:spPr>
          <a:xfrm>
            <a:off x="8449441" y="5622733"/>
            <a:ext cx="1099981" cy="341632"/>
          </a:xfrm>
          <a:prstGeom prst="rect">
            <a:avLst/>
          </a:prstGeom>
        </p:spPr>
        <p:txBody>
          <a:bodyPr wrap="none">
            <a:spAutoFit/>
          </a:bodyPr>
          <a:lstStyle/>
          <a:p>
            <a:pPr lvl="0" algn="ctr" defTabSz="977900">
              <a:lnSpc>
                <a:spcPct val="90000"/>
              </a:lnSpc>
              <a:spcBef>
                <a:spcPct val="0"/>
              </a:spcBef>
              <a:spcAft>
                <a:spcPct val="35000"/>
              </a:spcAft>
            </a:pPr>
            <a:r>
              <a:rPr lang="en-US" dirty="0">
                <a:solidFill>
                  <a:schemeClr val="tx2"/>
                </a:solidFill>
                <a:latin typeface="+mj-lt"/>
              </a:rPr>
              <a:t>Tagging</a:t>
            </a:r>
          </a:p>
        </p:txBody>
      </p:sp>
      <p:sp>
        <p:nvSpPr>
          <p:cNvPr id="20" name="Freeform: Shape 19">
            <a:extLst>
              <a:ext uri="{FF2B5EF4-FFF2-40B4-BE49-F238E27FC236}">
                <a16:creationId xmlns:a16="http://schemas.microsoft.com/office/drawing/2014/main" id="{83CE87E6-BAED-4D35-AD2D-C2082B8AC457}"/>
              </a:ext>
              <a:ext uri="{C183D7F6-B498-43B3-948B-1728B52AA6E4}">
                <adec:decorative xmlns:adec="http://schemas.microsoft.com/office/drawing/2017/decorative" val="1"/>
              </a:ext>
            </a:extLst>
          </p:cNvPr>
          <p:cNvSpPr/>
          <p:nvPr/>
        </p:nvSpPr>
        <p:spPr>
          <a:xfrm>
            <a:off x="10018961" y="5283785"/>
            <a:ext cx="1699214" cy="1019528"/>
          </a:xfrm>
          <a:custGeom>
            <a:avLst/>
            <a:gdLst>
              <a:gd name="connsiteX0" fmla="*/ 0 w 1699214"/>
              <a:gd name="connsiteY0" fmla="*/ 0 h 1019528"/>
              <a:gd name="connsiteX1" fmla="*/ 1699214 w 1699214"/>
              <a:gd name="connsiteY1" fmla="*/ 0 h 1019528"/>
              <a:gd name="connsiteX2" fmla="*/ 1699214 w 1699214"/>
              <a:gd name="connsiteY2" fmla="*/ 1019528 h 1019528"/>
              <a:gd name="connsiteX3" fmla="*/ 0 w 1699214"/>
              <a:gd name="connsiteY3" fmla="*/ 1019528 h 1019528"/>
              <a:gd name="connsiteX4" fmla="*/ 0 w 1699214"/>
              <a:gd name="connsiteY4" fmla="*/ 0 h 1019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214" h="1019528">
                <a:moveTo>
                  <a:pt x="0" y="0"/>
                </a:moveTo>
                <a:lnTo>
                  <a:pt x="1699214" y="0"/>
                </a:lnTo>
                <a:lnTo>
                  <a:pt x="1699214" y="1019528"/>
                </a:lnTo>
                <a:lnTo>
                  <a:pt x="0" y="1019528"/>
                </a:lnTo>
                <a:lnTo>
                  <a:pt x="0" y="0"/>
                </a:lnTo>
                <a:close/>
              </a:path>
            </a:pathLst>
          </a:custGeom>
          <a:solidFill>
            <a:schemeClr val="accent4"/>
          </a:solidFill>
          <a:ln>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endParaRPr lang="en-US" sz="2000" i="1" kern="1200" dirty="0">
              <a:solidFill>
                <a:schemeClr val="tx2"/>
              </a:solidFill>
              <a:latin typeface="+mj-lt"/>
            </a:endParaRPr>
          </a:p>
        </p:txBody>
      </p:sp>
      <p:sp>
        <p:nvSpPr>
          <p:cNvPr id="29" name="Rectangle 28">
            <a:extLst>
              <a:ext uri="{FF2B5EF4-FFF2-40B4-BE49-F238E27FC236}">
                <a16:creationId xmlns:a16="http://schemas.microsoft.com/office/drawing/2014/main" id="{147DD156-B7A2-4664-B05C-BE9FFE6273A2}"/>
              </a:ext>
            </a:extLst>
          </p:cNvPr>
          <p:cNvSpPr/>
          <p:nvPr/>
        </p:nvSpPr>
        <p:spPr>
          <a:xfrm>
            <a:off x="10194007" y="5498084"/>
            <a:ext cx="1349123" cy="590931"/>
          </a:xfrm>
          <a:prstGeom prst="rect">
            <a:avLst/>
          </a:prstGeom>
        </p:spPr>
        <p:txBody>
          <a:bodyPr wrap="square">
            <a:spAutoFit/>
          </a:bodyPr>
          <a:lstStyle/>
          <a:p>
            <a:pPr lvl="0" algn="ctr" defTabSz="977900">
              <a:lnSpc>
                <a:spcPct val="90000"/>
              </a:lnSpc>
              <a:spcBef>
                <a:spcPct val="0"/>
              </a:spcBef>
              <a:spcAft>
                <a:spcPct val="35000"/>
              </a:spcAft>
            </a:pPr>
            <a:r>
              <a:rPr lang="en-US" dirty="0">
                <a:solidFill>
                  <a:schemeClr val="tx2"/>
                </a:solidFill>
                <a:latin typeface="+mj-lt"/>
              </a:rPr>
              <a:t>and</a:t>
            </a:r>
            <a:r>
              <a:rPr lang="en-US" i="1" dirty="0">
                <a:solidFill>
                  <a:schemeClr val="tx2"/>
                </a:solidFill>
              </a:rPr>
              <a:t> </a:t>
            </a:r>
            <a:r>
              <a:rPr lang="en-US" dirty="0">
                <a:solidFill>
                  <a:schemeClr val="tx2"/>
                </a:solidFill>
                <a:latin typeface="+mj-lt"/>
              </a:rPr>
              <a:t>many</a:t>
            </a:r>
            <a:r>
              <a:rPr lang="en-US" i="1" dirty="0">
                <a:solidFill>
                  <a:schemeClr val="tx2"/>
                </a:solidFill>
              </a:rPr>
              <a:t> </a:t>
            </a:r>
            <a:r>
              <a:rPr lang="en-US" dirty="0">
                <a:solidFill>
                  <a:schemeClr val="tx2"/>
                </a:solidFill>
                <a:latin typeface="+mj-lt"/>
              </a:rPr>
              <a:t>more</a:t>
            </a:r>
          </a:p>
        </p:txBody>
      </p:sp>
    </p:spTree>
    <p:custDataLst>
      <p:tags r:id="rId1"/>
    </p:custDataLst>
    <p:extLst>
      <p:ext uri="{BB962C8B-B14F-4D97-AF65-F5344CB8AC3E}">
        <p14:creationId xmlns:p14="http://schemas.microsoft.com/office/powerpoint/2010/main" val="4285789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EDB457-602E-4E48-A6E7-A0EEFCE3A6C3}"/>
              </a:ext>
            </a:extLst>
          </p:cNvPr>
          <p:cNvSpPr>
            <a:spLocks noGrp="1"/>
          </p:cNvSpPr>
          <p:nvPr>
            <p:ph type="sldNum" sz="quarter" idx="20"/>
          </p:nvPr>
        </p:nvSpPr>
        <p:spPr/>
        <p:txBody>
          <a:bodyPr/>
          <a:lstStyle/>
          <a:p>
            <a:fld id="{989D9560-4C13-4692-9687-98ECDD2D9552}" type="slidenum">
              <a:rPr lang="en-US" smtClean="0"/>
              <a:t>6</a:t>
            </a:fld>
            <a:endParaRPr lang="en-US" dirty="0"/>
          </a:p>
        </p:txBody>
      </p:sp>
      <p:sp>
        <p:nvSpPr>
          <p:cNvPr id="5" name="Title 4"/>
          <p:cNvSpPr>
            <a:spLocks noGrp="1"/>
          </p:cNvSpPr>
          <p:nvPr>
            <p:ph type="title"/>
          </p:nvPr>
        </p:nvSpPr>
        <p:spPr/>
        <p:txBody>
          <a:bodyPr/>
          <a:lstStyle/>
          <a:p>
            <a:r>
              <a:rPr lang="en-US"/>
              <a:t>Create a bucket</a:t>
            </a:r>
            <a:endParaRPr lang="en-US" dirty="0"/>
          </a:p>
        </p:txBody>
      </p:sp>
      <p:sp>
        <p:nvSpPr>
          <p:cNvPr id="4" name="Arrow: Right 3">
            <a:extLst>
              <a:ext uri="{FF2B5EF4-FFF2-40B4-BE49-F238E27FC236}">
                <a16:creationId xmlns:a16="http://schemas.microsoft.com/office/drawing/2014/main" id="{FC42C6B4-78E5-41F0-A153-C73CB78B4B89}"/>
              </a:ext>
              <a:ext uri="{C183D7F6-B498-43B3-948B-1728B52AA6E4}">
                <adec:decorative xmlns:adec="http://schemas.microsoft.com/office/drawing/2017/decorative" val="1"/>
              </a:ext>
            </a:extLst>
          </p:cNvPr>
          <p:cNvSpPr/>
          <p:nvPr/>
        </p:nvSpPr>
        <p:spPr>
          <a:xfrm>
            <a:off x="1106229" y="1684223"/>
            <a:ext cx="9866471" cy="3979158"/>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314B56A5-9ADC-428E-AC0F-AF9ECEEA809D}"/>
              </a:ext>
              <a:ext uri="{C183D7F6-B498-43B3-948B-1728B52AA6E4}">
                <adec:decorative xmlns:adec="http://schemas.microsoft.com/office/drawing/2017/decorative" val="1"/>
              </a:ext>
            </a:extLst>
          </p:cNvPr>
          <p:cNvSpPr/>
          <p:nvPr/>
        </p:nvSpPr>
        <p:spPr>
          <a:xfrm>
            <a:off x="248127" y="2877970"/>
            <a:ext cx="3736200" cy="1591663"/>
          </a:xfrm>
          <a:custGeom>
            <a:avLst/>
            <a:gdLst>
              <a:gd name="connsiteX0" fmla="*/ 0 w 3887905"/>
              <a:gd name="connsiteY0" fmla="*/ 265282 h 1591663"/>
              <a:gd name="connsiteX1" fmla="*/ 265282 w 3887905"/>
              <a:gd name="connsiteY1" fmla="*/ 0 h 1591663"/>
              <a:gd name="connsiteX2" fmla="*/ 3622623 w 3887905"/>
              <a:gd name="connsiteY2" fmla="*/ 0 h 1591663"/>
              <a:gd name="connsiteX3" fmla="*/ 3887905 w 3887905"/>
              <a:gd name="connsiteY3" fmla="*/ 265282 h 1591663"/>
              <a:gd name="connsiteX4" fmla="*/ 3887905 w 3887905"/>
              <a:gd name="connsiteY4" fmla="*/ 1326381 h 1591663"/>
              <a:gd name="connsiteX5" fmla="*/ 3622623 w 3887905"/>
              <a:gd name="connsiteY5" fmla="*/ 1591663 h 1591663"/>
              <a:gd name="connsiteX6" fmla="*/ 265282 w 3887905"/>
              <a:gd name="connsiteY6" fmla="*/ 1591663 h 1591663"/>
              <a:gd name="connsiteX7" fmla="*/ 0 w 3887905"/>
              <a:gd name="connsiteY7" fmla="*/ 1326381 h 1591663"/>
              <a:gd name="connsiteX8" fmla="*/ 0 w 3887905"/>
              <a:gd name="connsiteY8" fmla="*/ 265282 h 15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7905" h="1591663">
                <a:moveTo>
                  <a:pt x="0" y="265282"/>
                </a:moveTo>
                <a:cubicBezTo>
                  <a:pt x="0" y="118771"/>
                  <a:pt x="118771" y="0"/>
                  <a:pt x="265282" y="0"/>
                </a:cubicBezTo>
                <a:lnTo>
                  <a:pt x="3622623" y="0"/>
                </a:lnTo>
                <a:cubicBezTo>
                  <a:pt x="3769134" y="0"/>
                  <a:pt x="3887905" y="118771"/>
                  <a:pt x="3887905" y="265282"/>
                </a:cubicBezTo>
                <a:lnTo>
                  <a:pt x="3887905" y="1326381"/>
                </a:lnTo>
                <a:cubicBezTo>
                  <a:pt x="3887905" y="1472892"/>
                  <a:pt x="3769134" y="1591663"/>
                  <a:pt x="3622623" y="1591663"/>
                </a:cubicBezTo>
                <a:lnTo>
                  <a:pt x="265282" y="1591663"/>
                </a:lnTo>
                <a:cubicBezTo>
                  <a:pt x="118771" y="1591663"/>
                  <a:pt x="0" y="1472892"/>
                  <a:pt x="0" y="1326381"/>
                </a:cubicBezTo>
                <a:lnTo>
                  <a:pt x="0" y="265282"/>
                </a:lnTo>
                <a:close/>
              </a:path>
            </a:pathLst>
          </a:custGeom>
          <a:ln>
            <a:solidFill>
              <a:schemeClr val="tx2"/>
            </a:solidFill>
          </a:ln>
        </p:spPr>
        <p:style>
          <a:lnRef idx="3">
            <a:scrgbClr r="0" g="0" b="0"/>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80569" tIns="180569" rIns="180569" bIns="180569" numCol="1" spcCol="1270" anchor="ctr" anchorCtr="0">
            <a:noAutofit/>
          </a:bodyPr>
          <a:lstStyle/>
          <a:p>
            <a:pPr marL="0" lvl="0" indent="0" algn="ctr" defTabSz="1200150">
              <a:lnSpc>
                <a:spcPct val="90000"/>
              </a:lnSpc>
              <a:spcBef>
                <a:spcPct val="0"/>
              </a:spcBef>
              <a:spcAft>
                <a:spcPct val="35000"/>
              </a:spcAft>
              <a:buNone/>
            </a:pPr>
            <a:r>
              <a:rPr lang="en-US" sz="2700" kern="1200" dirty="0"/>
              <a:t>1. Decide on a bucket name and an </a:t>
            </a:r>
            <a:br>
              <a:rPr lang="en-US" sz="2700" kern="1200" dirty="0"/>
            </a:br>
            <a:r>
              <a:rPr lang="en-US" sz="2700" kern="1200" dirty="0"/>
              <a:t>AWS Region</a:t>
            </a:r>
          </a:p>
        </p:txBody>
      </p:sp>
      <p:sp>
        <p:nvSpPr>
          <p:cNvPr id="8" name="Freeform: Shape 7">
            <a:extLst>
              <a:ext uri="{FF2B5EF4-FFF2-40B4-BE49-F238E27FC236}">
                <a16:creationId xmlns:a16="http://schemas.microsoft.com/office/drawing/2014/main" id="{BE0E4C62-46DE-4915-BA8E-2AC2B71CBA17}"/>
              </a:ext>
              <a:ext uri="{C183D7F6-B498-43B3-948B-1728B52AA6E4}">
                <adec:decorative xmlns:adec="http://schemas.microsoft.com/office/drawing/2017/decorative" val="1"/>
              </a:ext>
            </a:extLst>
          </p:cNvPr>
          <p:cNvSpPr/>
          <p:nvPr/>
        </p:nvSpPr>
        <p:spPr>
          <a:xfrm>
            <a:off x="4171364" y="2877970"/>
            <a:ext cx="3736200" cy="1591663"/>
          </a:xfrm>
          <a:custGeom>
            <a:avLst/>
            <a:gdLst>
              <a:gd name="connsiteX0" fmla="*/ 0 w 3887905"/>
              <a:gd name="connsiteY0" fmla="*/ 265282 h 1591663"/>
              <a:gd name="connsiteX1" fmla="*/ 265282 w 3887905"/>
              <a:gd name="connsiteY1" fmla="*/ 0 h 1591663"/>
              <a:gd name="connsiteX2" fmla="*/ 3622623 w 3887905"/>
              <a:gd name="connsiteY2" fmla="*/ 0 h 1591663"/>
              <a:gd name="connsiteX3" fmla="*/ 3887905 w 3887905"/>
              <a:gd name="connsiteY3" fmla="*/ 265282 h 1591663"/>
              <a:gd name="connsiteX4" fmla="*/ 3887905 w 3887905"/>
              <a:gd name="connsiteY4" fmla="*/ 1326381 h 1591663"/>
              <a:gd name="connsiteX5" fmla="*/ 3622623 w 3887905"/>
              <a:gd name="connsiteY5" fmla="*/ 1591663 h 1591663"/>
              <a:gd name="connsiteX6" fmla="*/ 265282 w 3887905"/>
              <a:gd name="connsiteY6" fmla="*/ 1591663 h 1591663"/>
              <a:gd name="connsiteX7" fmla="*/ 0 w 3887905"/>
              <a:gd name="connsiteY7" fmla="*/ 1326381 h 1591663"/>
              <a:gd name="connsiteX8" fmla="*/ 0 w 3887905"/>
              <a:gd name="connsiteY8" fmla="*/ 265282 h 15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7905" h="1591663">
                <a:moveTo>
                  <a:pt x="0" y="265282"/>
                </a:moveTo>
                <a:cubicBezTo>
                  <a:pt x="0" y="118771"/>
                  <a:pt x="118771" y="0"/>
                  <a:pt x="265282" y="0"/>
                </a:cubicBezTo>
                <a:lnTo>
                  <a:pt x="3622623" y="0"/>
                </a:lnTo>
                <a:cubicBezTo>
                  <a:pt x="3769134" y="0"/>
                  <a:pt x="3887905" y="118771"/>
                  <a:pt x="3887905" y="265282"/>
                </a:cubicBezTo>
                <a:lnTo>
                  <a:pt x="3887905" y="1326381"/>
                </a:lnTo>
                <a:cubicBezTo>
                  <a:pt x="3887905" y="1472892"/>
                  <a:pt x="3769134" y="1591663"/>
                  <a:pt x="3622623" y="1591663"/>
                </a:cubicBezTo>
                <a:lnTo>
                  <a:pt x="265282" y="1591663"/>
                </a:lnTo>
                <a:cubicBezTo>
                  <a:pt x="118771" y="1591663"/>
                  <a:pt x="0" y="1472892"/>
                  <a:pt x="0" y="1326381"/>
                </a:cubicBezTo>
                <a:lnTo>
                  <a:pt x="0" y="265282"/>
                </a:lnTo>
                <a:close/>
              </a:path>
            </a:pathLst>
          </a:custGeom>
          <a:solidFill>
            <a:schemeClr val="accent2"/>
          </a:solidFill>
          <a:ln>
            <a:solidFill>
              <a:schemeClr val="tx2"/>
            </a:solid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80569" tIns="180569" rIns="180569" bIns="180569" numCol="1" spcCol="1270" anchor="t" anchorCtr="0">
            <a:noAutofit/>
          </a:bodyPr>
          <a:lstStyle/>
          <a:p>
            <a:pPr marL="0" lvl="0" indent="0" algn="l" defTabSz="1200150">
              <a:lnSpc>
                <a:spcPct val="90000"/>
              </a:lnSpc>
              <a:spcBef>
                <a:spcPct val="0"/>
              </a:spcBef>
              <a:spcAft>
                <a:spcPct val="35000"/>
              </a:spcAft>
              <a:buNone/>
            </a:pPr>
            <a:r>
              <a:rPr lang="en-US" sz="2700" kern="1200" dirty="0">
                <a:solidFill>
                  <a:schemeClr val="tx2"/>
                </a:solidFill>
              </a:rPr>
              <a:t>2. Create a bucket</a:t>
            </a:r>
          </a:p>
          <a:p>
            <a:pPr marL="228600" lvl="1" indent="-228600" algn="l" defTabSz="933450">
              <a:lnSpc>
                <a:spcPct val="90000"/>
              </a:lnSpc>
              <a:spcBef>
                <a:spcPct val="0"/>
              </a:spcBef>
              <a:spcAft>
                <a:spcPct val="15000"/>
              </a:spcAft>
              <a:buChar char="•"/>
            </a:pPr>
            <a:r>
              <a:rPr lang="en-US" sz="2100" kern="1200" dirty="0">
                <a:solidFill>
                  <a:schemeClr val="tx2"/>
                </a:solidFill>
              </a:rPr>
              <a:t>Check head-bucket info</a:t>
            </a:r>
          </a:p>
          <a:p>
            <a:pPr marL="228600" lvl="1" indent="-228600" algn="l" defTabSz="933450">
              <a:lnSpc>
                <a:spcPct val="90000"/>
              </a:lnSpc>
              <a:spcBef>
                <a:spcPct val="0"/>
              </a:spcBef>
              <a:spcAft>
                <a:spcPct val="15000"/>
              </a:spcAft>
              <a:buChar char="•"/>
            </a:pPr>
            <a:r>
              <a:rPr lang="en-US" sz="2100" kern="1200" dirty="0">
                <a:solidFill>
                  <a:schemeClr val="tx2"/>
                </a:solidFill>
              </a:rPr>
              <a:t>Create the bucket</a:t>
            </a:r>
          </a:p>
        </p:txBody>
      </p:sp>
      <p:sp>
        <p:nvSpPr>
          <p:cNvPr id="9" name="Freeform: Shape 8">
            <a:extLst>
              <a:ext uri="{FF2B5EF4-FFF2-40B4-BE49-F238E27FC236}">
                <a16:creationId xmlns:a16="http://schemas.microsoft.com/office/drawing/2014/main" id="{2FDAE991-C9F2-451A-A674-3CF4B304B626}"/>
              </a:ext>
              <a:ext uri="{C183D7F6-B498-43B3-948B-1728B52AA6E4}">
                <adec:decorative xmlns:adec="http://schemas.microsoft.com/office/drawing/2017/decorative" val="1"/>
              </a:ext>
            </a:extLst>
          </p:cNvPr>
          <p:cNvSpPr/>
          <p:nvPr/>
        </p:nvSpPr>
        <p:spPr>
          <a:xfrm>
            <a:off x="8094602" y="2877970"/>
            <a:ext cx="3736200" cy="1591663"/>
          </a:xfrm>
          <a:custGeom>
            <a:avLst/>
            <a:gdLst>
              <a:gd name="connsiteX0" fmla="*/ 0 w 3887905"/>
              <a:gd name="connsiteY0" fmla="*/ 265282 h 1591663"/>
              <a:gd name="connsiteX1" fmla="*/ 265282 w 3887905"/>
              <a:gd name="connsiteY1" fmla="*/ 0 h 1591663"/>
              <a:gd name="connsiteX2" fmla="*/ 3622623 w 3887905"/>
              <a:gd name="connsiteY2" fmla="*/ 0 h 1591663"/>
              <a:gd name="connsiteX3" fmla="*/ 3887905 w 3887905"/>
              <a:gd name="connsiteY3" fmla="*/ 265282 h 1591663"/>
              <a:gd name="connsiteX4" fmla="*/ 3887905 w 3887905"/>
              <a:gd name="connsiteY4" fmla="*/ 1326381 h 1591663"/>
              <a:gd name="connsiteX5" fmla="*/ 3622623 w 3887905"/>
              <a:gd name="connsiteY5" fmla="*/ 1591663 h 1591663"/>
              <a:gd name="connsiteX6" fmla="*/ 265282 w 3887905"/>
              <a:gd name="connsiteY6" fmla="*/ 1591663 h 1591663"/>
              <a:gd name="connsiteX7" fmla="*/ 0 w 3887905"/>
              <a:gd name="connsiteY7" fmla="*/ 1326381 h 1591663"/>
              <a:gd name="connsiteX8" fmla="*/ 0 w 3887905"/>
              <a:gd name="connsiteY8" fmla="*/ 265282 h 15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7905" h="1591663">
                <a:moveTo>
                  <a:pt x="0" y="265282"/>
                </a:moveTo>
                <a:cubicBezTo>
                  <a:pt x="0" y="118771"/>
                  <a:pt x="118771" y="0"/>
                  <a:pt x="265282" y="0"/>
                </a:cubicBezTo>
                <a:lnTo>
                  <a:pt x="3622623" y="0"/>
                </a:lnTo>
                <a:cubicBezTo>
                  <a:pt x="3769134" y="0"/>
                  <a:pt x="3887905" y="118771"/>
                  <a:pt x="3887905" y="265282"/>
                </a:cubicBezTo>
                <a:lnTo>
                  <a:pt x="3887905" y="1326381"/>
                </a:lnTo>
                <a:cubicBezTo>
                  <a:pt x="3887905" y="1472892"/>
                  <a:pt x="3769134" y="1591663"/>
                  <a:pt x="3622623" y="1591663"/>
                </a:cubicBezTo>
                <a:lnTo>
                  <a:pt x="265282" y="1591663"/>
                </a:lnTo>
                <a:cubicBezTo>
                  <a:pt x="118771" y="1591663"/>
                  <a:pt x="0" y="1472892"/>
                  <a:pt x="0" y="1326381"/>
                </a:cubicBezTo>
                <a:lnTo>
                  <a:pt x="0" y="265282"/>
                </a:lnTo>
                <a:close/>
              </a:path>
            </a:pathLst>
          </a:custGeom>
          <a:solidFill>
            <a:schemeClr val="accent3"/>
          </a:solidFill>
          <a:ln>
            <a:solidFill>
              <a:schemeClr val="tx2"/>
            </a:solidFill>
          </a:ln>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80569" tIns="180569" rIns="180569" bIns="180569" numCol="1" spcCol="1270" anchor="ctr" anchorCtr="0">
            <a:noAutofit/>
          </a:bodyPr>
          <a:lstStyle/>
          <a:p>
            <a:pPr marL="0" lvl="0" indent="0" algn="ctr" defTabSz="1200150">
              <a:lnSpc>
                <a:spcPct val="90000"/>
              </a:lnSpc>
              <a:spcBef>
                <a:spcPct val="0"/>
              </a:spcBef>
              <a:spcAft>
                <a:spcPct val="35000"/>
              </a:spcAft>
              <a:buNone/>
            </a:pPr>
            <a:r>
              <a:rPr lang="en-US" sz="2700" kern="1200" dirty="0">
                <a:solidFill>
                  <a:schemeClr val="tx2"/>
                </a:solidFill>
              </a:rPr>
              <a:t>3. Verify bucket creation by retrieving bucket information</a:t>
            </a:r>
          </a:p>
        </p:txBody>
      </p:sp>
    </p:spTree>
    <p:custDataLst>
      <p:tags r:id="rId1"/>
    </p:custDataLst>
    <p:extLst>
      <p:ext uri="{BB962C8B-B14F-4D97-AF65-F5344CB8AC3E}">
        <p14:creationId xmlns:p14="http://schemas.microsoft.com/office/powerpoint/2010/main" val="420343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5D64CA1-3ACC-4F4A-A712-A5B3E1656865}"/>
              </a:ext>
            </a:extLst>
          </p:cNvPr>
          <p:cNvSpPr>
            <a:spLocks noGrp="1"/>
          </p:cNvSpPr>
          <p:nvPr>
            <p:ph type="sldNum" sz="quarter" idx="20"/>
          </p:nvPr>
        </p:nvSpPr>
        <p:spPr/>
        <p:txBody>
          <a:bodyPr/>
          <a:lstStyle/>
          <a:p>
            <a:fld id="{989D9560-4C13-4692-9687-98ECDD2D9552}" type="slidenum">
              <a:rPr lang="en-US" smtClean="0"/>
              <a:t>7</a:t>
            </a:fld>
            <a:endParaRPr lang="en-US" dirty="0"/>
          </a:p>
        </p:txBody>
      </p:sp>
      <p:sp>
        <p:nvSpPr>
          <p:cNvPr id="2" name="Title 1"/>
          <p:cNvSpPr>
            <a:spLocks noGrp="1"/>
          </p:cNvSpPr>
          <p:nvPr>
            <p:ph type="title"/>
          </p:nvPr>
        </p:nvSpPr>
        <p:spPr/>
        <p:txBody>
          <a:bodyPr/>
          <a:lstStyle/>
          <a:p>
            <a:r>
              <a:rPr lang="en-US"/>
              <a:t>HeadBucket API action</a:t>
            </a:r>
            <a:endParaRPr lang="en-US" dirty="0"/>
          </a:p>
        </p:txBody>
      </p:sp>
      <p:pic>
        <p:nvPicPr>
          <p:cNvPr id="11" name="Picture 10">
            <a:extLst>
              <a:ext uri="{FF2B5EF4-FFF2-40B4-BE49-F238E27FC236}">
                <a16:creationId xmlns:a16="http://schemas.microsoft.com/office/drawing/2014/main" id="{A11C63DA-15B3-4E8B-89DB-2A075A87B123}"/>
              </a:ext>
              <a:ext uri="{C183D7F6-B498-43B3-948B-1728B52AA6E4}">
                <adec:decorative xmlns:adec="http://schemas.microsoft.com/office/drawing/2017/decorative" val="1"/>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11494008" y="868680"/>
            <a:ext cx="557784" cy="630936"/>
          </a:xfrm>
          <a:prstGeom prst="rect">
            <a:avLst/>
          </a:prstGeom>
        </p:spPr>
      </p:pic>
      <p:sp>
        <p:nvSpPr>
          <p:cNvPr id="12" name="TextBox 11">
            <a:extLst>
              <a:ext uri="{FF2B5EF4-FFF2-40B4-BE49-F238E27FC236}">
                <a16:creationId xmlns:a16="http://schemas.microsoft.com/office/drawing/2014/main" id="{2BA78ACC-770C-4A03-844E-D08E9032B940}"/>
              </a:ext>
              <a:ext uri="{C183D7F6-B498-43B3-948B-1728B52AA6E4}">
                <adec:decorative xmlns:adec="http://schemas.microsoft.com/office/drawing/2017/decorative" val="1"/>
              </a:ext>
            </a:extLst>
          </p:cNvPr>
          <p:cNvSpPr txBox="1"/>
          <p:nvPr/>
        </p:nvSpPr>
        <p:spPr>
          <a:xfrm>
            <a:off x="11280022" y="1478381"/>
            <a:ext cx="847023" cy="479165"/>
          </a:xfrm>
          <a:prstGeom prst="rect">
            <a:avLst/>
          </a:prstGeom>
          <a:noFill/>
        </p:spPr>
        <p:txBody>
          <a:bodyPr wrap="none" lIns="0" tIns="0" rIns="0" bIns="0" rtlCol="0" anchor="t">
            <a:noAutofit/>
          </a:bodyPr>
          <a:lstStyle/>
          <a:p>
            <a:pPr algn="ctr"/>
            <a:r>
              <a:rPr lang="en-US" dirty="0">
                <a:latin typeface="Amazon Ember" panose="02000000000000000000" pitchFamily="2" charset="0"/>
                <a:ea typeface="Amazon Ember" panose="02000000000000000000" pitchFamily="2" charset="0"/>
                <a:cs typeface="Helvetica Neue"/>
              </a:rPr>
              <a:t> Java</a:t>
            </a:r>
          </a:p>
        </p:txBody>
      </p:sp>
      <p:sp>
        <p:nvSpPr>
          <p:cNvPr id="7" name="Content Placeholder 6"/>
          <p:cNvSpPr>
            <a:spLocks noGrp="1"/>
          </p:cNvSpPr>
          <p:nvPr>
            <p:ph type="body" idx="4294967295"/>
          </p:nvPr>
        </p:nvSpPr>
        <p:spPr>
          <a:xfrm>
            <a:off x="622300" y="1143000"/>
            <a:ext cx="10657722" cy="1375864"/>
          </a:xfrm>
        </p:spPr>
        <p:txBody>
          <a:bodyPr/>
          <a:lstStyle/>
          <a:p>
            <a:pPr marL="0" indent="0">
              <a:buNone/>
            </a:pPr>
            <a:r>
              <a:rPr lang="en-US" dirty="0"/>
              <a:t>The </a:t>
            </a:r>
            <a:r>
              <a:rPr lang="en-US" dirty="0" err="1">
                <a:latin typeface="Lucida Console" panose="020B0609040504020204" pitchFamily="49" charset="0"/>
              </a:rPr>
              <a:t>HeadBucket</a:t>
            </a:r>
            <a:r>
              <a:rPr lang="en-US" dirty="0"/>
              <a:t> API determines whether a bucket exists and you have permission to access it.</a:t>
            </a:r>
          </a:p>
          <a:p>
            <a:endParaRPr lang="en-US" dirty="0"/>
          </a:p>
        </p:txBody>
      </p:sp>
      <p:sp>
        <p:nvSpPr>
          <p:cNvPr id="43" name="TextBox 42"/>
          <p:cNvSpPr txBox="1"/>
          <p:nvPr/>
        </p:nvSpPr>
        <p:spPr>
          <a:xfrm>
            <a:off x="1221656" y="2625065"/>
            <a:ext cx="3396063" cy="523220"/>
          </a:xfrm>
          <a:prstGeom prst="rect">
            <a:avLst/>
          </a:prstGeom>
          <a:noFill/>
        </p:spPr>
        <p:txBody>
          <a:bodyPr wrap="squar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Request syntax</a:t>
            </a:r>
          </a:p>
        </p:txBody>
      </p:sp>
      <p:sp>
        <p:nvSpPr>
          <p:cNvPr id="42" name="Rectangle 41">
            <a:extLst>
              <a:ext uri="{C183D7F6-B498-43B3-948B-1728B52AA6E4}">
                <adec:decorative xmlns:adec="http://schemas.microsoft.com/office/drawing/2017/decorative" val="1"/>
              </a:ext>
            </a:extLst>
          </p:cNvPr>
          <p:cNvSpPr/>
          <p:nvPr/>
        </p:nvSpPr>
        <p:spPr>
          <a:xfrm>
            <a:off x="1427018" y="3183245"/>
            <a:ext cx="5205271"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dirty="0">
                <a:solidFill>
                  <a:srgbClr val="0000FF"/>
                </a:solidFill>
                <a:latin typeface="Lucida Console" panose="020B0609040504020204" pitchFamily="49" charset="0"/>
              </a:rPr>
              <a:t>HeadBucketRequest</a:t>
            </a:r>
            <a:r>
              <a:rPr lang="en-US" dirty="0">
                <a:solidFill>
                  <a:srgbClr val="000000"/>
                </a:solidFill>
                <a:latin typeface="Lucida Console" panose="020B0609040504020204" pitchFamily="49" charset="0"/>
              </a:rPr>
              <a:t>(</a:t>
            </a:r>
            <a:r>
              <a:rPr lang="en-US" dirty="0">
                <a:solidFill>
                  <a:srgbClr val="0000FF"/>
                </a:solidFill>
                <a:latin typeface="Lucida Console" panose="020B0609040504020204" pitchFamily="49" charset="0"/>
              </a:rPr>
              <a:t>String</a:t>
            </a:r>
            <a:r>
              <a:rPr lang="en-US" dirty="0">
                <a:solidFill>
                  <a:srgbClr val="000000"/>
                </a:solidFill>
                <a:latin typeface="Lucida Console" panose="020B0609040504020204" pitchFamily="49" charset="0"/>
              </a:rPr>
              <a:t> bucketName)</a:t>
            </a:r>
          </a:p>
        </p:txBody>
      </p:sp>
      <p:sp>
        <p:nvSpPr>
          <p:cNvPr id="45" name="TextBox 44"/>
          <p:cNvSpPr txBox="1"/>
          <p:nvPr/>
        </p:nvSpPr>
        <p:spPr>
          <a:xfrm>
            <a:off x="1221656" y="3730360"/>
            <a:ext cx="5750644" cy="523220"/>
          </a:xfrm>
          <a:prstGeom prst="rect">
            <a:avLst/>
          </a:prstGeom>
          <a:noFill/>
        </p:spPr>
        <p:txBody>
          <a:bodyPr wrap="squar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Response  syntax</a:t>
            </a:r>
          </a:p>
        </p:txBody>
      </p:sp>
      <p:sp>
        <p:nvSpPr>
          <p:cNvPr id="47" name="Rectangle 46">
            <a:extLst>
              <a:ext uri="{C183D7F6-B498-43B3-948B-1728B52AA6E4}">
                <adec:decorative xmlns:adec="http://schemas.microsoft.com/office/drawing/2017/decorative" val="1"/>
              </a:ext>
            </a:extLst>
          </p:cNvPr>
          <p:cNvSpPr/>
          <p:nvPr/>
        </p:nvSpPr>
        <p:spPr>
          <a:xfrm>
            <a:off x="1427018" y="4339136"/>
            <a:ext cx="10554775"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rgbClr val="0000FF"/>
                </a:solidFill>
                <a:latin typeface="Lucida Console" panose="020B0609040504020204" pitchFamily="49" charset="0"/>
              </a:rPr>
              <a:t>default</a:t>
            </a:r>
            <a:r>
              <a:rPr lang="en-US" dirty="0">
                <a:solidFill>
                  <a:srgbClr val="000000"/>
                </a:solidFill>
                <a:latin typeface="Lucida Console" panose="020B0609040504020204" pitchFamily="49" charset="0"/>
              </a:rPr>
              <a:t> </a:t>
            </a:r>
            <a:r>
              <a:rPr lang="en-US" dirty="0">
                <a:solidFill>
                  <a:srgbClr val="0000FF"/>
                </a:solidFill>
                <a:latin typeface="Lucida Console" panose="020B0609040504020204" pitchFamily="49" charset="0"/>
              </a:rPr>
              <a:t>HeadBucketResponse</a:t>
            </a:r>
            <a:r>
              <a:rPr lang="en-US" dirty="0">
                <a:solidFill>
                  <a:srgbClr val="000000"/>
                </a:solidFill>
                <a:latin typeface="Lucida Console" panose="020B0609040504020204" pitchFamily="49" charset="0"/>
              </a:rPr>
              <a:t> </a:t>
            </a:r>
            <a:r>
              <a:rPr lang="en-US" dirty="0" err="1">
                <a:solidFill>
                  <a:srgbClr val="000000"/>
                </a:solidFill>
                <a:latin typeface="Lucida Console" panose="020B0609040504020204" pitchFamily="49" charset="0"/>
              </a:rPr>
              <a:t>headBucket</a:t>
            </a:r>
            <a:r>
              <a:rPr lang="en-US" dirty="0">
                <a:solidFill>
                  <a:srgbClr val="000000"/>
                </a:solidFill>
                <a:latin typeface="Lucida Console" panose="020B0609040504020204" pitchFamily="49" charset="0"/>
              </a:rPr>
              <a:t>(</a:t>
            </a:r>
            <a:r>
              <a:rPr lang="en-US" dirty="0">
                <a:solidFill>
                  <a:srgbClr val="0000FF"/>
                </a:solidFill>
                <a:latin typeface="Lucida Console" panose="020B0609040504020204" pitchFamily="49" charset="0"/>
              </a:rPr>
              <a:t>HeadBucketRequest</a:t>
            </a:r>
            <a:r>
              <a:rPr lang="en-US" dirty="0">
                <a:solidFill>
                  <a:srgbClr val="000000"/>
                </a:solidFill>
                <a:latin typeface="Lucida Console" panose="020B0609040504020204" pitchFamily="49" charset="0"/>
              </a:rPr>
              <a:t> </a:t>
            </a:r>
            <a:r>
              <a:rPr lang="en-US" dirty="0" err="1">
                <a:solidFill>
                  <a:srgbClr val="000000"/>
                </a:solidFill>
                <a:latin typeface="Lucida Console" panose="020B0609040504020204" pitchFamily="49" charset="0"/>
              </a:rPr>
              <a:t>headBucketRequest</a:t>
            </a:r>
            <a:r>
              <a:rPr lang="en-US" dirty="0">
                <a:solidFill>
                  <a:srgbClr val="000000"/>
                </a:solidFill>
                <a:latin typeface="Lucida Console" panose="020B0609040504020204" pitchFamily="49" charset="0"/>
              </a:rPr>
              <a:t>)</a:t>
            </a:r>
          </a:p>
          <a:p>
            <a:r>
              <a:rPr lang="en-US" dirty="0">
                <a:solidFill>
                  <a:srgbClr val="000000"/>
                </a:solidFill>
                <a:latin typeface="Lucida Console" panose="020B0609040504020204" pitchFamily="49" charset="0"/>
              </a:rPr>
              <a:t>                               throws </a:t>
            </a:r>
            <a:r>
              <a:rPr lang="en-US" dirty="0">
                <a:solidFill>
                  <a:srgbClr val="0000FF"/>
                </a:solidFill>
                <a:latin typeface="Lucida Console" panose="020B0609040504020204" pitchFamily="49" charset="0"/>
              </a:rPr>
              <a:t>NoSuchBucketException</a:t>
            </a:r>
            <a:r>
              <a:rPr lang="en-US" dirty="0">
                <a:solidFill>
                  <a:srgbClr val="000000"/>
                </a:solidFill>
                <a:latin typeface="Lucida Console" panose="020B0609040504020204" pitchFamily="49" charset="0"/>
              </a:rPr>
              <a:t>,</a:t>
            </a:r>
          </a:p>
          <a:p>
            <a:r>
              <a:rPr lang="en-US" dirty="0">
                <a:solidFill>
                  <a:srgbClr val="000000"/>
                </a:solidFill>
                <a:latin typeface="Lucida Console" panose="020B0609040504020204" pitchFamily="49" charset="0"/>
              </a:rPr>
              <a:t>                                      </a:t>
            </a:r>
            <a:r>
              <a:rPr lang="en-US" dirty="0">
                <a:solidFill>
                  <a:srgbClr val="0000FF"/>
                </a:solidFill>
                <a:latin typeface="Lucida Console" panose="020B0609040504020204" pitchFamily="49" charset="0"/>
              </a:rPr>
              <a:t>AwsServiceException</a:t>
            </a:r>
            <a:r>
              <a:rPr lang="en-US" dirty="0">
                <a:solidFill>
                  <a:srgbClr val="000000"/>
                </a:solidFill>
                <a:latin typeface="Lucida Console" panose="020B0609040504020204" pitchFamily="49" charset="0"/>
              </a:rPr>
              <a:t>,</a:t>
            </a:r>
          </a:p>
          <a:p>
            <a:r>
              <a:rPr lang="en-US" dirty="0">
                <a:solidFill>
                  <a:srgbClr val="000000"/>
                </a:solidFill>
                <a:latin typeface="Lucida Console" panose="020B0609040504020204" pitchFamily="49" charset="0"/>
              </a:rPr>
              <a:t>                                      </a:t>
            </a:r>
            <a:r>
              <a:rPr lang="en-US" dirty="0">
                <a:solidFill>
                  <a:srgbClr val="0000FF"/>
                </a:solidFill>
                <a:latin typeface="Lucida Console" panose="020B0609040504020204" pitchFamily="49" charset="0"/>
              </a:rPr>
              <a:t>SdkClientException</a:t>
            </a:r>
            <a:r>
              <a:rPr lang="en-US" dirty="0">
                <a:solidFill>
                  <a:srgbClr val="000000"/>
                </a:solidFill>
                <a:latin typeface="Lucida Console" panose="020B0609040504020204" pitchFamily="49" charset="0"/>
              </a:rPr>
              <a:t>,</a:t>
            </a:r>
          </a:p>
          <a:p>
            <a:r>
              <a:rPr lang="en-US" dirty="0">
                <a:solidFill>
                  <a:srgbClr val="000000"/>
                </a:solidFill>
                <a:latin typeface="Lucida Console" panose="020B0609040504020204" pitchFamily="49" charset="0"/>
              </a:rPr>
              <a:t>                                      </a:t>
            </a:r>
            <a:r>
              <a:rPr lang="en-US" dirty="0">
                <a:solidFill>
                  <a:srgbClr val="0000FF"/>
                </a:solidFill>
                <a:latin typeface="Lucida Console" panose="020B0609040504020204" pitchFamily="49" charset="0"/>
              </a:rPr>
              <a:t>S3Exception</a:t>
            </a:r>
            <a:endParaRPr lang="en-US" dirty="0">
              <a:solidFill>
                <a:srgbClr val="000000"/>
              </a:solidFill>
              <a:latin typeface="Lucida Console" panose="020B0609040504020204" pitchFamily="49" charset="0"/>
            </a:endParaRPr>
          </a:p>
        </p:txBody>
      </p:sp>
    </p:spTree>
    <p:custDataLst>
      <p:tags r:id="rId1"/>
    </p:custDataLst>
    <p:extLst>
      <p:ext uri="{BB962C8B-B14F-4D97-AF65-F5344CB8AC3E}">
        <p14:creationId xmlns:p14="http://schemas.microsoft.com/office/powerpoint/2010/main" val="4109154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07EDA21-99A4-4ACB-AB99-4F804F5990C3}"/>
              </a:ext>
            </a:extLst>
          </p:cNvPr>
          <p:cNvSpPr>
            <a:spLocks noGrp="1"/>
          </p:cNvSpPr>
          <p:nvPr>
            <p:ph type="sldNum" sz="quarter" idx="20"/>
          </p:nvPr>
        </p:nvSpPr>
        <p:spPr/>
        <p:txBody>
          <a:bodyPr/>
          <a:lstStyle/>
          <a:p>
            <a:fld id="{989D9560-4C13-4692-9687-98ECDD2D9552}" type="slidenum">
              <a:rPr lang="en-US" smtClean="0"/>
              <a:t>8</a:t>
            </a:fld>
            <a:endParaRPr lang="en-US" dirty="0"/>
          </a:p>
        </p:txBody>
      </p:sp>
      <p:sp>
        <p:nvSpPr>
          <p:cNvPr id="2" name="Title 1"/>
          <p:cNvSpPr>
            <a:spLocks noGrp="1"/>
          </p:cNvSpPr>
          <p:nvPr>
            <p:ph type="title"/>
          </p:nvPr>
        </p:nvSpPr>
        <p:spPr/>
        <p:txBody>
          <a:bodyPr/>
          <a:lstStyle/>
          <a:p>
            <a:r>
              <a:rPr lang="en-US" dirty="0"/>
              <a:t>Example: HeadBucketRequest (Java)</a:t>
            </a:r>
          </a:p>
        </p:txBody>
      </p:sp>
      <p:grpSp>
        <p:nvGrpSpPr>
          <p:cNvPr id="11" name="justGraphic">
            <a:extLst>
              <a:ext uri="{FF2B5EF4-FFF2-40B4-BE49-F238E27FC236}">
                <a16:creationId xmlns:a16="http://schemas.microsoft.com/office/drawing/2014/main" id="{613AD4EB-C6DD-4391-B4FA-81E4941B222B}"/>
              </a:ext>
              <a:ext uri="{C183D7F6-B498-43B3-948B-1728B52AA6E4}">
                <adec:decorative xmlns:adec="http://schemas.microsoft.com/office/drawing/2017/decorative" val="1"/>
              </a:ext>
            </a:extLst>
          </p:cNvPr>
          <p:cNvGrpSpPr/>
          <p:nvPr/>
        </p:nvGrpSpPr>
        <p:grpSpPr>
          <a:xfrm>
            <a:off x="11280022" y="868680"/>
            <a:ext cx="847023" cy="1088866"/>
            <a:chOff x="11280022" y="868680"/>
            <a:chExt cx="847023" cy="1088866"/>
          </a:xfrm>
        </p:grpSpPr>
        <p:pic>
          <p:nvPicPr>
            <p:cNvPr id="8" name="Picture 7">
              <a:extLst>
                <a:ext uri="{C183D7F6-B498-43B3-948B-1728B52AA6E4}">
                  <adec:decorative xmlns:adec="http://schemas.microsoft.com/office/drawing/2017/decorative" val="1"/>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11494008" y="868680"/>
              <a:ext cx="557784" cy="630936"/>
            </a:xfrm>
            <a:prstGeom prst="rect">
              <a:avLst/>
            </a:prstGeom>
          </p:spPr>
        </p:pic>
        <p:sp>
          <p:nvSpPr>
            <p:cNvPr id="9" name="TextBox 8">
              <a:extLst>
                <a:ext uri="{C183D7F6-B498-43B3-948B-1728B52AA6E4}">
                  <adec:decorative xmlns:adec="http://schemas.microsoft.com/office/drawing/2017/decorative" val="1"/>
                </a:ext>
              </a:extLst>
            </p:cNvPr>
            <p:cNvSpPr txBox="1"/>
            <p:nvPr/>
          </p:nvSpPr>
          <p:spPr>
            <a:xfrm>
              <a:off x="11280022" y="1478381"/>
              <a:ext cx="847023" cy="479165"/>
            </a:xfrm>
            <a:prstGeom prst="rect">
              <a:avLst/>
            </a:prstGeom>
            <a:noFill/>
          </p:spPr>
          <p:txBody>
            <a:bodyPr wrap="none" lIns="0" tIns="0" rIns="0" bIns="0" rtlCol="0" anchor="t">
              <a:noAutofit/>
            </a:bodyPr>
            <a:lstStyle/>
            <a:p>
              <a:pPr algn="ctr"/>
              <a:r>
                <a:rPr lang="en-US" dirty="0">
                  <a:latin typeface="Amazon Ember" panose="02000000000000000000" pitchFamily="2" charset="0"/>
                  <a:ea typeface="Amazon Ember" panose="02000000000000000000" pitchFamily="2" charset="0"/>
                  <a:cs typeface="Helvetica Neue"/>
                </a:rPr>
                <a:t> Java</a:t>
              </a:r>
            </a:p>
          </p:txBody>
        </p:sp>
      </p:grpSp>
      <p:sp>
        <p:nvSpPr>
          <p:cNvPr id="5" name="Rectangle 4">
            <a:extLst>
              <a:ext uri="{C183D7F6-B498-43B3-948B-1728B52AA6E4}">
                <adec:decorative xmlns:adec="http://schemas.microsoft.com/office/drawing/2017/decorative" val="0"/>
              </a:ext>
            </a:extLst>
          </p:cNvPr>
          <p:cNvSpPr/>
          <p:nvPr/>
        </p:nvSpPr>
        <p:spPr>
          <a:xfrm>
            <a:off x="64955" y="1280339"/>
            <a:ext cx="11981592" cy="470898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sz="1500" dirty="0">
                <a:solidFill>
                  <a:srgbClr val="0000FF"/>
                </a:solidFill>
                <a:latin typeface="Lucida Console" panose="020B0609040504020204" pitchFamily="49" charset="0"/>
              </a:rPr>
              <a:t>public</a:t>
            </a:r>
            <a:r>
              <a:rPr lang="en-US" sz="1500" dirty="0">
                <a:solidFill>
                  <a:srgbClr val="000000"/>
                </a:solidFill>
                <a:latin typeface="Lucida Console" panose="020B0609040504020204" pitchFamily="49" charset="0"/>
              </a:rPr>
              <a:t> </a:t>
            </a:r>
            <a:r>
              <a:rPr lang="en-US" sz="1500" dirty="0">
                <a:solidFill>
                  <a:srgbClr val="0000FF"/>
                </a:solidFill>
                <a:latin typeface="Lucida Console" panose="020B0609040504020204" pitchFamily="49" charset="0"/>
              </a:rPr>
              <a:t>static</a:t>
            </a:r>
            <a:r>
              <a:rPr lang="en-US" sz="1500" dirty="0">
                <a:solidFill>
                  <a:srgbClr val="000000"/>
                </a:solidFill>
                <a:latin typeface="Lucida Console" panose="020B0609040504020204" pitchFamily="49" charset="0"/>
              </a:rPr>
              <a:t> </a:t>
            </a:r>
            <a:r>
              <a:rPr lang="en-US" sz="1500" dirty="0" err="1">
                <a:solidFill>
                  <a:srgbClr val="0000FF"/>
                </a:solidFill>
                <a:latin typeface="Lucida Console" panose="020B0609040504020204" pitchFamily="49" charset="0"/>
              </a:rPr>
              <a:t>boolean</a:t>
            </a:r>
            <a:r>
              <a:rPr lang="en-US" sz="1500" dirty="0">
                <a:solidFill>
                  <a:srgbClr val="000000"/>
                </a:solidFill>
                <a:latin typeface="Lucida Console" panose="020B0609040504020204" pitchFamily="49" charset="0"/>
              </a:rPr>
              <a:t> </a:t>
            </a:r>
            <a:r>
              <a:rPr lang="en-US" sz="1500" dirty="0" err="1">
                <a:solidFill>
                  <a:srgbClr val="000000"/>
                </a:solidFill>
                <a:latin typeface="Lucida Console" panose="020B0609040504020204" pitchFamily="49" charset="0"/>
              </a:rPr>
              <a:t>bucketExisting</a:t>
            </a:r>
            <a:r>
              <a:rPr lang="en-US" sz="1500" dirty="0">
                <a:solidFill>
                  <a:srgbClr val="000000"/>
                </a:solidFill>
                <a:latin typeface="Lucida Console" panose="020B0609040504020204" pitchFamily="49" charset="0"/>
              </a:rPr>
              <a:t>(</a:t>
            </a:r>
            <a:r>
              <a:rPr lang="en-US" sz="1500" dirty="0">
                <a:solidFill>
                  <a:srgbClr val="0000FF"/>
                </a:solidFill>
                <a:latin typeface="Lucida Console" panose="020B0609040504020204" pitchFamily="49" charset="0"/>
              </a:rPr>
              <a:t>S3Client</a:t>
            </a:r>
            <a:r>
              <a:rPr lang="en-US" sz="1500" dirty="0">
                <a:solidFill>
                  <a:srgbClr val="000000"/>
                </a:solidFill>
                <a:latin typeface="Lucida Console" panose="020B0609040504020204" pitchFamily="49" charset="0"/>
              </a:rPr>
              <a:t> s3, </a:t>
            </a:r>
            <a:r>
              <a:rPr lang="en-US" sz="1500" dirty="0">
                <a:solidFill>
                  <a:srgbClr val="0000FF"/>
                </a:solidFill>
                <a:latin typeface="Lucida Console" panose="020B0609040504020204" pitchFamily="49" charset="0"/>
              </a:rPr>
              <a:t>String</a:t>
            </a:r>
            <a:r>
              <a:rPr lang="en-US" sz="1500" dirty="0">
                <a:solidFill>
                  <a:srgbClr val="000000"/>
                </a:solidFill>
                <a:latin typeface="Lucida Console" panose="020B0609040504020204" pitchFamily="49" charset="0"/>
              </a:rPr>
              <a:t> </a:t>
            </a:r>
            <a:r>
              <a:rPr lang="en-US" sz="1500" dirty="0" err="1">
                <a:solidFill>
                  <a:srgbClr val="000000"/>
                </a:solidFill>
                <a:latin typeface="Lucida Console" panose="020B0609040504020204" pitchFamily="49" charset="0"/>
              </a:rPr>
              <a:t>bucketName</a:t>
            </a:r>
            <a:r>
              <a:rPr lang="en-US" sz="1500" dirty="0">
                <a:solidFill>
                  <a:srgbClr val="000000"/>
                </a:solidFill>
                <a:latin typeface="Lucida Console" panose="020B0609040504020204" pitchFamily="49" charset="0"/>
              </a:rPr>
              <a:t>) {</a:t>
            </a:r>
          </a:p>
          <a:p>
            <a:r>
              <a:rPr lang="en-US" sz="1500" dirty="0">
                <a:solidFill>
                  <a:srgbClr val="000000"/>
                </a:solidFill>
                <a:latin typeface="Lucida Console" panose="020B0609040504020204" pitchFamily="49" charset="0"/>
              </a:rPr>
              <a:t>    </a:t>
            </a:r>
            <a:r>
              <a:rPr lang="en-US" sz="1500" dirty="0">
                <a:solidFill>
                  <a:srgbClr val="0000FF"/>
                </a:solidFill>
                <a:latin typeface="Lucida Console" panose="020B0609040504020204" pitchFamily="49" charset="0"/>
              </a:rPr>
              <a:t>try</a:t>
            </a:r>
            <a:r>
              <a:rPr lang="en-US" sz="1500" dirty="0">
                <a:solidFill>
                  <a:srgbClr val="000000"/>
                </a:solidFill>
                <a:latin typeface="Lucida Console" panose="020B0609040504020204" pitchFamily="49" charset="0"/>
              </a:rPr>
              <a:t> {</a:t>
            </a:r>
          </a:p>
          <a:p>
            <a:r>
              <a:rPr lang="en-US" sz="1500" dirty="0">
                <a:solidFill>
                  <a:srgbClr val="000000"/>
                </a:solidFill>
                <a:latin typeface="Lucida Console" panose="020B0609040504020204" pitchFamily="49" charset="0"/>
              </a:rPr>
              <a:t>      </a:t>
            </a:r>
            <a:r>
              <a:rPr lang="en-US" sz="1500" dirty="0">
                <a:solidFill>
                  <a:srgbClr val="008000"/>
                </a:solidFill>
                <a:latin typeface="Lucida Console" panose="020B0609040504020204" pitchFamily="49" charset="0"/>
              </a:rPr>
              <a:t>//Create </a:t>
            </a:r>
            <a:r>
              <a:rPr lang="en-US" sz="1500" dirty="0" err="1">
                <a:solidFill>
                  <a:srgbClr val="008000"/>
                </a:solidFill>
                <a:latin typeface="Lucida Console" panose="020B0609040504020204" pitchFamily="49" charset="0"/>
              </a:rPr>
              <a:t>HeadBucket</a:t>
            </a:r>
            <a:r>
              <a:rPr lang="en-US" sz="1500" dirty="0">
                <a:solidFill>
                  <a:srgbClr val="008000"/>
                </a:solidFill>
                <a:latin typeface="Lucida Console" panose="020B0609040504020204" pitchFamily="49" charset="0"/>
              </a:rPr>
              <a:t> request to determine if bucket exists and you have permissions</a:t>
            </a:r>
            <a:endParaRPr lang="en-US" sz="1500" dirty="0">
              <a:solidFill>
                <a:srgbClr val="000000"/>
              </a:solidFill>
              <a:latin typeface="Lucida Console" panose="020B0609040504020204" pitchFamily="49" charset="0"/>
            </a:endParaRPr>
          </a:p>
          <a:p>
            <a:r>
              <a:rPr lang="en-US" sz="1500" dirty="0">
                <a:solidFill>
                  <a:srgbClr val="000000"/>
                </a:solidFill>
                <a:latin typeface="Lucida Console" panose="020B0609040504020204" pitchFamily="49" charset="0"/>
              </a:rPr>
              <a:t>      </a:t>
            </a:r>
            <a:r>
              <a:rPr lang="en-US" sz="1500" dirty="0" err="1">
                <a:solidFill>
                  <a:srgbClr val="0000FF"/>
                </a:solidFill>
                <a:latin typeface="Lucida Console" panose="020B0609040504020204" pitchFamily="49" charset="0"/>
              </a:rPr>
              <a:t>HeadBucketRequest</a:t>
            </a:r>
            <a:r>
              <a:rPr lang="en-US" sz="1500" dirty="0">
                <a:solidFill>
                  <a:srgbClr val="000000"/>
                </a:solidFill>
                <a:latin typeface="Lucida Console" panose="020B0609040504020204" pitchFamily="49" charset="0"/>
              </a:rPr>
              <a:t> request = </a:t>
            </a:r>
            <a:r>
              <a:rPr lang="en-US" sz="1500" dirty="0" err="1">
                <a:solidFill>
                  <a:srgbClr val="000000"/>
                </a:solidFill>
                <a:latin typeface="Lucida Console" panose="020B0609040504020204" pitchFamily="49" charset="0"/>
              </a:rPr>
              <a:t>HeadBucketRequest.builder</a:t>
            </a:r>
            <a:r>
              <a:rPr lang="en-US" sz="1500" dirty="0">
                <a:solidFill>
                  <a:srgbClr val="000000"/>
                </a:solidFill>
                <a:latin typeface="Lucida Console" panose="020B0609040504020204" pitchFamily="49" charset="0"/>
              </a:rPr>
              <a:t>()</a:t>
            </a:r>
          </a:p>
          <a:p>
            <a:r>
              <a:rPr lang="en-US" sz="1500" dirty="0">
                <a:solidFill>
                  <a:srgbClr val="000000"/>
                </a:solidFill>
                <a:latin typeface="Lucida Console" panose="020B0609040504020204" pitchFamily="49" charset="0"/>
              </a:rPr>
              <a:t>          .bucket(</a:t>
            </a:r>
            <a:r>
              <a:rPr lang="en-US" sz="1500" dirty="0" err="1">
                <a:solidFill>
                  <a:srgbClr val="000000"/>
                </a:solidFill>
                <a:latin typeface="Lucida Console" panose="020B0609040504020204" pitchFamily="49" charset="0"/>
              </a:rPr>
              <a:t>bucketName</a:t>
            </a:r>
            <a:r>
              <a:rPr lang="en-US" sz="1500" dirty="0">
                <a:solidFill>
                  <a:srgbClr val="000000"/>
                </a:solidFill>
                <a:latin typeface="Lucida Console" panose="020B0609040504020204" pitchFamily="49" charset="0"/>
              </a:rPr>
              <a:t>)</a:t>
            </a:r>
          </a:p>
          <a:p>
            <a:r>
              <a:rPr lang="en-US" sz="1500" dirty="0">
                <a:solidFill>
                  <a:srgbClr val="000000"/>
                </a:solidFill>
                <a:latin typeface="Lucida Console" panose="020B0609040504020204" pitchFamily="49" charset="0"/>
              </a:rPr>
              <a:t>          .build();</a:t>
            </a:r>
            <a:br>
              <a:rPr lang="en-US" sz="1500" dirty="0">
                <a:solidFill>
                  <a:srgbClr val="000000"/>
                </a:solidFill>
                <a:latin typeface="Lucida Console" panose="020B0609040504020204" pitchFamily="49" charset="0"/>
              </a:rPr>
            </a:br>
            <a:r>
              <a:rPr lang="en-US" sz="1500" dirty="0">
                <a:solidFill>
                  <a:srgbClr val="000000"/>
                </a:solidFill>
                <a:latin typeface="Lucida Console" panose="020B0609040504020204" pitchFamily="49" charset="0"/>
              </a:rPr>
              <a:t>      </a:t>
            </a:r>
            <a:r>
              <a:rPr lang="en-US" sz="1500" dirty="0" err="1">
                <a:solidFill>
                  <a:srgbClr val="0000FF"/>
                </a:solidFill>
                <a:latin typeface="Lucida Console" panose="020B0609040504020204" pitchFamily="49" charset="0"/>
              </a:rPr>
              <a:t>HeadBucketResponse</a:t>
            </a:r>
            <a:r>
              <a:rPr lang="en-US" sz="1500" dirty="0">
                <a:solidFill>
                  <a:srgbClr val="000000"/>
                </a:solidFill>
                <a:latin typeface="Lucida Console" panose="020B0609040504020204" pitchFamily="49" charset="0"/>
              </a:rPr>
              <a:t> result = s3.headBucket(request);</a:t>
            </a:r>
            <a:br>
              <a:rPr lang="en-US" sz="1500" dirty="0">
                <a:solidFill>
                  <a:srgbClr val="000000"/>
                </a:solidFill>
                <a:latin typeface="Lucida Console" panose="020B0609040504020204" pitchFamily="49" charset="0"/>
              </a:rPr>
            </a:br>
            <a:r>
              <a:rPr lang="en-US" sz="1500" dirty="0">
                <a:solidFill>
                  <a:srgbClr val="000000"/>
                </a:solidFill>
                <a:latin typeface="Lucida Console" panose="020B0609040504020204" pitchFamily="49" charset="0"/>
              </a:rPr>
              <a:t>      </a:t>
            </a:r>
            <a:r>
              <a:rPr lang="en-US" sz="1500" dirty="0">
                <a:solidFill>
                  <a:srgbClr val="0000FF"/>
                </a:solidFill>
                <a:latin typeface="Lucida Console" panose="020B0609040504020204" pitchFamily="49" charset="0"/>
              </a:rPr>
              <a:t>if</a:t>
            </a:r>
            <a:r>
              <a:rPr lang="en-US" sz="1500" dirty="0">
                <a:solidFill>
                  <a:srgbClr val="000000"/>
                </a:solidFill>
                <a:latin typeface="Lucida Console" panose="020B0609040504020204" pitchFamily="49" charset="0"/>
              </a:rPr>
              <a:t> (</a:t>
            </a:r>
            <a:r>
              <a:rPr lang="en-US" sz="1500" dirty="0" err="1">
                <a:solidFill>
                  <a:srgbClr val="000000"/>
                </a:solidFill>
                <a:latin typeface="Lucida Console" panose="020B0609040504020204" pitchFamily="49" charset="0"/>
              </a:rPr>
              <a:t>result.sdkHttpResponse</a:t>
            </a:r>
            <a:r>
              <a:rPr lang="en-US" sz="1500" dirty="0">
                <a:solidFill>
                  <a:srgbClr val="000000"/>
                </a:solidFill>
                <a:latin typeface="Lucida Console" panose="020B0609040504020204" pitchFamily="49" charset="0"/>
              </a:rPr>
              <a:t>().</a:t>
            </a:r>
            <a:r>
              <a:rPr lang="en-US" sz="1500" dirty="0" err="1">
                <a:solidFill>
                  <a:srgbClr val="000000"/>
                </a:solidFill>
                <a:latin typeface="Lucida Console" panose="020B0609040504020204" pitchFamily="49" charset="0"/>
              </a:rPr>
              <a:t>statusCode</a:t>
            </a:r>
            <a:r>
              <a:rPr lang="en-US" sz="1500" dirty="0">
                <a:solidFill>
                  <a:srgbClr val="000000"/>
                </a:solidFill>
                <a:latin typeface="Lucida Console" panose="020B0609040504020204" pitchFamily="49" charset="0"/>
              </a:rPr>
              <a:t>() == </a:t>
            </a:r>
            <a:r>
              <a:rPr lang="en-US" sz="1500" dirty="0">
                <a:solidFill>
                  <a:srgbClr val="098658"/>
                </a:solidFill>
                <a:latin typeface="Lucida Console" panose="020B0609040504020204" pitchFamily="49" charset="0"/>
              </a:rPr>
              <a:t>200</a:t>
            </a:r>
            <a:r>
              <a:rPr lang="en-US" sz="1500" dirty="0">
                <a:solidFill>
                  <a:srgbClr val="000000"/>
                </a:solidFill>
                <a:latin typeface="Lucida Console" panose="020B0609040504020204" pitchFamily="49" charset="0"/>
              </a:rPr>
              <a:t>) { </a:t>
            </a:r>
            <a:r>
              <a:rPr lang="en-US" sz="1500" dirty="0" err="1">
                <a:solidFill>
                  <a:srgbClr val="000000"/>
                </a:solidFill>
                <a:latin typeface="Lucida Console" panose="020B0609040504020204" pitchFamily="49" charset="0"/>
              </a:rPr>
              <a:t>System.out.println</a:t>
            </a:r>
            <a:r>
              <a:rPr lang="en-US" sz="1500" dirty="0">
                <a:solidFill>
                  <a:srgbClr val="000000"/>
                </a:solidFill>
                <a:latin typeface="Lucida Console" panose="020B0609040504020204" pitchFamily="49" charset="0"/>
              </a:rPr>
              <a:t>(</a:t>
            </a:r>
            <a:r>
              <a:rPr lang="en-US" sz="1500" dirty="0">
                <a:solidFill>
                  <a:srgbClr val="A31515"/>
                </a:solidFill>
                <a:latin typeface="Lucida Console" panose="020B0609040504020204" pitchFamily="49" charset="0"/>
              </a:rPr>
              <a:t>"Bucket existing!"</a:t>
            </a:r>
            <a:r>
              <a:rPr lang="en-US" sz="1500" dirty="0">
                <a:solidFill>
                  <a:srgbClr val="000000"/>
                </a:solidFill>
                <a:latin typeface="Lucida Console" panose="020B0609040504020204" pitchFamily="49" charset="0"/>
              </a:rPr>
              <a:t>); }</a:t>
            </a:r>
          </a:p>
          <a:p>
            <a:r>
              <a:rPr lang="en-US" sz="1500" dirty="0">
                <a:solidFill>
                  <a:srgbClr val="000000"/>
                </a:solidFill>
                <a:latin typeface="Lucida Console" panose="020B0609040504020204" pitchFamily="49" charset="0"/>
              </a:rPr>
              <a:t>    }</a:t>
            </a:r>
          </a:p>
          <a:p>
            <a:r>
              <a:rPr lang="en-US" sz="1500" dirty="0">
                <a:solidFill>
                  <a:srgbClr val="000000"/>
                </a:solidFill>
                <a:latin typeface="Lucida Console" panose="020B0609040504020204" pitchFamily="49" charset="0"/>
              </a:rPr>
              <a:t>    </a:t>
            </a:r>
            <a:r>
              <a:rPr lang="en-US" sz="1500" dirty="0">
                <a:solidFill>
                  <a:srgbClr val="0000FF"/>
                </a:solidFill>
                <a:latin typeface="Lucida Console" panose="020B0609040504020204" pitchFamily="49" charset="0"/>
              </a:rPr>
              <a:t>catch</a:t>
            </a:r>
            <a:r>
              <a:rPr lang="en-US" sz="1500" dirty="0">
                <a:solidFill>
                  <a:srgbClr val="000000"/>
                </a:solidFill>
                <a:latin typeface="Lucida Console" panose="020B0609040504020204" pitchFamily="49" charset="0"/>
              </a:rPr>
              <a:t> (</a:t>
            </a:r>
            <a:r>
              <a:rPr lang="en-US" sz="1500" dirty="0" err="1">
                <a:solidFill>
                  <a:srgbClr val="0000FF"/>
                </a:solidFill>
                <a:latin typeface="Lucida Console" panose="020B0609040504020204" pitchFamily="49" charset="0"/>
              </a:rPr>
              <a:t>AwsServiceException</a:t>
            </a:r>
            <a:r>
              <a:rPr lang="en-US" sz="1500" dirty="0">
                <a:solidFill>
                  <a:srgbClr val="000000"/>
                </a:solidFill>
                <a:latin typeface="Lucida Console" panose="020B0609040504020204" pitchFamily="49" charset="0"/>
              </a:rPr>
              <a:t> </a:t>
            </a:r>
            <a:r>
              <a:rPr lang="en-US" sz="1500" dirty="0" err="1">
                <a:solidFill>
                  <a:srgbClr val="000000"/>
                </a:solidFill>
                <a:latin typeface="Lucida Console" panose="020B0609040504020204" pitchFamily="49" charset="0"/>
              </a:rPr>
              <a:t>awsEx</a:t>
            </a:r>
            <a:r>
              <a:rPr lang="en-US" sz="1500" dirty="0">
                <a:solidFill>
                  <a:srgbClr val="000000"/>
                </a:solidFill>
                <a:latin typeface="Lucida Console" panose="020B0609040504020204" pitchFamily="49" charset="0"/>
              </a:rPr>
              <a:t>) {</a:t>
            </a:r>
          </a:p>
          <a:p>
            <a:r>
              <a:rPr lang="en-US" sz="1500" dirty="0">
                <a:solidFill>
                  <a:srgbClr val="000000"/>
                </a:solidFill>
                <a:latin typeface="Lucida Console" panose="020B0609040504020204" pitchFamily="49" charset="0"/>
              </a:rPr>
              <a:t>      </a:t>
            </a:r>
            <a:r>
              <a:rPr lang="en-US" sz="1500" dirty="0">
                <a:solidFill>
                  <a:srgbClr val="0000FF"/>
                </a:solidFill>
                <a:latin typeface="Lucida Console" panose="020B0609040504020204" pitchFamily="49" charset="0"/>
              </a:rPr>
              <a:t>switch</a:t>
            </a:r>
            <a:r>
              <a:rPr lang="en-US" sz="1500" dirty="0">
                <a:solidFill>
                  <a:srgbClr val="000000"/>
                </a:solidFill>
                <a:latin typeface="Lucida Console" panose="020B0609040504020204" pitchFamily="49" charset="0"/>
              </a:rPr>
              <a:t> (</a:t>
            </a:r>
            <a:r>
              <a:rPr lang="en-US" sz="1500" dirty="0" err="1">
                <a:solidFill>
                  <a:srgbClr val="000000"/>
                </a:solidFill>
                <a:latin typeface="Lucida Console" panose="020B0609040504020204" pitchFamily="49" charset="0"/>
              </a:rPr>
              <a:t>awsEx.statusCode</a:t>
            </a:r>
            <a:r>
              <a:rPr lang="en-US" sz="1500" dirty="0">
                <a:solidFill>
                  <a:srgbClr val="000000"/>
                </a:solidFill>
                <a:latin typeface="Lucida Console" panose="020B0609040504020204" pitchFamily="49" charset="0"/>
              </a:rPr>
              <a:t>()) {</a:t>
            </a:r>
          </a:p>
          <a:p>
            <a:r>
              <a:rPr lang="en-US" sz="1500" dirty="0">
                <a:solidFill>
                  <a:srgbClr val="000000"/>
                </a:solidFill>
                <a:latin typeface="Lucida Console" panose="020B0609040504020204" pitchFamily="49" charset="0"/>
              </a:rPr>
              <a:t>        </a:t>
            </a:r>
            <a:r>
              <a:rPr lang="en-US" sz="1500" dirty="0">
                <a:solidFill>
                  <a:srgbClr val="0000FF"/>
                </a:solidFill>
                <a:latin typeface="Lucida Console" panose="020B0609040504020204" pitchFamily="49" charset="0"/>
              </a:rPr>
              <a:t>case</a:t>
            </a:r>
            <a:r>
              <a:rPr lang="en-US" sz="1500" dirty="0">
                <a:solidFill>
                  <a:srgbClr val="000000"/>
                </a:solidFill>
                <a:latin typeface="Lucida Console" panose="020B0609040504020204" pitchFamily="49" charset="0"/>
              </a:rPr>
              <a:t> </a:t>
            </a:r>
            <a:r>
              <a:rPr lang="en-US" sz="1500" dirty="0">
                <a:solidFill>
                  <a:srgbClr val="098658"/>
                </a:solidFill>
                <a:latin typeface="Lucida Console" panose="020B0609040504020204" pitchFamily="49" charset="0"/>
              </a:rPr>
              <a:t>404</a:t>
            </a:r>
            <a:r>
              <a:rPr lang="en-US" sz="1500" dirty="0">
                <a:solidFill>
                  <a:srgbClr val="0000FF"/>
                </a:solidFill>
                <a:latin typeface="Lucida Console" panose="020B0609040504020204" pitchFamily="49" charset="0"/>
              </a:rPr>
              <a:t>:</a:t>
            </a:r>
            <a:endParaRPr lang="en-US" sz="1500" dirty="0">
              <a:solidFill>
                <a:srgbClr val="000000"/>
              </a:solidFill>
              <a:latin typeface="Lucida Console" panose="020B0609040504020204" pitchFamily="49" charset="0"/>
            </a:endParaRPr>
          </a:p>
          <a:p>
            <a:r>
              <a:rPr lang="en-US" sz="1500" dirty="0">
                <a:solidFill>
                  <a:srgbClr val="000000"/>
                </a:solidFill>
                <a:latin typeface="Lucida Console" panose="020B0609040504020204" pitchFamily="49" charset="0"/>
              </a:rPr>
              <a:t>          </a:t>
            </a:r>
            <a:r>
              <a:rPr lang="en-US" sz="1500" dirty="0" err="1">
                <a:solidFill>
                  <a:srgbClr val="000000"/>
                </a:solidFill>
                <a:latin typeface="Lucida Console" panose="020B0609040504020204" pitchFamily="49" charset="0"/>
              </a:rPr>
              <a:t>System.out.println</a:t>
            </a:r>
            <a:r>
              <a:rPr lang="en-US" sz="1500" dirty="0">
                <a:solidFill>
                  <a:srgbClr val="000000"/>
                </a:solidFill>
                <a:latin typeface="Lucida Console" panose="020B0609040504020204" pitchFamily="49" charset="0"/>
              </a:rPr>
              <a:t>(</a:t>
            </a:r>
            <a:r>
              <a:rPr lang="en-US" sz="1500" dirty="0">
                <a:solidFill>
                  <a:srgbClr val="A31515"/>
                </a:solidFill>
                <a:latin typeface="Lucida Console" panose="020B0609040504020204" pitchFamily="49" charset="0"/>
              </a:rPr>
              <a:t>"No such bucket existing."</a:t>
            </a:r>
            <a:r>
              <a:rPr lang="en-US" sz="1500" dirty="0">
                <a:solidFill>
                  <a:srgbClr val="000000"/>
                </a:solidFill>
                <a:latin typeface="Lucida Console" panose="020B0609040504020204" pitchFamily="49" charset="0"/>
              </a:rPr>
              <a:t>);</a:t>
            </a:r>
          </a:p>
          <a:p>
            <a:r>
              <a:rPr lang="en-US" sz="1500" dirty="0">
                <a:solidFill>
                  <a:srgbClr val="000000"/>
                </a:solidFill>
                <a:latin typeface="Lucida Console" panose="020B0609040504020204" pitchFamily="49" charset="0"/>
              </a:rPr>
              <a:t>        </a:t>
            </a:r>
            <a:r>
              <a:rPr lang="en-US" sz="1500" dirty="0">
                <a:solidFill>
                  <a:srgbClr val="0000FF"/>
                </a:solidFill>
                <a:latin typeface="Lucida Console" panose="020B0609040504020204" pitchFamily="49" charset="0"/>
              </a:rPr>
              <a:t>case</a:t>
            </a:r>
            <a:r>
              <a:rPr lang="en-US" sz="1500" dirty="0">
                <a:solidFill>
                  <a:srgbClr val="000000"/>
                </a:solidFill>
                <a:latin typeface="Lucida Console" panose="020B0609040504020204" pitchFamily="49" charset="0"/>
              </a:rPr>
              <a:t> </a:t>
            </a:r>
            <a:r>
              <a:rPr lang="en-US" sz="1500" dirty="0">
                <a:solidFill>
                  <a:srgbClr val="098658"/>
                </a:solidFill>
                <a:latin typeface="Lucida Console" panose="020B0609040504020204" pitchFamily="49" charset="0"/>
              </a:rPr>
              <a:t>400</a:t>
            </a:r>
            <a:r>
              <a:rPr lang="en-US" sz="1500" dirty="0">
                <a:solidFill>
                  <a:srgbClr val="0000FF"/>
                </a:solidFill>
                <a:latin typeface="Lucida Console" panose="020B0609040504020204" pitchFamily="49" charset="0"/>
              </a:rPr>
              <a:t>:</a:t>
            </a:r>
            <a:endParaRPr lang="en-US" sz="1500" dirty="0">
              <a:solidFill>
                <a:srgbClr val="000000"/>
              </a:solidFill>
              <a:latin typeface="Lucida Console" panose="020B0609040504020204" pitchFamily="49" charset="0"/>
            </a:endParaRPr>
          </a:p>
          <a:p>
            <a:r>
              <a:rPr lang="en-US" sz="1500" dirty="0">
                <a:solidFill>
                  <a:srgbClr val="000000"/>
                </a:solidFill>
                <a:latin typeface="Lucida Console" panose="020B0609040504020204" pitchFamily="49" charset="0"/>
              </a:rPr>
              <a:t>          </a:t>
            </a:r>
            <a:r>
              <a:rPr lang="en-US" sz="1500" dirty="0" err="1">
                <a:solidFill>
                  <a:srgbClr val="000000"/>
                </a:solidFill>
                <a:latin typeface="Lucida Console" panose="020B0609040504020204" pitchFamily="49" charset="0"/>
              </a:rPr>
              <a:t>System.out.println</a:t>
            </a:r>
            <a:r>
              <a:rPr lang="en-US" sz="1500" dirty="0">
                <a:solidFill>
                  <a:srgbClr val="000000"/>
                </a:solidFill>
                <a:latin typeface="Lucida Console" panose="020B0609040504020204" pitchFamily="49" charset="0"/>
              </a:rPr>
              <a:t>(</a:t>
            </a:r>
            <a:r>
              <a:rPr lang="en-US" sz="1500" dirty="0">
                <a:solidFill>
                  <a:srgbClr val="A31515"/>
                </a:solidFill>
                <a:latin typeface="Lucida Console" panose="020B0609040504020204" pitchFamily="49" charset="0"/>
              </a:rPr>
              <a:t>"Attempted to access a bucket from a Region other than where it exists."</a:t>
            </a:r>
            <a:r>
              <a:rPr lang="en-US" sz="1500" dirty="0">
                <a:solidFill>
                  <a:srgbClr val="000000"/>
                </a:solidFill>
                <a:latin typeface="Lucida Console" panose="020B0609040504020204" pitchFamily="49" charset="0"/>
              </a:rPr>
              <a:t>);</a:t>
            </a:r>
          </a:p>
          <a:p>
            <a:r>
              <a:rPr lang="en-US" sz="1500" dirty="0">
                <a:solidFill>
                  <a:srgbClr val="000000"/>
                </a:solidFill>
                <a:latin typeface="Lucida Console" panose="020B0609040504020204" pitchFamily="49" charset="0"/>
              </a:rPr>
              <a:t>        </a:t>
            </a:r>
            <a:r>
              <a:rPr lang="en-US" sz="1500" dirty="0">
                <a:solidFill>
                  <a:srgbClr val="0000FF"/>
                </a:solidFill>
                <a:latin typeface="Lucida Console" panose="020B0609040504020204" pitchFamily="49" charset="0"/>
              </a:rPr>
              <a:t>case</a:t>
            </a:r>
            <a:r>
              <a:rPr lang="en-US" sz="1500" dirty="0">
                <a:solidFill>
                  <a:srgbClr val="000000"/>
                </a:solidFill>
                <a:latin typeface="Lucida Console" panose="020B0609040504020204" pitchFamily="49" charset="0"/>
              </a:rPr>
              <a:t> </a:t>
            </a:r>
            <a:r>
              <a:rPr lang="en-US" sz="1500" dirty="0">
                <a:solidFill>
                  <a:srgbClr val="098658"/>
                </a:solidFill>
                <a:latin typeface="Lucida Console" panose="020B0609040504020204" pitchFamily="49" charset="0"/>
              </a:rPr>
              <a:t>403</a:t>
            </a:r>
            <a:r>
              <a:rPr lang="en-US" sz="1500" dirty="0">
                <a:solidFill>
                  <a:srgbClr val="0000FF"/>
                </a:solidFill>
                <a:latin typeface="Lucida Console" panose="020B0609040504020204" pitchFamily="49" charset="0"/>
              </a:rPr>
              <a:t>:</a:t>
            </a:r>
            <a:endParaRPr lang="en-US" sz="1500" dirty="0">
              <a:solidFill>
                <a:srgbClr val="000000"/>
              </a:solidFill>
              <a:latin typeface="Lucida Console" panose="020B0609040504020204" pitchFamily="49" charset="0"/>
            </a:endParaRPr>
          </a:p>
          <a:p>
            <a:r>
              <a:rPr lang="en-US" sz="1500" dirty="0">
                <a:solidFill>
                  <a:srgbClr val="000000"/>
                </a:solidFill>
                <a:latin typeface="Lucida Console" panose="020B0609040504020204" pitchFamily="49" charset="0"/>
              </a:rPr>
              <a:t>          </a:t>
            </a:r>
            <a:r>
              <a:rPr lang="en-US" sz="1500" dirty="0" err="1">
                <a:solidFill>
                  <a:srgbClr val="000000"/>
                </a:solidFill>
                <a:latin typeface="Lucida Console" panose="020B0609040504020204" pitchFamily="49" charset="0"/>
              </a:rPr>
              <a:t>System.out.println</a:t>
            </a:r>
            <a:r>
              <a:rPr lang="en-US" sz="1500" dirty="0">
                <a:solidFill>
                  <a:srgbClr val="000000"/>
                </a:solidFill>
                <a:latin typeface="Lucida Console" panose="020B0609040504020204" pitchFamily="49" charset="0"/>
              </a:rPr>
              <a:t>(</a:t>
            </a:r>
            <a:r>
              <a:rPr lang="en-US" sz="1500" dirty="0">
                <a:solidFill>
                  <a:srgbClr val="A31515"/>
                </a:solidFill>
                <a:latin typeface="Lucida Console" panose="020B0609040504020204" pitchFamily="49" charset="0"/>
              </a:rPr>
              <a:t>"Permission errors in accessing bucket..."</a:t>
            </a:r>
            <a:r>
              <a:rPr lang="en-US" sz="1500" dirty="0">
                <a:solidFill>
                  <a:srgbClr val="000000"/>
                </a:solidFill>
                <a:latin typeface="Lucida Console" panose="020B0609040504020204" pitchFamily="49" charset="0"/>
              </a:rPr>
              <a:t>);</a:t>
            </a:r>
          </a:p>
          <a:p>
            <a:r>
              <a:rPr lang="en-US" sz="1500" dirty="0">
                <a:solidFill>
                  <a:srgbClr val="000000"/>
                </a:solidFill>
                <a:latin typeface="Lucida Console" panose="020B0609040504020204" pitchFamily="49" charset="0"/>
              </a:rPr>
              <a:t>      }</a:t>
            </a:r>
          </a:p>
          <a:p>
            <a:r>
              <a:rPr lang="en-US" sz="1500" dirty="0">
                <a:solidFill>
                  <a:srgbClr val="000000"/>
                </a:solidFill>
                <a:latin typeface="Lucida Console" panose="020B0609040504020204" pitchFamily="49" charset="0"/>
              </a:rPr>
              <a:t>    }</a:t>
            </a:r>
          </a:p>
          <a:p>
            <a:r>
              <a:rPr lang="en-US" sz="1500" dirty="0">
                <a:solidFill>
                  <a:srgbClr val="000000"/>
                </a:solidFill>
                <a:latin typeface="Lucida Console" panose="020B0609040504020204" pitchFamily="49" charset="0"/>
              </a:rPr>
              <a:t>    return;}</a:t>
            </a:r>
          </a:p>
        </p:txBody>
      </p:sp>
      <p:grpSp>
        <p:nvGrpSpPr>
          <p:cNvPr id="3" name="Group 2">
            <a:extLst>
              <a:ext uri="{FF2B5EF4-FFF2-40B4-BE49-F238E27FC236}">
                <a16:creationId xmlns:a16="http://schemas.microsoft.com/office/drawing/2014/main" id="{D44D78C9-7E9A-4EA6-B81E-6B90C220857C}"/>
              </a:ext>
            </a:extLst>
          </p:cNvPr>
          <p:cNvGrpSpPr/>
          <p:nvPr/>
        </p:nvGrpSpPr>
        <p:grpSpPr>
          <a:xfrm>
            <a:off x="7242326" y="252024"/>
            <a:ext cx="4013274" cy="1868085"/>
            <a:chOff x="7242326" y="252024"/>
            <a:chExt cx="4013274" cy="1868085"/>
          </a:xfrm>
        </p:grpSpPr>
        <p:sp>
          <p:nvSpPr>
            <p:cNvPr id="16" name="Rectangle 15">
              <a:extLst>
                <a:ext uri="{C183D7F6-B498-43B3-948B-1728B52AA6E4}">
                  <adec:decorative xmlns:adec="http://schemas.microsoft.com/office/drawing/2017/decorative" val="1"/>
                </a:ext>
              </a:extLst>
            </p:cNvPr>
            <p:cNvSpPr/>
            <p:nvPr/>
          </p:nvSpPr>
          <p:spPr>
            <a:xfrm>
              <a:off x="8712048" y="252024"/>
              <a:ext cx="2543552" cy="925084"/>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dirty="0" err="1">
                  <a:solidFill>
                    <a:schemeClr val="tx1"/>
                  </a:solidFill>
                </a:rPr>
                <a:t>HeadBucketRequest</a:t>
              </a:r>
              <a:r>
                <a:rPr lang="en-US" sz="2000" dirty="0">
                  <a:solidFill>
                    <a:schemeClr val="tx1"/>
                  </a:solidFill>
                </a:rPr>
                <a:t> is built with bucket name.</a:t>
              </a:r>
            </a:p>
          </p:txBody>
        </p:sp>
        <p:cxnSp>
          <p:nvCxnSpPr>
            <p:cNvPr id="4" name="Connector: Elbow 3">
              <a:extLst>
                <a:ext uri="{FF2B5EF4-FFF2-40B4-BE49-F238E27FC236}">
                  <a16:creationId xmlns:a16="http://schemas.microsoft.com/office/drawing/2014/main" id="{93D896A2-1A37-43AB-AA17-943A44184AFF}"/>
                </a:ext>
                <a:ext uri="{C183D7F6-B498-43B3-948B-1728B52AA6E4}">
                  <adec:decorative xmlns:adec="http://schemas.microsoft.com/office/drawing/2017/decorative" val="1"/>
                </a:ext>
              </a:extLst>
            </p:cNvPr>
            <p:cNvCxnSpPr>
              <a:cxnSpLocks/>
            </p:cNvCxnSpPr>
            <p:nvPr/>
          </p:nvCxnSpPr>
          <p:spPr>
            <a:xfrm rot="10800000" flipV="1">
              <a:off x="7242326" y="661811"/>
              <a:ext cx="1482915" cy="1458298"/>
            </a:xfrm>
            <a:prstGeom prst="bentConnector3">
              <a:avLst>
                <a:gd name="adj1" fmla="val 26877"/>
              </a:avLst>
            </a:prstGeom>
            <a:ln w="44450">
              <a:solidFill>
                <a:schemeClr val="hlink"/>
              </a:solidFill>
              <a:tailEnd type="arrow" w="med" len="sm"/>
            </a:ln>
            <a:effectLst>
              <a:outerShdw blurRad="63500" dist="53881" dir="2700016" rotWithShape="0">
                <a:srgbClr val="232F3E">
                  <a:alpha val="25000"/>
                </a:srgbClr>
              </a:outerShdw>
            </a:effectLst>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CBAE46B8-1F75-4984-9DC0-6632FEA3D0A8}"/>
              </a:ext>
            </a:extLst>
          </p:cNvPr>
          <p:cNvGrpSpPr/>
          <p:nvPr/>
        </p:nvGrpSpPr>
        <p:grpSpPr>
          <a:xfrm>
            <a:off x="6716205" y="2226923"/>
            <a:ext cx="4723802" cy="644859"/>
            <a:chOff x="6716205" y="2226923"/>
            <a:chExt cx="4723802" cy="644859"/>
          </a:xfrm>
        </p:grpSpPr>
        <p:sp>
          <p:nvSpPr>
            <p:cNvPr id="20" name="Rectangle 19">
              <a:extLst>
                <a:ext uri="{C183D7F6-B498-43B3-948B-1728B52AA6E4}">
                  <adec:decorative xmlns:adec="http://schemas.microsoft.com/office/drawing/2017/decorative" val="1"/>
                </a:ext>
              </a:extLst>
            </p:cNvPr>
            <p:cNvSpPr/>
            <p:nvPr/>
          </p:nvSpPr>
          <p:spPr>
            <a:xfrm>
              <a:off x="8636518" y="2226923"/>
              <a:ext cx="2803489" cy="644859"/>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1"/>
                  </a:solidFill>
                </a:rPr>
                <a:t>Capture results of </a:t>
              </a:r>
              <a:r>
                <a:rPr lang="en-US" sz="2000" dirty="0" err="1">
                  <a:solidFill>
                    <a:schemeClr val="tx1"/>
                  </a:solidFill>
                </a:rPr>
                <a:t>HeadBucketRequest</a:t>
              </a:r>
              <a:r>
                <a:rPr lang="en-US" sz="2000" dirty="0">
                  <a:solidFill>
                    <a:schemeClr val="tx1"/>
                  </a:solidFill>
                </a:rPr>
                <a:t>.</a:t>
              </a:r>
            </a:p>
          </p:txBody>
        </p:sp>
        <p:cxnSp>
          <p:nvCxnSpPr>
            <p:cNvPr id="25" name="Straight Arrow Connector 24">
              <a:extLst>
                <a:ext uri="{FF2B5EF4-FFF2-40B4-BE49-F238E27FC236}">
                  <a16:creationId xmlns:a16="http://schemas.microsoft.com/office/drawing/2014/main" id="{18F15F7C-EC37-4B80-9F6E-0AFF98D4AB3F}"/>
                </a:ext>
                <a:ext uri="{C183D7F6-B498-43B3-948B-1728B52AA6E4}">
                  <adec:decorative xmlns:adec="http://schemas.microsoft.com/office/drawing/2017/decorative" val="1"/>
                </a:ext>
              </a:extLst>
            </p:cNvPr>
            <p:cNvCxnSpPr/>
            <p:nvPr/>
          </p:nvCxnSpPr>
          <p:spPr>
            <a:xfrm flipH="1">
              <a:off x="6716205" y="2818200"/>
              <a:ext cx="1920314" cy="0"/>
            </a:xfrm>
            <a:prstGeom prst="straightConnector1">
              <a:avLst/>
            </a:prstGeom>
            <a:ln w="44450">
              <a:solidFill>
                <a:schemeClr val="hlink"/>
              </a:solidFill>
              <a:tailEnd type="arrow" w="med" len="sm"/>
            </a:ln>
            <a:effectLst>
              <a:outerShdw blurRad="63500" dist="53881" dir="2700016" rotWithShape="0">
                <a:srgbClr val="232F3E">
                  <a:alpha val="25000"/>
                </a:srgbClr>
              </a:outerShdw>
            </a:effectLst>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89968CF-CC3E-49F6-8C6A-7D205BEC94A9}"/>
              </a:ext>
            </a:extLst>
          </p:cNvPr>
          <p:cNvGrpSpPr/>
          <p:nvPr/>
        </p:nvGrpSpPr>
        <p:grpSpPr>
          <a:xfrm>
            <a:off x="4632181" y="3290439"/>
            <a:ext cx="3089355" cy="383386"/>
            <a:chOff x="4632181" y="3290439"/>
            <a:chExt cx="3089355" cy="383386"/>
          </a:xfrm>
        </p:grpSpPr>
        <p:cxnSp>
          <p:nvCxnSpPr>
            <p:cNvPr id="26" name="Straight Arrow Connector 25">
              <a:extLst>
                <a:ext uri="{FF2B5EF4-FFF2-40B4-BE49-F238E27FC236}">
                  <a16:creationId xmlns:a16="http://schemas.microsoft.com/office/drawing/2014/main" id="{E06A2102-1933-4749-BD58-36EF733BA960}"/>
                </a:ext>
                <a:ext uri="{C183D7F6-B498-43B3-948B-1728B52AA6E4}">
                  <adec:decorative xmlns:adec="http://schemas.microsoft.com/office/drawing/2017/decorative" val="1"/>
                </a:ext>
              </a:extLst>
            </p:cNvPr>
            <p:cNvCxnSpPr/>
            <p:nvPr/>
          </p:nvCxnSpPr>
          <p:spPr>
            <a:xfrm flipH="1">
              <a:off x="4632181" y="3486083"/>
              <a:ext cx="1920314" cy="0"/>
            </a:xfrm>
            <a:prstGeom prst="straightConnector1">
              <a:avLst/>
            </a:prstGeom>
            <a:ln w="44450">
              <a:solidFill>
                <a:schemeClr val="hlink"/>
              </a:solidFill>
              <a:tailEnd type="arrow" w="med" len="sm"/>
            </a:ln>
            <a:effectLst>
              <a:outerShdw blurRad="63500" dist="53881" dir="2700016" rotWithShape="0">
                <a:srgbClr val="232F3E">
                  <a:alpha val="25000"/>
                </a:srgbClr>
              </a:outerShdw>
            </a:effectLst>
          </p:spPr>
          <p:style>
            <a:lnRef idx="1">
              <a:schemeClr val="accent1"/>
            </a:lnRef>
            <a:fillRef idx="0">
              <a:schemeClr val="accent1"/>
            </a:fillRef>
            <a:effectRef idx="0">
              <a:schemeClr val="accent1"/>
            </a:effectRef>
            <a:fontRef idx="minor">
              <a:schemeClr val="tx1"/>
            </a:fontRef>
          </p:style>
        </p:cxnSp>
        <p:sp>
          <p:nvSpPr>
            <p:cNvPr id="24" name="Rectangle 23">
              <a:extLst>
                <a:ext uri="{C183D7F6-B498-43B3-948B-1728B52AA6E4}">
                  <adec:decorative xmlns:adec="http://schemas.microsoft.com/office/drawing/2017/decorative" val="1"/>
                </a:ext>
              </a:extLst>
            </p:cNvPr>
            <p:cNvSpPr/>
            <p:nvPr/>
          </p:nvSpPr>
          <p:spPr>
            <a:xfrm>
              <a:off x="5232324" y="3290439"/>
              <a:ext cx="2489212" cy="383386"/>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1"/>
                  </a:solidFill>
                </a:rPr>
                <a:t>Review exceptions.</a:t>
              </a:r>
            </a:p>
          </p:txBody>
        </p:sp>
      </p:grpSp>
      <p:grpSp>
        <p:nvGrpSpPr>
          <p:cNvPr id="13" name="Group 12">
            <a:extLst>
              <a:ext uri="{FF2B5EF4-FFF2-40B4-BE49-F238E27FC236}">
                <a16:creationId xmlns:a16="http://schemas.microsoft.com/office/drawing/2014/main" id="{C312E640-B4F4-4075-BEB5-2BA255817DE6}"/>
              </a:ext>
            </a:extLst>
          </p:cNvPr>
          <p:cNvGrpSpPr/>
          <p:nvPr/>
        </p:nvGrpSpPr>
        <p:grpSpPr>
          <a:xfrm>
            <a:off x="6706312" y="3517119"/>
            <a:ext cx="5247337" cy="992828"/>
            <a:chOff x="6706312" y="3517119"/>
            <a:chExt cx="5247337" cy="992828"/>
          </a:xfrm>
        </p:grpSpPr>
        <p:cxnSp>
          <p:nvCxnSpPr>
            <p:cNvPr id="27" name="Straight Arrow Connector 26">
              <a:extLst>
                <a:ext uri="{FF2B5EF4-FFF2-40B4-BE49-F238E27FC236}">
                  <a16:creationId xmlns:a16="http://schemas.microsoft.com/office/drawing/2014/main" id="{D2146747-B517-4CE5-9A47-262A3D7B287C}"/>
                </a:ext>
                <a:ext uri="{C183D7F6-B498-43B3-948B-1728B52AA6E4}">
                  <adec:decorative xmlns:adec="http://schemas.microsoft.com/office/drawing/2017/decorative" val="1"/>
                </a:ext>
              </a:extLst>
            </p:cNvPr>
            <p:cNvCxnSpPr/>
            <p:nvPr/>
          </p:nvCxnSpPr>
          <p:spPr>
            <a:xfrm flipH="1">
              <a:off x="6706312" y="4202785"/>
              <a:ext cx="1920314" cy="0"/>
            </a:xfrm>
            <a:prstGeom prst="straightConnector1">
              <a:avLst/>
            </a:prstGeom>
            <a:ln w="44450">
              <a:solidFill>
                <a:schemeClr val="hlink"/>
              </a:solidFill>
              <a:tailEnd type="arrow" w="med" len="sm"/>
            </a:ln>
            <a:effectLst>
              <a:outerShdw blurRad="63500" dist="53881" dir="2700016" rotWithShape="0">
                <a:srgbClr val="232F3E">
                  <a:alpha val="25000"/>
                </a:srgbClr>
              </a:outerShdw>
            </a:effectLst>
          </p:spPr>
          <p:style>
            <a:lnRef idx="1">
              <a:schemeClr val="accent1"/>
            </a:lnRef>
            <a:fillRef idx="0">
              <a:schemeClr val="accent1"/>
            </a:fillRef>
            <a:effectRef idx="0">
              <a:schemeClr val="accent1"/>
            </a:effectRef>
            <a:fontRef idx="minor">
              <a:schemeClr val="tx1"/>
            </a:fontRef>
          </p:style>
        </p:cxnSp>
        <p:sp>
          <p:nvSpPr>
            <p:cNvPr id="12" name="Rectangle 11">
              <a:extLst>
                <a:ext uri="{C183D7F6-B498-43B3-948B-1728B52AA6E4}">
                  <adec:decorative xmlns:adec="http://schemas.microsoft.com/office/drawing/2017/decorative" val="1"/>
                </a:ext>
              </a:extLst>
            </p:cNvPr>
            <p:cNvSpPr/>
            <p:nvPr/>
          </p:nvSpPr>
          <p:spPr>
            <a:xfrm>
              <a:off x="7914762" y="3517119"/>
              <a:ext cx="4038887" cy="992828"/>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1"/>
                  </a:solidFill>
                </a:rPr>
                <a:t>Exception 404 indicates that the bucket does not exist, so you can create it.</a:t>
              </a:r>
            </a:p>
          </p:txBody>
        </p:sp>
      </p:grpSp>
    </p:spTree>
    <p:custDataLst>
      <p:tags r:id="rId1"/>
    </p:custDataLst>
    <p:extLst>
      <p:ext uri="{BB962C8B-B14F-4D97-AF65-F5344CB8AC3E}">
        <p14:creationId xmlns:p14="http://schemas.microsoft.com/office/powerpoint/2010/main" val="1527886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D9A4607-A87D-4B06-85BB-9F692214D422}"/>
              </a:ext>
            </a:extLst>
          </p:cNvPr>
          <p:cNvSpPr>
            <a:spLocks noGrp="1"/>
          </p:cNvSpPr>
          <p:nvPr>
            <p:ph type="sldNum" sz="quarter" idx="20"/>
          </p:nvPr>
        </p:nvSpPr>
        <p:spPr/>
        <p:txBody>
          <a:bodyPr/>
          <a:lstStyle/>
          <a:p>
            <a:fld id="{989D9560-4C13-4692-9687-98ECDD2D9552}" type="slidenum">
              <a:rPr lang="en-US" smtClean="0"/>
              <a:t>9</a:t>
            </a:fld>
            <a:endParaRPr lang="en-US" dirty="0"/>
          </a:p>
        </p:txBody>
      </p:sp>
      <p:sp>
        <p:nvSpPr>
          <p:cNvPr id="2" name="Title 1"/>
          <p:cNvSpPr>
            <a:spLocks noGrp="1"/>
          </p:cNvSpPr>
          <p:nvPr>
            <p:ph type="title"/>
          </p:nvPr>
        </p:nvSpPr>
        <p:spPr/>
        <p:txBody>
          <a:bodyPr/>
          <a:lstStyle/>
          <a:p>
            <a:r>
              <a:rPr lang="en-US"/>
              <a:t>Example: HeadBucketRequest (Python)</a:t>
            </a:r>
            <a:endParaRPr lang="en-US" dirty="0"/>
          </a:p>
        </p:txBody>
      </p:sp>
      <p:grpSp>
        <p:nvGrpSpPr>
          <p:cNvPr id="4" name="justGraphic">
            <a:extLst>
              <a:ext uri="{FF2B5EF4-FFF2-40B4-BE49-F238E27FC236}">
                <a16:creationId xmlns:a16="http://schemas.microsoft.com/office/drawing/2014/main" id="{24600AD0-8E38-4DA7-A01A-FA1CAB2FEF60}"/>
              </a:ext>
              <a:ext uri="{C183D7F6-B498-43B3-948B-1728B52AA6E4}">
                <adec:decorative xmlns:adec="http://schemas.microsoft.com/office/drawing/2017/decorative" val="1"/>
              </a:ext>
            </a:extLst>
          </p:cNvPr>
          <p:cNvGrpSpPr/>
          <p:nvPr/>
        </p:nvGrpSpPr>
        <p:grpSpPr>
          <a:xfrm>
            <a:off x="11280022" y="868680"/>
            <a:ext cx="847023" cy="1088866"/>
            <a:chOff x="11280022" y="868680"/>
            <a:chExt cx="847023" cy="1088866"/>
          </a:xfrm>
        </p:grpSpPr>
        <p:sp>
          <p:nvSpPr>
            <p:cNvPr id="9" name="TextBox 8">
              <a:extLst>
                <a:ext uri="{C183D7F6-B498-43B3-948B-1728B52AA6E4}">
                  <adec:decorative xmlns:adec="http://schemas.microsoft.com/office/drawing/2017/decorative" val="1"/>
                </a:ext>
              </a:extLst>
            </p:cNvPr>
            <p:cNvSpPr txBox="1"/>
            <p:nvPr/>
          </p:nvSpPr>
          <p:spPr>
            <a:xfrm>
              <a:off x="11280022" y="1478381"/>
              <a:ext cx="847023" cy="479165"/>
            </a:xfrm>
            <a:prstGeom prst="rect">
              <a:avLst/>
            </a:prstGeom>
            <a:noFill/>
          </p:spPr>
          <p:txBody>
            <a:bodyPr wrap="none" lIns="0" tIns="0" rIns="0" bIns="0" rtlCol="0" anchor="t">
              <a:noAutofit/>
            </a:bodyPr>
            <a:lstStyle/>
            <a:p>
              <a:pPr algn="ctr"/>
              <a:r>
                <a:rPr lang="en-US" dirty="0">
                  <a:latin typeface="Amazon Ember" panose="02000000000000000000" pitchFamily="2" charset="0"/>
                  <a:ea typeface="Amazon Ember" panose="02000000000000000000" pitchFamily="2" charset="0"/>
                  <a:cs typeface="Helvetica Neue"/>
                </a:rPr>
                <a:t> Python</a:t>
              </a:r>
            </a:p>
          </p:txBody>
        </p:sp>
        <p:pic>
          <p:nvPicPr>
            <p:cNvPr id="21" name="Picture 20">
              <a:extLs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94693" y="868680"/>
              <a:ext cx="556414" cy="629544"/>
            </a:xfrm>
            <a:prstGeom prst="rect">
              <a:avLst/>
            </a:prstGeom>
          </p:spPr>
        </p:pic>
      </p:grpSp>
      <p:sp>
        <p:nvSpPr>
          <p:cNvPr id="7" name="Rectangle 6">
            <a:extLst>
              <a:ext uri="{FF2B5EF4-FFF2-40B4-BE49-F238E27FC236}">
                <a16:creationId xmlns:a16="http://schemas.microsoft.com/office/drawing/2014/main" id="{423043F4-5556-46A6-9DF9-3FD1E490507F}"/>
              </a:ext>
            </a:extLst>
          </p:cNvPr>
          <p:cNvSpPr/>
          <p:nvPr/>
        </p:nvSpPr>
        <p:spPr>
          <a:xfrm>
            <a:off x="365760" y="1352870"/>
            <a:ext cx="11340860" cy="452431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solidFill>
                  <a:srgbClr val="0000FF"/>
                </a:solidFill>
                <a:latin typeface="Consolas" panose="020B0609020204030204" pitchFamily="49" charset="0"/>
              </a:rPr>
              <a:t>def</a:t>
            </a:r>
            <a:r>
              <a:rPr lang="en-US" dirty="0">
                <a:solidFill>
                  <a:srgbClr val="000000"/>
                </a:solidFill>
                <a:latin typeface="Consolas" panose="020B0609020204030204" pitchFamily="49" charset="0"/>
              </a:rPr>
              <a:t> verifyBucketName(s3Client, bucket):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try</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check if a bucket already exists in AWS</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s3Client.head_bucket(Bucket=bucket)</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If the previous command is successful, the bucket is already in your account.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raise</a:t>
            </a:r>
            <a:r>
              <a:rPr lang="en-US" dirty="0">
                <a:solidFill>
                  <a:srgbClr val="000000"/>
                </a:solidFill>
                <a:latin typeface="Consolas" panose="020B0609020204030204" pitchFamily="49" charset="0"/>
              </a:rPr>
              <a:t> SystemExit(</a:t>
            </a:r>
            <a:r>
              <a:rPr lang="en-US" dirty="0">
                <a:solidFill>
                  <a:srgbClr val="A31515"/>
                </a:solidFill>
                <a:latin typeface="Consolas" panose="020B0609020204030204" pitchFamily="49" charset="0"/>
              </a:rPr>
              <a:t>'This bucket has already been created'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except</a:t>
            </a:r>
            <a:r>
              <a:rPr lang="en-US" dirty="0">
                <a:solidFill>
                  <a:srgbClr val="000000"/>
                </a:solidFill>
                <a:latin typeface="Consolas" panose="020B0609020204030204" pitchFamily="49" charset="0"/>
              </a:rPr>
              <a:t> botocore.exceptions.ClientError </a:t>
            </a:r>
            <a:r>
              <a:rPr lang="en-US" dirty="0">
                <a:solidFill>
                  <a:srgbClr val="0000FF"/>
                </a:solidFill>
                <a:latin typeface="Consolas" panose="020B0609020204030204" pitchFamily="49" charset="0"/>
              </a:rPr>
              <a:t>as</a:t>
            </a:r>
            <a:r>
              <a:rPr lang="en-US" dirty="0">
                <a:solidFill>
                  <a:srgbClr val="000000"/>
                </a:solidFill>
                <a:latin typeface="Consolas" panose="020B0609020204030204" pitchFamily="49" charset="0"/>
              </a:rPr>
              <a:t> e:</a:t>
            </a:r>
          </a:p>
          <a:p>
            <a:r>
              <a:rPr lang="en-US" dirty="0">
                <a:solidFill>
                  <a:srgbClr val="000000"/>
                </a:solidFill>
                <a:latin typeface="Consolas" panose="020B0609020204030204" pitchFamily="49" charset="0"/>
              </a:rPr>
              <a:t>        error_code = int(e.response[</a:t>
            </a:r>
            <a:r>
              <a:rPr lang="en-US" dirty="0">
                <a:solidFill>
                  <a:srgbClr val="A31515"/>
                </a:solidFill>
                <a:latin typeface="Consolas" panose="020B0609020204030204" pitchFamily="49" charset="0"/>
              </a:rPr>
              <a:t>'Error'</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'Code'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error_code == </a:t>
            </a:r>
            <a:r>
              <a:rPr lang="en-US" dirty="0">
                <a:solidFill>
                  <a:srgbClr val="098658"/>
                </a:solidFill>
                <a:latin typeface="Consolas" panose="020B0609020204030204" pitchFamily="49" charset="0"/>
              </a:rPr>
              <a:t>404</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If you receive a 404 error code, a bucket with that name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does not exist anywhere in AWS.</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print(</a:t>
            </a:r>
            <a:r>
              <a:rPr lang="en-US" dirty="0">
                <a:solidFill>
                  <a:srgbClr val="A31515"/>
                </a:solidFill>
                <a:latin typeface="Consolas" panose="020B0609020204030204" pitchFamily="49" charset="0"/>
              </a:rPr>
              <a:t>'Existing Bucket Not Found, please proceed'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error_code == </a:t>
            </a:r>
            <a:r>
              <a:rPr lang="en-US" dirty="0">
                <a:solidFill>
                  <a:srgbClr val="098658"/>
                </a:solidFill>
                <a:latin typeface="Consolas" panose="020B0609020204030204" pitchFamily="49" charset="0"/>
              </a:rPr>
              <a:t>403</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If you receive a 403 error code, a bucket with that name exists </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in another AWS account.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raise</a:t>
            </a:r>
            <a:r>
              <a:rPr lang="en-US" dirty="0">
                <a:solidFill>
                  <a:srgbClr val="000000"/>
                </a:solidFill>
                <a:latin typeface="Consolas" panose="020B0609020204030204" pitchFamily="49" charset="0"/>
              </a:rPr>
              <a:t> SystemExit(</a:t>
            </a:r>
            <a:r>
              <a:rPr lang="en-US" dirty="0">
                <a:solidFill>
                  <a:srgbClr val="A31515"/>
                </a:solidFill>
                <a:latin typeface="Consolas" panose="020B0609020204030204" pitchFamily="49" charset="0"/>
              </a:rPr>
              <a:t>'This bucket has already owned by another AWS Account'</a:t>
            </a:r>
            <a:r>
              <a:rPr lang="en-US" dirty="0">
                <a:solidFill>
                  <a:srgbClr val="000000"/>
                </a:solidFill>
                <a:latin typeface="Consolas" panose="020B0609020204030204" pitchFamily="49" charset="0"/>
              </a:rPr>
              <a:t>)</a:t>
            </a:r>
          </a:p>
        </p:txBody>
      </p:sp>
      <p:grpSp>
        <p:nvGrpSpPr>
          <p:cNvPr id="3" name="annotation">
            <a:extLst>
              <a:ext uri="{FF2B5EF4-FFF2-40B4-BE49-F238E27FC236}">
                <a16:creationId xmlns:a16="http://schemas.microsoft.com/office/drawing/2014/main" id="{D226F592-B688-404C-9F33-2BAA74E0EE8B}"/>
              </a:ext>
              <a:ext uri="{C183D7F6-B498-43B3-948B-1728B52AA6E4}">
                <adec:decorative xmlns:adec="http://schemas.microsoft.com/office/drawing/2017/decorative" val="1"/>
              </a:ext>
            </a:extLst>
          </p:cNvPr>
          <p:cNvGrpSpPr/>
          <p:nvPr/>
        </p:nvGrpSpPr>
        <p:grpSpPr>
          <a:xfrm>
            <a:off x="6099087" y="1478381"/>
            <a:ext cx="4850464" cy="945699"/>
            <a:chOff x="6099087" y="1478381"/>
            <a:chExt cx="4850464" cy="945699"/>
          </a:xfrm>
        </p:grpSpPr>
        <p:cxnSp>
          <p:nvCxnSpPr>
            <p:cNvPr id="15" name="Straight Arrow Connector 14">
              <a:extLst>
                <a:ext uri="{C183D7F6-B498-43B3-948B-1728B52AA6E4}">
                  <adec:decorative xmlns:adec="http://schemas.microsoft.com/office/drawing/2017/decorative" val="1"/>
                </a:ext>
              </a:extLst>
            </p:cNvPr>
            <p:cNvCxnSpPr/>
            <p:nvPr/>
          </p:nvCxnSpPr>
          <p:spPr>
            <a:xfrm flipH="1">
              <a:off x="6099087" y="2345976"/>
              <a:ext cx="1920314" cy="0"/>
            </a:xfrm>
            <a:prstGeom prst="straightConnector1">
              <a:avLst/>
            </a:prstGeom>
            <a:ln w="44450">
              <a:solidFill>
                <a:schemeClr val="hlink"/>
              </a:solidFill>
              <a:tailEnd type="arrow" w="med" len="sm"/>
            </a:ln>
            <a:effectLst>
              <a:outerShdw blurRad="63500" dist="53881" dir="2700016" rotWithShape="0">
                <a:srgbClr val="232F3E">
                  <a:alpha val="25000"/>
                </a:srgbClr>
              </a:outerShdw>
            </a:effectLst>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CF0CA8D-FC33-4B08-96DF-754B56A8224E}"/>
                </a:ext>
                <a:ext uri="{C183D7F6-B498-43B3-948B-1728B52AA6E4}">
                  <adec:decorative xmlns:adec="http://schemas.microsoft.com/office/drawing/2017/decorative" val="1"/>
                </a:ext>
              </a:extLst>
            </p:cNvPr>
            <p:cNvSpPr/>
            <p:nvPr/>
          </p:nvSpPr>
          <p:spPr>
            <a:xfrm>
              <a:off x="7106033" y="1478381"/>
              <a:ext cx="3843518" cy="945699"/>
            </a:xfrm>
            <a:prstGeom prst="rect">
              <a:avLst/>
            </a:prstGeom>
            <a:solidFill>
              <a:schemeClr val="accent4"/>
            </a:solidFill>
            <a:ln w="44450">
              <a:solidFill>
                <a:schemeClr val="hlink"/>
              </a:solidFill>
            </a:ln>
            <a:effectLst>
              <a:outerShdw blurRad="63500" dist="53881" dir="2700016" rotWithShape="0">
                <a:scrgbClr r="0" g="0" b="0">
                  <a:alpha val="25000"/>
                </a:scrgbClr>
              </a:outerShdw>
            </a:effectLst>
          </p:spPr>
          <p:style>
            <a:lnRef idx="2">
              <a:schemeClr val="dk1"/>
            </a:lnRef>
            <a:fillRef idx="1">
              <a:schemeClr val="lt1"/>
            </a:fillRef>
            <a:effectRef idx="0">
              <a:schemeClr val="dk1"/>
            </a:effectRef>
            <a:fontRef idx="minor">
              <a:schemeClr val="dk1"/>
            </a:fontRef>
          </p:style>
          <p:txBody>
            <a:bodyPr rtlCol="0" anchor="ctr"/>
            <a:lstStyle/>
            <a:p>
              <a:r>
                <a:rPr lang="en-US" sz="2000" dirty="0">
                  <a:ea typeface="Amazon Ember" panose="02000000000000000000" pitchFamily="2" charset="0"/>
                </a:rPr>
                <a:t>HeadBucketRequest is made to determine whether the bucket exists.</a:t>
              </a:r>
            </a:p>
          </p:txBody>
        </p:sp>
      </p:grpSp>
    </p:spTree>
    <p:custDataLst>
      <p:tags r:id="rId1"/>
    </p:custDataLst>
    <p:extLst>
      <p:ext uri="{BB962C8B-B14F-4D97-AF65-F5344CB8AC3E}">
        <p14:creationId xmlns:p14="http://schemas.microsoft.com/office/powerpoint/2010/main" val="2593268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4_TC-2022-OneBrand">
  <a:themeElements>
    <a:clrScheme name="AWS Light 09">
      <a:dk1>
        <a:sysClr val="windowText" lastClr="000000"/>
      </a:dk1>
      <a:lt1>
        <a:sysClr val="window" lastClr="FFFFFF"/>
      </a:lt1>
      <a:dk2>
        <a:srgbClr val="232F3E"/>
      </a:dk2>
      <a:lt2>
        <a:srgbClr val="F1F3F3"/>
      </a:lt2>
      <a:accent1>
        <a:srgbClr val="005276"/>
      </a:accent1>
      <a:accent2>
        <a:srgbClr val="FF9900"/>
      </a:accent2>
      <a:accent3>
        <a:srgbClr val="D4DADA"/>
      </a:accent3>
      <a:accent4>
        <a:srgbClr val="F1F3F3"/>
      </a:accent4>
      <a:accent5>
        <a:srgbClr val="36C2B4"/>
      </a:accent5>
      <a:accent6>
        <a:srgbClr val="9E1F63"/>
      </a:accent6>
      <a:hlink>
        <a:srgbClr val="9E1F63"/>
      </a:hlink>
      <a:folHlink>
        <a:srgbClr val="9E1F63"/>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2.xml><?xml version="1.0" encoding="utf-8"?>
<a:theme xmlns:a="http://schemas.openxmlformats.org/drawingml/2006/main" name="5_TC-2022-OneBrand">
  <a:themeElements>
    <a:clrScheme name="AWS Dark 5">
      <a:dk1>
        <a:sysClr val="windowText" lastClr="000000"/>
      </a:dk1>
      <a:lt1>
        <a:sysClr val="window" lastClr="FFFFFF"/>
      </a:lt1>
      <a:dk2>
        <a:srgbClr val="232F3E"/>
      </a:dk2>
      <a:lt2>
        <a:srgbClr val="F1F3F3"/>
      </a:lt2>
      <a:accent1>
        <a:srgbClr val="36C2B4"/>
      </a:accent1>
      <a:accent2>
        <a:srgbClr val="005276"/>
      </a:accent2>
      <a:accent3>
        <a:srgbClr val="F1F3F3"/>
      </a:accent3>
      <a:accent4>
        <a:srgbClr val="FF9900"/>
      </a:accent4>
      <a:accent5>
        <a:srgbClr val="008296"/>
      </a:accent5>
      <a:accent6>
        <a:srgbClr val="ADE422"/>
      </a:accent6>
      <a:hlink>
        <a:srgbClr val="ADE422"/>
      </a:hlink>
      <a:folHlink>
        <a:srgbClr val="ADE422"/>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CF5D4A0C-DA44-4347-ADAC-DC581C90752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 OneBrand Template</Template>
  <TotalTime>309</TotalTime>
  <Words>8596</Words>
  <Application>Microsoft Office PowerPoint</Application>
  <PresentationFormat>Widescreen</PresentationFormat>
  <Paragraphs>776</Paragraphs>
  <Slides>46</Slides>
  <Notes>46</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46</vt:i4>
      </vt:variant>
    </vt:vector>
  </HeadingPairs>
  <TitlesOfParts>
    <vt:vector size="62" baseType="lpstr">
      <vt:lpstr>Amazon Ember</vt:lpstr>
      <vt:lpstr>Amazon Ember Display Light</vt:lpstr>
      <vt:lpstr>Amazon Ember Display Medium</vt:lpstr>
      <vt:lpstr>Amazon Ember Heavy</vt:lpstr>
      <vt:lpstr>Amazon Ember Light</vt:lpstr>
      <vt:lpstr>Amazon Ember Medium</vt:lpstr>
      <vt:lpstr>Arial</vt:lpstr>
      <vt:lpstr>Calibri</vt:lpstr>
      <vt:lpstr>Consolas</vt:lpstr>
      <vt:lpstr>Courier New</vt:lpstr>
      <vt:lpstr>Helvetica Neue</vt:lpstr>
      <vt:lpstr>Lucida Console</vt:lpstr>
      <vt:lpstr>Times New Roman</vt:lpstr>
      <vt:lpstr>Wingdings</vt:lpstr>
      <vt:lpstr>4_TC-2022-OneBrand</vt:lpstr>
      <vt:lpstr>5_TC-2022-OneBrand</vt:lpstr>
      <vt:lpstr>Developing on AWS</vt:lpstr>
      <vt:lpstr>Agenda</vt:lpstr>
      <vt:lpstr>Module objectives</vt:lpstr>
      <vt:lpstr>Working with buckets</vt:lpstr>
      <vt:lpstr>Bucket operations</vt:lpstr>
      <vt:lpstr>Create a bucket</vt:lpstr>
      <vt:lpstr>HeadBucket API action</vt:lpstr>
      <vt:lpstr>Example: HeadBucketRequest (Java)</vt:lpstr>
      <vt:lpstr>Example: HeadBucketRequest (Python)</vt:lpstr>
      <vt:lpstr>Example: HeadBucketRequest (.NET)</vt:lpstr>
      <vt:lpstr>Examples: Create a bucket </vt:lpstr>
      <vt:lpstr>Examples: Wait for a bucket to be created</vt:lpstr>
      <vt:lpstr>Example: Update bucket versioning</vt:lpstr>
      <vt:lpstr>Working with objects</vt:lpstr>
      <vt:lpstr>Object operations</vt:lpstr>
      <vt:lpstr>Uploading objects: PUT</vt:lpstr>
      <vt:lpstr>Multipart upload with low-level commands</vt:lpstr>
      <vt:lpstr>Retrieving data: GET and HEAD</vt:lpstr>
      <vt:lpstr>Example: Getting an object</vt:lpstr>
      <vt:lpstr>Example: Getting an object</vt:lpstr>
      <vt:lpstr>Example: Getting an object</vt:lpstr>
      <vt:lpstr>Retrieve object metadata: HeadObject</vt:lpstr>
      <vt:lpstr>Operations on objects: S3 Select</vt:lpstr>
      <vt:lpstr>Example: S3 Select</vt:lpstr>
      <vt:lpstr>Grant temporary access to your objects</vt:lpstr>
      <vt:lpstr>Grant temporary permission: Presigned URL</vt:lpstr>
      <vt:lpstr>Examples: Generate the presigned URL </vt:lpstr>
      <vt:lpstr>Demo</vt:lpstr>
      <vt:lpstr>Product demonstration</vt:lpstr>
      <vt:lpstr>Bulk operations</vt:lpstr>
      <vt:lpstr>Example: Bulk operations with Copy or Sync</vt:lpstr>
      <vt:lpstr>Example: Iterating through buckets</vt:lpstr>
      <vt:lpstr>Iterate over the bucket objects</vt:lpstr>
      <vt:lpstr>Using paginators: List objects</vt:lpstr>
      <vt:lpstr>Large-scale processing with S3 Batch Operations</vt:lpstr>
      <vt:lpstr>Hosting a static website</vt:lpstr>
      <vt:lpstr>Use case: Host a static website</vt:lpstr>
      <vt:lpstr>Example: Enabling website hosting</vt:lpstr>
      <vt:lpstr>Cross-origin resource sharing</vt:lpstr>
      <vt:lpstr>Check your knowledge</vt:lpstr>
      <vt:lpstr>Knowledge check</vt:lpstr>
      <vt:lpstr>Lab 2: Develop Solutions  Using Amazon S3</vt:lpstr>
      <vt:lpstr>Lab 2 overview:  Develop Solutions Using Amazon S3</vt:lpstr>
      <vt:lpstr>Wrap-up</vt:lpstr>
      <vt:lpstr>Module 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 course title here</dc:title>
  <dc:creator>Papadakis Kantos, Yianna</dc:creator>
  <cp:lastModifiedBy>Papadakis Kantos, Yianna</cp:lastModifiedBy>
  <cp:revision>42</cp:revision>
  <dcterms:created xsi:type="dcterms:W3CDTF">2022-05-23T15:50:25Z</dcterms:created>
  <dcterms:modified xsi:type="dcterms:W3CDTF">2022-08-29T17:29:54Z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F165A876-8CAE-4A38-BCA6-3F02F794F0E7</vt:lpwstr>
  </property>
  <property fmtid="{D5CDD505-2E9C-101B-9397-08002B2CF9AE}" pid="3" name="ArticulatePath">
    <vt:lpwstr>Presentation1</vt:lpwstr>
  </property>
</Properties>
</file>